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"/>
  </p:notesMasterIdLst>
  <p:sldIdLst>
    <p:sldId id="272" r:id="rId2"/>
  </p:sldIdLst>
  <p:sldSz cx="12192000" cy="6858000"/>
  <p:notesSz cx="6858000" cy="9144000"/>
  <p:embeddedFontLst>
    <p:embeddedFont>
      <p:font typeface="Poppins" pitchFamily="2" charset="77"/>
      <p:regular r:id="rId4"/>
      <p:bold r:id="rId5"/>
      <p:italic r:id="rId6"/>
      <p:boldItalic r:id="rId7"/>
    </p:embeddedFont>
    <p:embeddedFont>
      <p:font typeface="Poppins ExtraBold" pitchFamily="2" charset="77"/>
      <p:bold r:id="rId8"/>
      <p:italic r:id="rId9"/>
      <p:boldItalic r:id="rId10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EB4"/>
    <a:srgbClr val="D2DDE9"/>
    <a:srgbClr val="263357"/>
    <a:srgbClr val="89C141"/>
    <a:srgbClr val="6AA449"/>
    <a:srgbClr val="DCE9CD"/>
    <a:srgbClr val="B96955"/>
    <a:srgbClr val="6386D8"/>
    <a:srgbClr val="E9E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53"/>
    <p:restoredTop sz="95597"/>
  </p:normalViewPr>
  <p:slideViewPr>
    <p:cSldViewPr snapToGrid="0">
      <p:cViewPr varScale="1">
        <p:scale>
          <a:sx n="105" d="100"/>
          <a:sy n="105" d="100"/>
        </p:scale>
        <p:origin x="28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747859513708794"/>
          <c:y val="7.8988368392628169E-2"/>
          <c:w val="0.36976143343317497"/>
          <c:h val="0.710139639410842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TN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LBW</c:v>
                </c:pt>
                <c:pt idx="1">
                  <c:v>Preterm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0.13739999999999999</c:v>
                </c:pt>
                <c:pt idx="1">
                  <c:v>0.1062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E0-2140-A627-56A40DFC1C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CHOICES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LBW</c:v>
                </c:pt>
                <c:pt idx="1">
                  <c:v>Preterm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 formatCode="0%">
                  <c:v>0.04</c:v>
                </c:pt>
                <c:pt idx="1">
                  <c:v>5.28E-2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E0-2140-A627-56A40DFC1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034232159"/>
        <c:axId val="1620310304"/>
      </c:barChart>
      <c:catAx>
        <c:axId val="10342321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20310304"/>
        <c:crosses val="autoZero"/>
        <c:auto val="1"/>
        <c:lblAlgn val="ctr"/>
        <c:lblOffset val="100"/>
        <c:noMultiLvlLbl val="0"/>
      </c:catAx>
      <c:valAx>
        <c:axId val="1620310304"/>
        <c:scaling>
          <c:orientation val="minMax"/>
          <c:max val="0.1400000000000000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034232159"/>
        <c:crosses val="autoZero"/>
        <c:crossBetween val="between"/>
        <c:majorUnit val="7.0000000000000007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38100">
      <a:solidFill>
        <a:schemeClr val="accent1"/>
      </a:solidFill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03C3DB-FBC2-594C-B093-F9E58D944DD9}" type="doc">
      <dgm:prSet loTypeId="urn:microsoft.com/office/officeart/2005/8/layout/radial3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C801C924-B25C-1F43-83B3-CF09B685487E}">
      <dgm:prSet phldrT="[Text]" custT="1"/>
      <dgm:spPr/>
      <dgm:t>
        <a:bodyPr/>
        <a:lstStyle/>
        <a:p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CHOICES Midwifery Model of Care</a:t>
          </a:r>
        </a:p>
      </dgm:t>
    </dgm:pt>
    <dgm:pt modelId="{C0B397A4-EDD7-CB42-BBC6-57B4E4120BC0}" type="parTrans" cxnId="{AAADB618-3C7F-B849-953E-19DE97F2CE89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A9A3B3-36F5-9C4E-ABD5-3F8A479C8C70}" type="sibTrans" cxnId="{AAADB618-3C7F-B849-953E-19DE97F2CE89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9B4790-D0C0-AE45-92FF-E8AB9650828B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Racial concordance</a:t>
          </a:r>
        </a:p>
      </dgm:t>
    </dgm:pt>
    <dgm:pt modelId="{4A22CFC4-19FB-8E41-9815-8FB649931DCE}" type="parTrans" cxnId="{A8B85C5C-8B2D-A848-ACBF-45CA5500C66C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7FE085-7502-8B48-ACD9-369724EDB6B5}" type="sibTrans" cxnId="{A8B85C5C-8B2D-A848-ACBF-45CA5500C66C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978BB5-1DD7-9D48-B7AA-89F83AD477DB}">
      <dgm:prSet phldrT="[Text]" custT="1"/>
      <dgm:spPr/>
      <dgm:t>
        <a:bodyPr/>
        <a:lstStyle/>
        <a:p>
          <a:r>
            <a:rPr lang="en-US" sz="600" b="1" dirty="0">
              <a:latin typeface="Arial" panose="020B0604020202020204" pitchFamily="34" charset="0"/>
              <a:cs typeface="Arial" panose="020B0604020202020204" pitchFamily="34" charset="0"/>
            </a:rPr>
            <a:t>Comprehensive reproductive health services</a:t>
          </a:r>
        </a:p>
      </dgm:t>
    </dgm:pt>
    <dgm:pt modelId="{B318A396-B079-B546-A1A0-2071020E1572}" type="parTrans" cxnId="{A1BF5E2E-3DEF-F841-807D-EB2784A53BED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CD158F-DB87-EB42-8A7B-48C0B8A311B5}" type="sibTrans" cxnId="{A1BF5E2E-3DEF-F841-807D-EB2784A53BED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7EB2E6-AB77-314D-BA1B-B086A6851373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High quality, low cost</a:t>
          </a:r>
        </a:p>
      </dgm:t>
    </dgm:pt>
    <dgm:pt modelId="{6CDE9518-BFE7-3F4C-8D6A-33749514E8DB}" type="parTrans" cxnId="{98DABE51-379F-0C48-9A99-1CD22B0018E4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A0EB3A-4BB3-3447-8482-7B03E0557D39}" type="sibTrans" cxnId="{98DABE51-379F-0C48-9A99-1CD22B0018E4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4F18D9-9BF2-624C-920D-11C6AF75B53F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Community centric</a:t>
          </a:r>
        </a:p>
      </dgm:t>
    </dgm:pt>
    <dgm:pt modelId="{B5C8BF73-BAC7-7843-AFF0-9DEE28051689}" type="parTrans" cxnId="{57D30117-852E-6348-BB4C-0A7A76E7037F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902F81-6460-6E48-8E56-9A7A4EBCE21F}" type="sibTrans" cxnId="{57D30117-852E-6348-BB4C-0A7A76E7037F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8BEA2C-09BB-3547-84DF-680ADBC65937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Inclusive environments</a:t>
          </a:r>
        </a:p>
      </dgm:t>
    </dgm:pt>
    <dgm:pt modelId="{00621BDC-508C-4C40-A4B7-AA619E4DDB93}" type="parTrans" cxnId="{F404ED0D-75B4-1243-B1B4-9203D98FA267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70DF12-4B73-1648-BE19-78A88FF009BC}" type="sibTrans" cxnId="{F404ED0D-75B4-1243-B1B4-9203D98FA267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1D8664-BD0C-014C-929E-20F363024500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Patient-centered perinatal care delivery</a:t>
          </a:r>
        </a:p>
      </dgm:t>
    </dgm:pt>
    <dgm:pt modelId="{810BC820-17D4-F548-8150-08FCF89B5308}" type="parTrans" cxnId="{B7C79DA2-1C6E-6A41-9A72-6CDBD13787C6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7A7623-0E83-7E4B-98B2-B21114035CC3}" type="sibTrans" cxnId="{B7C79DA2-1C6E-6A41-9A72-6CDBD13787C6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E80AE6-9F90-674F-A1E7-8C9DAAAED70F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Black feminism aligned</a:t>
          </a:r>
        </a:p>
      </dgm:t>
    </dgm:pt>
    <dgm:pt modelId="{82C334C0-69E5-664F-B316-C5A002B5BB51}" type="parTrans" cxnId="{4C76D294-CCDD-FD4E-9D99-34D48FB4979D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9E5778-F8B2-A840-A096-06AD3C8F98F2}" type="sibTrans" cxnId="{4C76D294-CCDD-FD4E-9D99-34D48FB4979D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12658-ED81-D64C-B1FE-5F8FC0975409}">
      <dgm:prSet phldrT="[Text]" custT="1"/>
      <dgm:spPr/>
      <dgm:t>
        <a:bodyPr/>
        <a:lstStyle/>
        <a:p>
          <a:r>
            <a:rPr lang="en-US" sz="700" b="1" dirty="0">
              <a:latin typeface="Arial" panose="020B0604020202020204" pitchFamily="34" charset="0"/>
              <a:cs typeface="Arial" panose="020B0604020202020204" pitchFamily="34" charset="0"/>
            </a:rPr>
            <a:t>Reproductive justice aligned</a:t>
          </a:r>
        </a:p>
      </dgm:t>
    </dgm:pt>
    <dgm:pt modelId="{38212594-4C3E-6944-B74D-3E4BB53AB43E}" type="parTrans" cxnId="{E428367E-14DD-B742-B582-B3DA603E8DD6}">
      <dgm:prSet custT="1"/>
      <dgm:spPr/>
      <dgm:t>
        <a:bodyPr/>
        <a:lstStyle/>
        <a:p>
          <a:endParaRPr lang="en-US" sz="7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D3A57A-8159-814C-AF24-B3631F022DDA}" type="sibTrans" cxnId="{E428367E-14DD-B742-B582-B3DA603E8DD6}">
      <dgm:prSet/>
      <dgm:spPr/>
      <dgm:t>
        <a:bodyPr/>
        <a:lstStyle/>
        <a:p>
          <a:endParaRPr lang="en-US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F1236-3BDC-8C44-870D-BFF3B8654B2F}" type="pres">
      <dgm:prSet presAssocID="{3903C3DB-FBC2-594C-B093-F9E58D944DD9}" presName="composite" presStyleCnt="0">
        <dgm:presLayoutVars>
          <dgm:chMax val="1"/>
          <dgm:dir/>
          <dgm:resizeHandles val="exact"/>
        </dgm:presLayoutVars>
      </dgm:prSet>
      <dgm:spPr/>
    </dgm:pt>
    <dgm:pt modelId="{0AAAD3A2-9F8D-1D4D-A254-7423D188D188}" type="pres">
      <dgm:prSet presAssocID="{3903C3DB-FBC2-594C-B093-F9E58D944DD9}" presName="radial" presStyleCnt="0">
        <dgm:presLayoutVars>
          <dgm:animLvl val="ctr"/>
        </dgm:presLayoutVars>
      </dgm:prSet>
      <dgm:spPr/>
    </dgm:pt>
    <dgm:pt modelId="{2C83EE44-B76F-2645-9F08-BA82946F9C03}" type="pres">
      <dgm:prSet presAssocID="{C801C924-B25C-1F43-83B3-CF09B685487E}" presName="centerShape" presStyleLbl="vennNode1" presStyleIdx="0" presStyleCnt="9"/>
      <dgm:spPr/>
    </dgm:pt>
    <dgm:pt modelId="{D7CEB169-B41E-F245-A1E7-4915642BBF74}" type="pres">
      <dgm:prSet presAssocID="{D09B4790-D0C0-AE45-92FF-E8AB9650828B}" presName="node" presStyleLbl="vennNode1" presStyleIdx="1" presStyleCnt="9">
        <dgm:presLayoutVars>
          <dgm:bulletEnabled val="1"/>
        </dgm:presLayoutVars>
      </dgm:prSet>
      <dgm:spPr/>
    </dgm:pt>
    <dgm:pt modelId="{6D4B8090-2500-C245-9F40-DB7EFDC0E185}" type="pres">
      <dgm:prSet presAssocID="{A5978BB5-1DD7-9D48-B7AA-89F83AD477DB}" presName="node" presStyleLbl="vennNode1" presStyleIdx="2" presStyleCnt="9">
        <dgm:presLayoutVars>
          <dgm:bulletEnabled val="1"/>
        </dgm:presLayoutVars>
      </dgm:prSet>
      <dgm:spPr/>
    </dgm:pt>
    <dgm:pt modelId="{95CE791F-F4BE-1245-A6F7-08824AF41168}" type="pres">
      <dgm:prSet presAssocID="{A18BEA2C-09BB-3547-84DF-680ADBC65937}" presName="node" presStyleLbl="vennNode1" presStyleIdx="3" presStyleCnt="9">
        <dgm:presLayoutVars>
          <dgm:bulletEnabled val="1"/>
        </dgm:presLayoutVars>
      </dgm:prSet>
      <dgm:spPr/>
    </dgm:pt>
    <dgm:pt modelId="{CB43626A-F0F0-9543-89B4-6DC4BCD4C9DF}" type="pres">
      <dgm:prSet presAssocID="{267EB2E6-AB77-314D-BA1B-B086A6851373}" presName="node" presStyleLbl="vennNode1" presStyleIdx="4" presStyleCnt="9">
        <dgm:presLayoutVars>
          <dgm:bulletEnabled val="1"/>
        </dgm:presLayoutVars>
      </dgm:prSet>
      <dgm:spPr/>
    </dgm:pt>
    <dgm:pt modelId="{92D8A2E5-8385-3A4D-BFDD-1628A4BB9E9A}" type="pres">
      <dgm:prSet presAssocID="{551D8664-BD0C-014C-929E-20F363024500}" presName="node" presStyleLbl="vennNode1" presStyleIdx="5" presStyleCnt="9">
        <dgm:presLayoutVars>
          <dgm:bulletEnabled val="1"/>
        </dgm:presLayoutVars>
      </dgm:prSet>
      <dgm:spPr/>
    </dgm:pt>
    <dgm:pt modelId="{024847C0-761D-C245-8595-9DC8908C9DE9}" type="pres">
      <dgm:prSet presAssocID="{77E80AE6-9F90-674F-A1E7-8C9DAAAED70F}" presName="node" presStyleLbl="vennNode1" presStyleIdx="6" presStyleCnt="9">
        <dgm:presLayoutVars>
          <dgm:bulletEnabled val="1"/>
        </dgm:presLayoutVars>
      </dgm:prSet>
      <dgm:spPr/>
    </dgm:pt>
    <dgm:pt modelId="{8D3C11DB-9B18-494C-9A45-3138299C4558}" type="pres">
      <dgm:prSet presAssocID="{E4A12658-ED81-D64C-B1FE-5F8FC0975409}" presName="node" presStyleLbl="vennNode1" presStyleIdx="7" presStyleCnt="9">
        <dgm:presLayoutVars>
          <dgm:bulletEnabled val="1"/>
        </dgm:presLayoutVars>
      </dgm:prSet>
      <dgm:spPr/>
    </dgm:pt>
    <dgm:pt modelId="{CA1946B0-62E7-424A-980C-99BAF99159CB}" type="pres">
      <dgm:prSet presAssocID="{1D4F18D9-9BF2-624C-920D-11C6AF75B53F}" presName="node" presStyleLbl="vennNode1" presStyleIdx="8" presStyleCnt="9">
        <dgm:presLayoutVars>
          <dgm:bulletEnabled val="1"/>
        </dgm:presLayoutVars>
      </dgm:prSet>
      <dgm:spPr/>
    </dgm:pt>
  </dgm:ptLst>
  <dgm:cxnLst>
    <dgm:cxn modelId="{F404ED0D-75B4-1243-B1B4-9203D98FA267}" srcId="{C801C924-B25C-1F43-83B3-CF09B685487E}" destId="{A18BEA2C-09BB-3547-84DF-680ADBC65937}" srcOrd="2" destOrd="0" parTransId="{00621BDC-508C-4C40-A4B7-AA619E4DDB93}" sibTransId="{0770DF12-4B73-1648-BE19-78A88FF009BC}"/>
    <dgm:cxn modelId="{57D30117-852E-6348-BB4C-0A7A76E7037F}" srcId="{C801C924-B25C-1F43-83B3-CF09B685487E}" destId="{1D4F18D9-9BF2-624C-920D-11C6AF75B53F}" srcOrd="7" destOrd="0" parTransId="{B5C8BF73-BAC7-7843-AFF0-9DEE28051689}" sibTransId="{FE902F81-6460-6E48-8E56-9A7A4EBCE21F}"/>
    <dgm:cxn modelId="{AAADB618-3C7F-B849-953E-19DE97F2CE89}" srcId="{3903C3DB-FBC2-594C-B093-F9E58D944DD9}" destId="{C801C924-B25C-1F43-83B3-CF09B685487E}" srcOrd="0" destOrd="0" parTransId="{C0B397A4-EDD7-CB42-BBC6-57B4E4120BC0}" sibTransId="{0CA9A3B3-36F5-9C4E-ABD5-3F8A479C8C70}"/>
    <dgm:cxn modelId="{6B82A924-C852-1A48-B4CD-F39F25A3BA54}" type="presOf" srcId="{A18BEA2C-09BB-3547-84DF-680ADBC65937}" destId="{95CE791F-F4BE-1245-A6F7-08824AF41168}" srcOrd="0" destOrd="0" presId="urn:microsoft.com/office/officeart/2005/8/layout/radial3"/>
    <dgm:cxn modelId="{A1BF5E2E-3DEF-F841-807D-EB2784A53BED}" srcId="{C801C924-B25C-1F43-83B3-CF09B685487E}" destId="{A5978BB5-1DD7-9D48-B7AA-89F83AD477DB}" srcOrd="1" destOrd="0" parTransId="{B318A396-B079-B546-A1A0-2071020E1572}" sibTransId="{D1CD158F-DB87-EB42-8A7B-48C0B8A311B5}"/>
    <dgm:cxn modelId="{F8FD623A-ED80-6644-BDA9-C7D1DD90D22C}" type="presOf" srcId="{D09B4790-D0C0-AE45-92FF-E8AB9650828B}" destId="{D7CEB169-B41E-F245-A1E7-4915642BBF74}" srcOrd="0" destOrd="0" presId="urn:microsoft.com/office/officeart/2005/8/layout/radial3"/>
    <dgm:cxn modelId="{BE410646-CDE2-844F-8B9A-C6E7E6424250}" type="presOf" srcId="{551D8664-BD0C-014C-929E-20F363024500}" destId="{92D8A2E5-8385-3A4D-BFDD-1628A4BB9E9A}" srcOrd="0" destOrd="0" presId="urn:microsoft.com/office/officeart/2005/8/layout/radial3"/>
    <dgm:cxn modelId="{98DABE51-379F-0C48-9A99-1CD22B0018E4}" srcId="{C801C924-B25C-1F43-83B3-CF09B685487E}" destId="{267EB2E6-AB77-314D-BA1B-B086A6851373}" srcOrd="3" destOrd="0" parTransId="{6CDE9518-BFE7-3F4C-8D6A-33749514E8DB}" sibTransId="{70A0EB3A-4BB3-3447-8482-7B03E0557D39}"/>
    <dgm:cxn modelId="{A8B85C5C-8B2D-A848-ACBF-45CA5500C66C}" srcId="{C801C924-B25C-1F43-83B3-CF09B685487E}" destId="{D09B4790-D0C0-AE45-92FF-E8AB9650828B}" srcOrd="0" destOrd="0" parTransId="{4A22CFC4-19FB-8E41-9815-8FB649931DCE}" sibTransId="{CB7FE085-7502-8B48-ACD9-369724EDB6B5}"/>
    <dgm:cxn modelId="{B50D2964-24B8-0D41-973B-A24DF974DD7C}" type="presOf" srcId="{E4A12658-ED81-D64C-B1FE-5F8FC0975409}" destId="{8D3C11DB-9B18-494C-9A45-3138299C4558}" srcOrd="0" destOrd="0" presId="urn:microsoft.com/office/officeart/2005/8/layout/radial3"/>
    <dgm:cxn modelId="{E290236B-E0EF-0E46-940A-2199F9856919}" type="presOf" srcId="{A5978BB5-1DD7-9D48-B7AA-89F83AD477DB}" destId="{6D4B8090-2500-C245-9F40-DB7EFDC0E185}" srcOrd="0" destOrd="0" presId="urn:microsoft.com/office/officeart/2005/8/layout/radial3"/>
    <dgm:cxn modelId="{2576497D-1E1F-6046-B06F-AA3EEB25DDF4}" type="presOf" srcId="{267EB2E6-AB77-314D-BA1B-B086A6851373}" destId="{CB43626A-F0F0-9543-89B4-6DC4BCD4C9DF}" srcOrd="0" destOrd="0" presId="urn:microsoft.com/office/officeart/2005/8/layout/radial3"/>
    <dgm:cxn modelId="{E428367E-14DD-B742-B582-B3DA603E8DD6}" srcId="{C801C924-B25C-1F43-83B3-CF09B685487E}" destId="{E4A12658-ED81-D64C-B1FE-5F8FC0975409}" srcOrd="6" destOrd="0" parTransId="{38212594-4C3E-6944-B74D-3E4BB53AB43E}" sibTransId="{D2D3A57A-8159-814C-AF24-B3631F022DDA}"/>
    <dgm:cxn modelId="{4C76D294-CCDD-FD4E-9D99-34D48FB4979D}" srcId="{C801C924-B25C-1F43-83B3-CF09B685487E}" destId="{77E80AE6-9F90-674F-A1E7-8C9DAAAED70F}" srcOrd="5" destOrd="0" parTransId="{82C334C0-69E5-664F-B316-C5A002B5BB51}" sibTransId="{F59E5778-F8B2-A840-A096-06AD3C8F98F2}"/>
    <dgm:cxn modelId="{B7C79DA2-1C6E-6A41-9A72-6CDBD13787C6}" srcId="{C801C924-B25C-1F43-83B3-CF09B685487E}" destId="{551D8664-BD0C-014C-929E-20F363024500}" srcOrd="4" destOrd="0" parTransId="{810BC820-17D4-F548-8150-08FCF89B5308}" sibTransId="{2B7A7623-0E83-7E4B-98B2-B21114035CC3}"/>
    <dgm:cxn modelId="{9ACBF6A3-1B0E-884F-B989-66E1DC49D89A}" type="presOf" srcId="{3903C3DB-FBC2-594C-B093-F9E58D944DD9}" destId="{BBCF1236-3BDC-8C44-870D-BFF3B8654B2F}" srcOrd="0" destOrd="0" presId="urn:microsoft.com/office/officeart/2005/8/layout/radial3"/>
    <dgm:cxn modelId="{71A017CB-EB59-F044-B0FC-454955E71ED3}" type="presOf" srcId="{77E80AE6-9F90-674F-A1E7-8C9DAAAED70F}" destId="{024847C0-761D-C245-8595-9DC8908C9DE9}" srcOrd="0" destOrd="0" presId="urn:microsoft.com/office/officeart/2005/8/layout/radial3"/>
    <dgm:cxn modelId="{1FAF65D9-8FBD-3746-89B2-74719B8FE3AE}" type="presOf" srcId="{C801C924-B25C-1F43-83B3-CF09B685487E}" destId="{2C83EE44-B76F-2645-9F08-BA82946F9C03}" srcOrd="0" destOrd="0" presId="urn:microsoft.com/office/officeart/2005/8/layout/radial3"/>
    <dgm:cxn modelId="{623680FC-A9CB-9044-8778-B9412B3C2490}" type="presOf" srcId="{1D4F18D9-9BF2-624C-920D-11C6AF75B53F}" destId="{CA1946B0-62E7-424A-980C-99BAF99159CB}" srcOrd="0" destOrd="0" presId="urn:microsoft.com/office/officeart/2005/8/layout/radial3"/>
    <dgm:cxn modelId="{ABD337FA-77D3-804A-9CF3-171561558B82}" type="presParOf" srcId="{BBCF1236-3BDC-8C44-870D-BFF3B8654B2F}" destId="{0AAAD3A2-9F8D-1D4D-A254-7423D188D188}" srcOrd="0" destOrd="0" presId="urn:microsoft.com/office/officeart/2005/8/layout/radial3"/>
    <dgm:cxn modelId="{317BE397-F30F-6E4C-84BA-4B17A96B7870}" type="presParOf" srcId="{0AAAD3A2-9F8D-1D4D-A254-7423D188D188}" destId="{2C83EE44-B76F-2645-9F08-BA82946F9C03}" srcOrd="0" destOrd="0" presId="urn:microsoft.com/office/officeart/2005/8/layout/radial3"/>
    <dgm:cxn modelId="{1F3C3E2D-4476-3D40-BBEE-5642100EF54F}" type="presParOf" srcId="{0AAAD3A2-9F8D-1D4D-A254-7423D188D188}" destId="{D7CEB169-B41E-F245-A1E7-4915642BBF74}" srcOrd="1" destOrd="0" presId="urn:microsoft.com/office/officeart/2005/8/layout/radial3"/>
    <dgm:cxn modelId="{8376F25E-7783-1D47-A8DA-1AD65047E5F1}" type="presParOf" srcId="{0AAAD3A2-9F8D-1D4D-A254-7423D188D188}" destId="{6D4B8090-2500-C245-9F40-DB7EFDC0E185}" srcOrd="2" destOrd="0" presId="urn:microsoft.com/office/officeart/2005/8/layout/radial3"/>
    <dgm:cxn modelId="{AC428219-7D22-7745-9BC4-C7CA86E5D013}" type="presParOf" srcId="{0AAAD3A2-9F8D-1D4D-A254-7423D188D188}" destId="{95CE791F-F4BE-1245-A6F7-08824AF41168}" srcOrd="3" destOrd="0" presId="urn:microsoft.com/office/officeart/2005/8/layout/radial3"/>
    <dgm:cxn modelId="{10EEA1A2-AA9B-7A4F-B649-CC7AE63E8DBC}" type="presParOf" srcId="{0AAAD3A2-9F8D-1D4D-A254-7423D188D188}" destId="{CB43626A-F0F0-9543-89B4-6DC4BCD4C9DF}" srcOrd="4" destOrd="0" presId="urn:microsoft.com/office/officeart/2005/8/layout/radial3"/>
    <dgm:cxn modelId="{96B52DDA-458B-EB4C-9138-DC2DC4C69985}" type="presParOf" srcId="{0AAAD3A2-9F8D-1D4D-A254-7423D188D188}" destId="{92D8A2E5-8385-3A4D-BFDD-1628A4BB9E9A}" srcOrd="5" destOrd="0" presId="urn:microsoft.com/office/officeart/2005/8/layout/radial3"/>
    <dgm:cxn modelId="{6192B7DF-F970-FF41-A534-80136D2CA6D5}" type="presParOf" srcId="{0AAAD3A2-9F8D-1D4D-A254-7423D188D188}" destId="{024847C0-761D-C245-8595-9DC8908C9DE9}" srcOrd="6" destOrd="0" presId="urn:microsoft.com/office/officeart/2005/8/layout/radial3"/>
    <dgm:cxn modelId="{8C598E43-CA57-5E47-A97F-8A01F0D90FDD}" type="presParOf" srcId="{0AAAD3A2-9F8D-1D4D-A254-7423D188D188}" destId="{8D3C11DB-9B18-494C-9A45-3138299C4558}" srcOrd="7" destOrd="0" presId="urn:microsoft.com/office/officeart/2005/8/layout/radial3"/>
    <dgm:cxn modelId="{550E6A42-F6D1-804B-A122-047B045168D7}" type="presParOf" srcId="{0AAAD3A2-9F8D-1D4D-A254-7423D188D188}" destId="{CA1946B0-62E7-424A-980C-99BAF99159CB}" srcOrd="8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83EE44-B76F-2645-9F08-BA82946F9C03}">
      <dsp:nvSpPr>
        <dsp:cNvPr id="0" name=""/>
        <dsp:cNvSpPr/>
      </dsp:nvSpPr>
      <dsp:spPr>
        <a:xfrm>
          <a:off x="924291" y="723957"/>
          <a:ext cx="1803543" cy="1803543"/>
        </a:xfrm>
        <a:prstGeom prst="ellipse">
          <a:avLst/>
        </a:prstGeom>
        <a:solidFill>
          <a:schemeClr val="accent1">
            <a:shade val="80000"/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CHOICES Midwifery Model of Care</a:t>
          </a:r>
        </a:p>
      </dsp:txBody>
      <dsp:txXfrm>
        <a:off x="1188414" y="988080"/>
        <a:ext cx="1275297" cy="1275297"/>
      </dsp:txXfrm>
    </dsp:sp>
    <dsp:sp modelId="{D7CEB169-B41E-F245-A1E7-4915642BBF74}">
      <dsp:nvSpPr>
        <dsp:cNvPr id="0" name=""/>
        <dsp:cNvSpPr/>
      </dsp:nvSpPr>
      <dsp:spPr>
        <a:xfrm>
          <a:off x="1375177" y="321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68200"/>
            <a:satOff val="-7112"/>
            <a:lumOff val="47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Racial concordance</a:t>
          </a:r>
        </a:p>
      </dsp:txBody>
      <dsp:txXfrm>
        <a:off x="1507238" y="132382"/>
        <a:ext cx="637649" cy="637649"/>
      </dsp:txXfrm>
    </dsp:sp>
    <dsp:sp modelId="{6D4B8090-2500-C245-9F40-DB7EFDC0E185}">
      <dsp:nvSpPr>
        <dsp:cNvPr id="0" name=""/>
        <dsp:cNvSpPr/>
      </dsp:nvSpPr>
      <dsp:spPr>
        <a:xfrm>
          <a:off x="2205689" y="344331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136400"/>
            <a:satOff val="-14223"/>
            <a:lumOff val="95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>
              <a:latin typeface="Arial" panose="020B0604020202020204" pitchFamily="34" charset="0"/>
              <a:cs typeface="Arial" panose="020B0604020202020204" pitchFamily="34" charset="0"/>
            </a:rPr>
            <a:t>Comprehensive reproductive health services</a:t>
          </a:r>
        </a:p>
      </dsp:txBody>
      <dsp:txXfrm>
        <a:off x="2337750" y="476392"/>
        <a:ext cx="637649" cy="637649"/>
      </dsp:txXfrm>
    </dsp:sp>
    <dsp:sp modelId="{95CE791F-F4BE-1245-A6F7-08824AF41168}">
      <dsp:nvSpPr>
        <dsp:cNvPr id="0" name=""/>
        <dsp:cNvSpPr/>
      </dsp:nvSpPr>
      <dsp:spPr>
        <a:xfrm>
          <a:off x="2549698" y="1174843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204599"/>
            <a:satOff val="-21335"/>
            <a:lumOff val="14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Inclusive environments</a:t>
          </a:r>
        </a:p>
      </dsp:txBody>
      <dsp:txXfrm>
        <a:off x="2681759" y="1306904"/>
        <a:ext cx="637649" cy="637649"/>
      </dsp:txXfrm>
    </dsp:sp>
    <dsp:sp modelId="{CB43626A-F0F0-9543-89B4-6DC4BCD4C9DF}">
      <dsp:nvSpPr>
        <dsp:cNvPr id="0" name=""/>
        <dsp:cNvSpPr/>
      </dsp:nvSpPr>
      <dsp:spPr>
        <a:xfrm>
          <a:off x="2205689" y="2005355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272799"/>
            <a:satOff val="-28446"/>
            <a:lumOff val="1911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High quality, low cost</a:t>
          </a:r>
        </a:p>
      </dsp:txBody>
      <dsp:txXfrm>
        <a:off x="2337750" y="2137416"/>
        <a:ext cx="637649" cy="637649"/>
      </dsp:txXfrm>
    </dsp:sp>
    <dsp:sp modelId="{92D8A2E5-8385-3A4D-BFDD-1628A4BB9E9A}">
      <dsp:nvSpPr>
        <dsp:cNvPr id="0" name=""/>
        <dsp:cNvSpPr/>
      </dsp:nvSpPr>
      <dsp:spPr>
        <a:xfrm>
          <a:off x="1375177" y="2349364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340999"/>
            <a:satOff val="-35558"/>
            <a:lumOff val="2388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Patient-centered perinatal care delivery</a:t>
          </a:r>
        </a:p>
      </dsp:txBody>
      <dsp:txXfrm>
        <a:off x="1507238" y="2481425"/>
        <a:ext cx="637649" cy="637649"/>
      </dsp:txXfrm>
    </dsp:sp>
    <dsp:sp modelId="{024847C0-761D-C245-8595-9DC8908C9DE9}">
      <dsp:nvSpPr>
        <dsp:cNvPr id="0" name=""/>
        <dsp:cNvSpPr/>
      </dsp:nvSpPr>
      <dsp:spPr>
        <a:xfrm>
          <a:off x="544665" y="2005355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409199"/>
            <a:satOff val="-42669"/>
            <a:lumOff val="28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Black feminism aligned</a:t>
          </a:r>
        </a:p>
      </dsp:txBody>
      <dsp:txXfrm>
        <a:off x="676726" y="2137416"/>
        <a:ext cx="637649" cy="637649"/>
      </dsp:txXfrm>
    </dsp:sp>
    <dsp:sp modelId="{8D3C11DB-9B18-494C-9A45-3138299C4558}">
      <dsp:nvSpPr>
        <dsp:cNvPr id="0" name=""/>
        <dsp:cNvSpPr/>
      </dsp:nvSpPr>
      <dsp:spPr>
        <a:xfrm>
          <a:off x="200655" y="1174843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477399"/>
            <a:satOff val="-49780"/>
            <a:lumOff val="334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Reproductive justice aligned</a:t>
          </a:r>
        </a:p>
      </dsp:txBody>
      <dsp:txXfrm>
        <a:off x="332716" y="1306904"/>
        <a:ext cx="637649" cy="637649"/>
      </dsp:txXfrm>
    </dsp:sp>
    <dsp:sp modelId="{CA1946B0-62E7-424A-980C-99BAF99159CB}">
      <dsp:nvSpPr>
        <dsp:cNvPr id="0" name=""/>
        <dsp:cNvSpPr/>
      </dsp:nvSpPr>
      <dsp:spPr>
        <a:xfrm>
          <a:off x="544665" y="344331"/>
          <a:ext cx="901771" cy="901771"/>
        </a:xfrm>
        <a:prstGeom prst="ellipse">
          <a:avLst/>
        </a:prstGeom>
        <a:solidFill>
          <a:schemeClr val="accent1">
            <a:shade val="80000"/>
            <a:alpha val="50000"/>
            <a:hueOff val="545598"/>
            <a:satOff val="-56892"/>
            <a:lumOff val="3822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Arial" panose="020B0604020202020204" pitchFamily="34" charset="0"/>
              <a:cs typeface="Arial" panose="020B0604020202020204" pitchFamily="34" charset="0"/>
            </a:rPr>
            <a:t>Community centric</a:t>
          </a:r>
        </a:p>
      </dsp:txBody>
      <dsp:txXfrm>
        <a:off x="676726" y="476392"/>
        <a:ext cx="637649" cy="637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7A54F-E4E6-AB4E-B65F-2B93108232FB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4BF16-5295-CC44-88FF-18DE1DDF22C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07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E1764B-7E52-009D-F0D1-D91F381EA6E4}"/>
              </a:ext>
            </a:extLst>
          </p:cNvPr>
          <p:cNvSpPr/>
          <p:nvPr userDrawn="1"/>
        </p:nvSpPr>
        <p:spPr>
          <a:xfrm>
            <a:off x="0" y="0"/>
            <a:ext cx="12192000" cy="6222561"/>
          </a:xfrm>
          <a:prstGeom prst="rect">
            <a:avLst/>
          </a:prstGeom>
          <a:solidFill>
            <a:srgbClr val="D2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04540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June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5901" y="6222562"/>
            <a:ext cx="1487792" cy="669951"/>
          </a:xfrm>
          <a:prstGeom prst="rect">
            <a:avLst/>
          </a:prstGeom>
        </p:spPr>
      </p:pic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FC03E4E8-3A8F-1069-B18A-7FA5F3DA98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4733" y="687975"/>
            <a:ext cx="958954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Authors</a:t>
            </a:r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E028E23F-F9EC-0122-B8B3-CB7A979454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5" y="202116"/>
            <a:ext cx="9589543" cy="447688"/>
          </a:xfrm>
        </p:spPr>
        <p:txBody>
          <a:bodyPr>
            <a:noAutofit/>
          </a:bodyPr>
          <a:lstStyle>
            <a:lvl1pPr marL="0" indent="0">
              <a:buNone/>
              <a:defRPr sz="28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of your abstract</a:t>
            </a:r>
          </a:p>
        </p:txBody>
      </p:sp>
      <p:sp>
        <p:nvSpPr>
          <p:cNvPr id="3" name="Espace réservé du texte 15">
            <a:extLst>
              <a:ext uri="{FF2B5EF4-FFF2-40B4-BE49-F238E27FC236}">
                <a16:creationId xmlns:a16="http://schemas.microsoft.com/office/drawing/2014/main" id="{0A15C626-C4BF-17BF-B17F-287D4C422E4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4733" y="1162621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Organization</a:t>
            </a:r>
            <a:r>
              <a:rPr lang="fr-FR" dirty="0"/>
              <a:t>/</a:t>
            </a:r>
            <a:r>
              <a:rPr lang="fr-FR" dirty="0" err="1"/>
              <a:t>education</a:t>
            </a:r>
            <a:r>
              <a:rPr lang="fr-FR" dirty="0"/>
              <a:t> institution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3408A3-9449-CDEF-321B-AC3D53DF10B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4735" y="1733550"/>
            <a:ext cx="273094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Abstract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143A01F-BC2A-C7C1-97E8-90261618770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4734" y="3938817"/>
            <a:ext cx="2730945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940C48C0-E6F2-7B29-157E-F4707B399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8000" y="1721649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Materials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50157FC-394A-F174-3A70-CC90A58CC63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8000" y="3932867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Methodology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80C449DE-D324-674D-FE4E-612C4AC471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00575" y="1721649"/>
            <a:ext cx="2727999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Results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18E06F98-53DE-685B-854B-6CEE66DB01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50404" y="1717047"/>
            <a:ext cx="272482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Conclusion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75ADA8D8-7C6F-FC44-EB03-15ECF2F0C6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58870" y="3932617"/>
            <a:ext cx="2724823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Recommendations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88D09C0B-E143-37F4-5C70-47112F5AF56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4734" y="2068524"/>
            <a:ext cx="2730942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2BEC73C5-6CBF-A8E2-C739-14AA69A3526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4733" y="4270645"/>
            <a:ext cx="2730944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56AD62A0-5B41-256E-6852-D9CA33B0B5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68000" y="2061712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30E439D4-95CF-739A-1841-266676B5BAF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68000" y="4262019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B1D47E7E-D622-CD34-7EFA-89B5F5690E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00576" y="2058931"/>
            <a:ext cx="2727998" cy="3869801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F865EBC5-886D-6C45-3CCB-CD7C8A2518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50404" y="2043254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E9AE77FB-FC36-2F61-41A6-EF2B7D95536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258870" y="4263490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6" name="Espace réservé du texte 15">
            <a:extLst>
              <a:ext uri="{FF2B5EF4-FFF2-40B4-BE49-F238E27FC236}">
                <a16:creationId xmlns:a16="http://schemas.microsoft.com/office/drawing/2014/main" id="{C572B081-EF91-F3E0-9C92-D5DF6FE52D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87035" y="6240248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Keywords</a:t>
            </a:r>
          </a:p>
        </p:txBody>
      </p:sp>
    </p:spTree>
    <p:extLst>
      <p:ext uri="{BB962C8B-B14F-4D97-AF65-F5344CB8AC3E}">
        <p14:creationId xmlns:p14="http://schemas.microsoft.com/office/powerpoint/2010/main" val="244843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36D0B8-0A86-277C-0A21-4B2B2E3DEAC0}"/>
              </a:ext>
            </a:extLst>
          </p:cNvPr>
          <p:cNvSpPr/>
          <p:nvPr userDrawn="1"/>
        </p:nvSpPr>
        <p:spPr>
          <a:xfrm>
            <a:off x="0" y="0"/>
            <a:ext cx="12192000" cy="5751443"/>
          </a:xfrm>
          <a:prstGeom prst="rect">
            <a:avLst/>
          </a:prstGeom>
          <a:solidFill>
            <a:srgbClr val="DCE9C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487EB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38831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juin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41CD0D1C-72CF-2073-B9E9-99B3D9773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texte 15">
            <a:extLst>
              <a:ext uri="{FF2B5EF4-FFF2-40B4-BE49-F238E27FC236}">
                <a16:creationId xmlns:a16="http://schemas.microsoft.com/office/drawing/2014/main" id="{104FF72A-99A7-5EB3-B525-3722E13304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EEB9AEC7-194C-C606-C9B6-81992D4A1E2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5693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913FD6-95B3-9C2B-9061-644F5824D460}"/>
              </a:ext>
            </a:extLst>
          </p:cNvPr>
          <p:cNvSpPr/>
          <p:nvPr userDrawn="1"/>
        </p:nvSpPr>
        <p:spPr>
          <a:xfrm>
            <a:off x="0" y="1"/>
            <a:ext cx="12192000" cy="5751442"/>
          </a:xfrm>
          <a:prstGeom prst="rect">
            <a:avLst/>
          </a:prstGeom>
          <a:solidFill>
            <a:srgbClr val="E9E9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FC67B41-3A13-FD27-E40E-9B2B1028FD27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B266094D-1628-415A-1542-417E054C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44985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3-9 </a:t>
            </a:r>
            <a:r>
              <a:rPr lang="fr-FR" dirty="0" err="1"/>
              <a:t>junio</a:t>
            </a:r>
            <a:r>
              <a:rPr lang="fr-FR" dirty="0"/>
              <a:t>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544030D-5E1B-9F66-DA34-3F3FA6015F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168FCBD3-2895-6844-C1E2-FAFEE363C8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F651590E-AF5D-0810-4536-97673422B9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8" name="Espace réservé du texte 15">
            <a:extLst>
              <a:ext uri="{FF2B5EF4-FFF2-40B4-BE49-F238E27FC236}">
                <a16:creationId xmlns:a16="http://schemas.microsoft.com/office/drawing/2014/main" id="{39A417B2-41A8-7062-73F9-876605A42D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44368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FDAB7F-D6CD-4313-F80F-6FFE33F42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E355F7-82A4-4F14-B3DB-3A75DDD9E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3EEB41-4206-FB7D-3449-256C73151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BCD35-C76B-AA58-BA06-90273B3CD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/>
              <a:t>Mars 2024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E8A488-398A-17F6-8353-A01D521C3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34291-6B3E-F94D-B3C3-920CFCC3E85E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37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  <p:sldLayoutId id="2147483668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144" userDrawn="1">
          <p15:clr>
            <a:srgbClr val="F26B43"/>
          </p15:clr>
        </p15:guide>
        <p15:guide id="4" pos="364" userDrawn="1">
          <p15:clr>
            <a:srgbClr val="F26B43"/>
          </p15:clr>
        </p15:guide>
        <p15:guide id="5" pos="940" userDrawn="1">
          <p15:clr>
            <a:srgbClr val="F26B43"/>
          </p15:clr>
        </p15:guide>
        <p15:guide id="6" pos="1161" userDrawn="1">
          <p15:clr>
            <a:srgbClr val="F26B43"/>
          </p15:clr>
        </p15:guide>
        <p15:guide id="7" pos="1737" userDrawn="1">
          <p15:clr>
            <a:srgbClr val="F26B43"/>
          </p15:clr>
        </p15:guide>
        <p15:guide id="8" pos="1958" userDrawn="1">
          <p15:clr>
            <a:srgbClr val="F26B43"/>
          </p15:clr>
        </p15:guide>
        <p15:guide id="9" pos="2534" userDrawn="1">
          <p15:clr>
            <a:srgbClr val="F26B43"/>
          </p15:clr>
        </p15:guide>
        <p15:guide id="10" pos="2755" userDrawn="1">
          <p15:clr>
            <a:srgbClr val="F26B43"/>
          </p15:clr>
        </p15:guide>
        <p15:guide id="11" pos="3331" userDrawn="1">
          <p15:clr>
            <a:srgbClr val="F26B43"/>
          </p15:clr>
        </p15:guide>
        <p15:guide id="12" pos="3552" userDrawn="1">
          <p15:clr>
            <a:srgbClr val="F26B43"/>
          </p15:clr>
        </p15:guide>
        <p15:guide id="13" pos="4128" userDrawn="1">
          <p15:clr>
            <a:srgbClr val="F26B43"/>
          </p15:clr>
        </p15:guide>
        <p15:guide id="14" pos="4348" userDrawn="1">
          <p15:clr>
            <a:srgbClr val="F26B43"/>
          </p15:clr>
        </p15:guide>
        <p15:guide id="15" pos="4924" userDrawn="1">
          <p15:clr>
            <a:srgbClr val="F26B43"/>
          </p15:clr>
        </p15:guide>
        <p15:guide id="16" pos="5145" userDrawn="1">
          <p15:clr>
            <a:srgbClr val="F26B43"/>
          </p15:clr>
        </p15:guide>
        <p15:guide id="17" pos="5721" userDrawn="1">
          <p15:clr>
            <a:srgbClr val="F26B43"/>
          </p15:clr>
        </p15:guide>
        <p15:guide id="18" pos="5942" userDrawn="1">
          <p15:clr>
            <a:srgbClr val="F26B43"/>
          </p15:clr>
        </p15:guide>
        <p15:guide id="19" pos="6518" userDrawn="1">
          <p15:clr>
            <a:srgbClr val="F26B43"/>
          </p15:clr>
        </p15:guide>
        <p15:guide id="20" pos="6739" userDrawn="1">
          <p15:clr>
            <a:srgbClr val="F26B43"/>
          </p15:clr>
        </p15:guide>
        <p15:guide id="21" pos="7315" userDrawn="1">
          <p15:clr>
            <a:srgbClr val="F26B43"/>
          </p15:clr>
        </p15:guide>
        <p15:guide id="22" pos="7536" userDrawn="1">
          <p15:clr>
            <a:srgbClr val="F26B43"/>
          </p15:clr>
        </p15:guide>
        <p15:guide id="23" orient="horz" userDrawn="1">
          <p15:clr>
            <a:srgbClr val="F26B43"/>
          </p15:clr>
        </p15:guide>
        <p15:guide id="24" orient="horz" pos="4320" userDrawn="1">
          <p15:clr>
            <a:srgbClr val="F26B43"/>
          </p15:clr>
        </p15:guide>
        <p15:guide id="25" orient="horz" pos="144" userDrawn="1">
          <p15:clr>
            <a:srgbClr val="F26B43"/>
          </p15:clr>
        </p15:guide>
        <p15:guide id="26" orient="horz" pos="336" userDrawn="1">
          <p15:clr>
            <a:srgbClr val="F26B43"/>
          </p15:clr>
        </p15:guide>
        <p15:guide id="27" orient="horz" pos="912" userDrawn="1">
          <p15:clr>
            <a:srgbClr val="F26B43"/>
          </p15:clr>
        </p15:guide>
        <p15:guide id="28" orient="horz" pos="1104" userDrawn="1">
          <p15:clr>
            <a:srgbClr val="F26B43"/>
          </p15:clr>
        </p15:guide>
        <p15:guide id="29" orient="horz" pos="1680" userDrawn="1">
          <p15:clr>
            <a:srgbClr val="F26B43"/>
          </p15:clr>
        </p15:guide>
        <p15:guide id="30" orient="horz" pos="1872" userDrawn="1">
          <p15:clr>
            <a:srgbClr val="F26B43"/>
          </p15:clr>
        </p15:guide>
        <p15:guide id="31" orient="horz" pos="2448" userDrawn="1">
          <p15:clr>
            <a:srgbClr val="F26B43"/>
          </p15:clr>
        </p15:guide>
        <p15:guide id="32" orient="horz" pos="2640" userDrawn="1">
          <p15:clr>
            <a:srgbClr val="F26B43"/>
          </p15:clr>
        </p15:guide>
        <p15:guide id="33" orient="horz" pos="3216" userDrawn="1">
          <p15:clr>
            <a:srgbClr val="F26B43"/>
          </p15:clr>
        </p15:guide>
        <p15:guide id="34" orient="horz" pos="3408" userDrawn="1">
          <p15:clr>
            <a:srgbClr val="F26B43"/>
          </p15:clr>
        </p15:guide>
        <p15:guide id="35" orient="horz" pos="3984" userDrawn="1">
          <p15:clr>
            <a:srgbClr val="F26B43"/>
          </p15:clr>
        </p15:guide>
        <p15:guide id="36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B13EB824-7FEE-929D-2613-651BBACA1EB6}"/>
              </a:ext>
            </a:extLst>
          </p:cNvPr>
          <p:cNvSpPr/>
          <p:nvPr/>
        </p:nvSpPr>
        <p:spPr>
          <a:xfrm>
            <a:off x="9003419" y="4831388"/>
            <a:ext cx="2971803" cy="13068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E04C42-EFEC-3634-2E7D-66E1B1436E07}"/>
              </a:ext>
            </a:extLst>
          </p:cNvPr>
          <p:cNvSpPr/>
          <p:nvPr/>
        </p:nvSpPr>
        <p:spPr>
          <a:xfrm>
            <a:off x="6298509" y="1144939"/>
            <a:ext cx="5676715" cy="35847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C5D58F-18DB-D850-A480-8080EF9E1C23}"/>
              </a:ext>
            </a:extLst>
          </p:cNvPr>
          <p:cNvSpPr/>
          <p:nvPr/>
        </p:nvSpPr>
        <p:spPr>
          <a:xfrm>
            <a:off x="3372781" y="3408812"/>
            <a:ext cx="2751447" cy="2729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8EBC7E5-CB0F-8393-162A-4100CC99EEFF}"/>
              </a:ext>
            </a:extLst>
          </p:cNvPr>
          <p:cNvSpPr/>
          <p:nvPr/>
        </p:nvSpPr>
        <p:spPr>
          <a:xfrm>
            <a:off x="3380553" y="1144940"/>
            <a:ext cx="2751449" cy="2162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78FFDF-2B19-F06C-E6D4-3D10EA7829E1}"/>
              </a:ext>
            </a:extLst>
          </p:cNvPr>
          <p:cNvSpPr/>
          <p:nvPr/>
        </p:nvSpPr>
        <p:spPr>
          <a:xfrm>
            <a:off x="467575" y="1144939"/>
            <a:ext cx="2751448" cy="21621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4509735E-91C0-7D74-6233-098C7F8D79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7575" y="630531"/>
            <a:ext cx="9589542" cy="412678"/>
          </a:xfrm>
        </p:spPr>
        <p:txBody>
          <a:bodyPr/>
          <a:lstStyle/>
          <a:p>
            <a:r>
              <a:rPr lang="en-CH"/>
              <a:t>Alexis Dunn Amore, Nicole Quinones, Ashley Mitchell, Alden Blair, Nikia Grayson </a:t>
            </a:r>
          </a:p>
        </p:txBody>
      </p:sp>
      <p:sp>
        <p:nvSpPr>
          <p:cNvPr id="122" name="Text Placeholder 121">
            <a:extLst>
              <a:ext uri="{FF2B5EF4-FFF2-40B4-BE49-F238E27FC236}">
                <a16:creationId xmlns:a16="http://schemas.microsoft.com/office/drawing/2014/main" id="{44F0E620-4C56-E216-7DB4-B07A093D84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575" y="-16673"/>
            <a:ext cx="10069591" cy="855838"/>
          </a:xfrm>
        </p:spPr>
        <p:txBody>
          <a:bodyPr/>
          <a:lstStyle/>
          <a:p>
            <a:r>
              <a:rPr lang="en-CH" sz="2400"/>
              <a:t>Associations Among the CHOICES Black Feminist Midwifery Model of Care and Birth Outcomes</a:t>
            </a:r>
          </a:p>
        </p:txBody>
      </p:sp>
      <p:sp>
        <p:nvSpPr>
          <p:cNvPr id="133" name="Text Placeholder 132">
            <a:extLst>
              <a:ext uri="{FF2B5EF4-FFF2-40B4-BE49-F238E27FC236}">
                <a16:creationId xmlns:a16="http://schemas.microsoft.com/office/drawing/2014/main" id="{B4D4D233-0195-AF97-E63A-0077DEB64C4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483101" y="1413048"/>
            <a:ext cx="2751448" cy="1944594"/>
          </a:xfrm>
        </p:spPr>
        <p:txBody>
          <a:bodyPr>
            <a:normAutofit/>
          </a:bodyPr>
          <a:lstStyle/>
          <a:p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Community-based and racia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lly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concordant models of care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CHOICES Center for Reproductive Health in Memphis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been suggested to improve health outcomes,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research connecting the two is limited.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compared key maternal outcomes between patients seen by midwives at CHOICES with patients seen across the state of Tennessee (TN).</a:t>
            </a:r>
            <a:endParaRPr lang="en-CH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 Placeholder 133">
            <a:extLst>
              <a:ext uri="{FF2B5EF4-FFF2-40B4-BE49-F238E27FC236}">
                <a16:creationId xmlns:a16="http://schemas.microsoft.com/office/drawing/2014/main" id="{3CC881DB-3E56-D793-2829-291EB9516FD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365027" y="1412478"/>
            <a:ext cx="2728000" cy="1827271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analysis of births between 2018 and 2023 using simple logistic regression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Compared births with CHOICES midwives to public birth data from the state of TN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 presented as unadjusted odds ratios with 95% confidence intervals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 Placeholder 134">
            <a:extLst>
              <a:ext uri="{FF2B5EF4-FFF2-40B4-BE49-F238E27FC236}">
                <a16:creationId xmlns:a16="http://schemas.microsoft.com/office/drawing/2014/main" id="{B38C8621-DA84-3D3B-52C8-D0B694094AD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368500" y="3627979"/>
            <a:ext cx="2796054" cy="27847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total of 407 CHOICES’ births from over 58 zip codes were included. Most identified as Black (84%), were under 35 (95%), and utilized public insurance (70%). 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CHOICES’ births were: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2.17 times less likely to be preterm,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4.76 less likely to be low birth weight (LBW), and </a:t>
            </a:r>
          </a:p>
          <a:p>
            <a:pPr marL="171450" indent="-1714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4.55 times less likely to have a cesarean birth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1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differences were greater among Black identifying patients (</a:t>
            </a:r>
            <a:r>
              <a:rPr 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2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CH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 Placeholder 136">
            <a:extLst>
              <a:ext uri="{FF2B5EF4-FFF2-40B4-BE49-F238E27FC236}">
                <a16:creationId xmlns:a16="http://schemas.microsoft.com/office/drawing/2014/main" id="{FFBC02E0-1650-56F8-E72B-DB518CBA5B9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3418" y="5155670"/>
            <a:ext cx="2971803" cy="978016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CHOICES model is promising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—reducing poor outcomes among Black birthing persons in TN. More efforts should </a:t>
            </a:r>
            <a:r>
              <a:rPr lang="en-CH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scaling community-based models and increasing the diversity of the midwifery workforce.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DC32ED4-C691-C4EA-C54E-215FDB7C22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4103805"/>
              </p:ext>
            </p:extLst>
          </p:nvPr>
        </p:nvGraphicFramePr>
        <p:xfrm>
          <a:off x="-127544" y="3595950"/>
          <a:ext cx="3652126" cy="32514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F84E280-6A47-6A3D-49F9-9599B1295D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88792"/>
              </p:ext>
            </p:extLst>
          </p:nvPr>
        </p:nvGraphicFramePr>
        <p:xfrm>
          <a:off x="6338422" y="1513283"/>
          <a:ext cx="3876239" cy="2908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811">
                  <a:extLst>
                    <a:ext uri="{9D8B030D-6E8A-4147-A177-3AD203B41FA5}">
                      <a16:colId xmlns:a16="http://schemas.microsoft.com/office/drawing/2014/main" val="3936362991"/>
                    </a:ext>
                  </a:extLst>
                </a:gridCol>
                <a:gridCol w="847251">
                  <a:extLst>
                    <a:ext uri="{9D8B030D-6E8A-4147-A177-3AD203B41FA5}">
                      <a16:colId xmlns:a16="http://schemas.microsoft.com/office/drawing/2014/main" val="1465464905"/>
                    </a:ext>
                  </a:extLst>
                </a:gridCol>
                <a:gridCol w="982811">
                  <a:extLst>
                    <a:ext uri="{9D8B030D-6E8A-4147-A177-3AD203B41FA5}">
                      <a16:colId xmlns:a16="http://schemas.microsoft.com/office/drawing/2014/main" val="1329748670"/>
                    </a:ext>
                  </a:extLst>
                </a:gridCol>
                <a:gridCol w="1217366">
                  <a:extLst>
                    <a:ext uri="{9D8B030D-6E8A-4147-A177-3AD203B41FA5}">
                      <a16:colId xmlns:a16="http://schemas.microsoft.com/office/drawing/2014/main" val="3560143665"/>
                    </a:ext>
                  </a:extLst>
                </a:gridCol>
              </a:tblGrid>
              <a:tr h="454472"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CHOICES</a:t>
                      </a:r>
                      <a:b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TN</a:t>
                      </a:r>
                      <a:b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(95% CI)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1890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Preterm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0.46 (0.26, 0.75)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61035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(5.1)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8270 (10.6)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524473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296 (94.9)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70011 (89.4)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589315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LBW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 (0.06, 0.56)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953692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(2.0)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6801 (8.7)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045822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 (98.0)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71647 (91.3)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102471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Cesarean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 (0.16, 0.31)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209881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(10.0)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25979 (33.2)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302481"/>
                  </a:ext>
                </a:extLst>
              </a:tr>
              <a:tr h="272683"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359 (90.0)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52271 (66.8)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13774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CD3964C-9742-D53A-3BC9-C152FC31F5E3}"/>
              </a:ext>
            </a:extLst>
          </p:cNvPr>
          <p:cNvSpPr txBox="1"/>
          <p:nvPr/>
        </p:nvSpPr>
        <p:spPr>
          <a:xfrm>
            <a:off x="6278598" y="4514214"/>
            <a:ext cx="579320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Notes: CHOICES births includes only those with non-missing data; state data is not racially aggregated for cesarean births</a:t>
            </a:r>
            <a:endParaRPr lang="en-US" sz="800" i="1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33EB21A-BCB6-8592-31CB-1832952771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753277"/>
              </p:ext>
            </p:extLst>
          </p:nvPr>
        </p:nvGraphicFramePr>
        <p:xfrm>
          <a:off x="10316137" y="1970967"/>
          <a:ext cx="1627471" cy="2525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19682DD-D609-77D8-4867-CCF69AD3E195}"/>
              </a:ext>
            </a:extLst>
          </p:cNvPr>
          <p:cNvSpPr txBox="1"/>
          <p:nvPr/>
        </p:nvSpPr>
        <p:spPr>
          <a:xfrm>
            <a:off x="6311374" y="1142986"/>
            <a:ext cx="615405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Table 1. Key birth outcomes by perinatal provider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E37E632-1F84-C878-C04E-DAEA81B8F400}"/>
              </a:ext>
            </a:extLst>
          </p:cNvPr>
          <p:cNvSpPr txBox="1"/>
          <p:nvPr/>
        </p:nvSpPr>
        <p:spPr>
          <a:xfrm>
            <a:off x="10355111" y="1139970"/>
            <a:ext cx="18779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2. Key birth outcomes among Black identifying patients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34DD4E-EF9C-4EE7-279C-161E77498545}"/>
              </a:ext>
            </a:extLst>
          </p:cNvPr>
          <p:cNvSpPr txBox="1"/>
          <p:nvPr/>
        </p:nvSpPr>
        <p:spPr>
          <a:xfrm>
            <a:off x="403265" y="3321407"/>
            <a:ext cx="31213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1: Components of CHOICES’ Care Model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A5C2042-84B8-FB9D-0858-E770953B2C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67378" y="6375307"/>
            <a:ext cx="1362411" cy="364931"/>
          </a:xfrm>
          <a:prstGeom prst="rect">
            <a:avLst/>
          </a:prstGeom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BF6CE4AA-3DDC-F422-575C-2DBB52578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4767" y="6243731"/>
            <a:ext cx="1167705" cy="55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E23989B-2EEC-AF81-093A-5B7AED28198D}"/>
              </a:ext>
            </a:extLst>
          </p:cNvPr>
          <p:cNvSpPr/>
          <p:nvPr/>
        </p:nvSpPr>
        <p:spPr>
          <a:xfrm>
            <a:off x="6338422" y="4831388"/>
            <a:ext cx="2418015" cy="13022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6" name="Text Placeholder 127">
            <a:extLst>
              <a:ext uri="{FF2B5EF4-FFF2-40B4-BE49-F238E27FC236}">
                <a16:creationId xmlns:a16="http://schemas.microsoft.com/office/drawing/2014/main" id="{AA9F34D7-5C2B-97CA-E191-3F7532C62E64}"/>
              </a:ext>
            </a:extLst>
          </p:cNvPr>
          <p:cNvSpPr txBox="1">
            <a:spLocks/>
          </p:cNvSpPr>
          <p:nvPr/>
        </p:nvSpPr>
        <p:spPr>
          <a:xfrm>
            <a:off x="6278598" y="4846700"/>
            <a:ext cx="2728000" cy="2936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Limitations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2D9625-18AA-46F3-216C-69CD3E1663DD}"/>
              </a:ext>
            </a:extLst>
          </p:cNvPr>
          <p:cNvSpPr txBox="1"/>
          <p:nvPr/>
        </p:nvSpPr>
        <p:spPr>
          <a:xfrm>
            <a:off x="6298096" y="5037413"/>
            <a:ext cx="24450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CHOICES’ patients are included in state data, though this would likely bias results towards the null, highlighting the importance of differences where found.</a:t>
            </a:r>
            <a:endParaRPr lang="en-US" sz="1200" dirty="0"/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DF47D6DD-E912-6DCB-B401-8FBC5598F91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5338" y="1164489"/>
            <a:ext cx="2730945" cy="293658"/>
          </a:xfrm>
        </p:spPr>
        <p:txBody>
          <a:bodyPr>
            <a:normAutofit fontScale="92500" lnSpcReduction="10000"/>
          </a:bodyPr>
          <a:lstStyle/>
          <a:p>
            <a:endParaRPr lang="en-CH"/>
          </a:p>
        </p:txBody>
      </p:sp>
      <p:sp>
        <p:nvSpPr>
          <p:cNvPr id="130" name="Text Placeholder 129">
            <a:extLst>
              <a:ext uri="{FF2B5EF4-FFF2-40B4-BE49-F238E27FC236}">
                <a16:creationId xmlns:a16="http://schemas.microsoft.com/office/drawing/2014/main" id="{F76455C1-B076-2A92-38F7-7E390029C52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03418" y="4846700"/>
            <a:ext cx="2724822" cy="293658"/>
          </a:xfrm>
        </p:spPr>
        <p:txBody>
          <a:bodyPr>
            <a:normAutofit fontScale="92500" lnSpcReduction="10000"/>
          </a:bodyPr>
          <a:lstStyle/>
          <a:p>
            <a:endParaRPr lang="en-CH"/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EADB6B29-E121-FEFA-4E78-26925E841D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351387" y="3434798"/>
            <a:ext cx="2728000" cy="293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Results</a:t>
            </a:r>
            <a:endParaRPr lang="en-CH"/>
          </a:p>
        </p:txBody>
      </p:sp>
      <p:sp>
        <p:nvSpPr>
          <p:cNvPr id="127" name="Text Placeholder 126">
            <a:extLst>
              <a:ext uri="{FF2B5EF4-FFF2-40B4-BE49-F238E27FC236}">
                <a16:creationId xmlns:a16="http://schemas.microsoft.com/office/drawing/2014/main" id="{D22E1C80-8B77-C716-3963-DDCE041AAC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51387" y="1144000"/>
            <a:ext cx="2728000" cy="29365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Methodology</a:t>
            </a:r>
            <a:endParaRPr lang="en-CH"/>
          </a:p>
        </p:txBody>
      </p:sp>
      <p:pic>
        <p:nvPicPr>
          <p:cNvPr id="2" name="Picture 2" descr="UCSF Institute for Global Health Sciences | UCB/UCSF CGHDDE">
            <a:extLst>
              <a:ext uri="{FF2B5EF4-FFF2-40B4-BE49-F238E27FC236}">
                <a16:creationId xmlns:a16="http://schemas.microsoft.com/office/drawing/2014/main" id="{C4110048-A313-C27A-A422-17D705802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731" y="6341574"/>
            <a:ext cx="1210470" cy="37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086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8668</TotalTime>
  <Words>441</Words>
  <Application>Microsoft Macintosh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Display</vt:lpstr>
      <vt:lpstr>Poppins ExtraBold</vt:lpstr>
      <vt:lpstr>Aptos</vt:lpstr>
      <vt:lpstr>Arial</vt:lpstr>
      <vt:lpstr>Poppins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heloise bourgeat</dc:creator>
  <cp:lastModifiedBy>Rouse, Miranda</cp:lastModifiedBy>
  <cp:revision>44</cp:revision>
  <dcterms:created xsi:type="dcterms:W3CDTF">2024-03-13T14:48:26Z</dcterms:created>
  <dcterms:modified xsi:type="dcterms:W3CDTF">2025-10-13T21:49:53Z</dcterms:modified>
</cp:coreProperties>
</file>