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272" r:id="rId2"/>
  </p:sldIdLst>
  <p:sldSz cx="12192000" cy="6858000"/>
  <p:notesSz cx="6858000" cy="9144000"/>
  <p:embeddedFontLst>
    <p:embeddedFont>
      <p:font typeface="Garamond" panose="02020404030301010803" pitchFamily="18" charset="0"/>
      <p:regular r:id="rId4"/>
      <p:bold r:id="rId5"/>
      <p:italic r:id="rId6"/>
      <p:boldItalic r:id="rId7"/>
    </p:embeddedFont>
    <p:embeddedFont>
      <p:font typeface="Poppins" pitchFamily="2" charset="77"/>
      <p:regular r:id="rId8"/>
      <p:bold r:id="rId9"/>
      <p:italic r:id="rId10"/>
      <p:boldItalic r:id="rId11"/>
    </p:embeddedFont>
    <p:embeddedFont>
      <p:font typeface="Poppins ExtraBold" pitchFamily="2" charset="77"/>
      <p:bold r:id="rId12"/>
      <p:italic r:id="rId13"/>
      <p:boldItalic r:id="rId1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C39261-3DE0-0C8C-ECC6-8BEEFCA79468}" name="Ashley Mitchell" initials="AM" userId="ry438PqLyOYeDCuEUXoJutN8PiKpF9JfTOUzfcfRRx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EB4"/>
    <a:srgbClr val="D2DDE9"/>
    <a:srgbClr val="263357"/>
    <a:srgbClr val="89C141"/>
    <a:srgbClr val="6AA449"/>
    <a:srgbClr val="DCE9CD"/>
    <a:srgbClr val="B96955"/>
    <a:srgbClr val="6386D8"/>
    <a:srgbClr val="E9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841D6D-6BDF-4492-B9EC-88C3BDB54BEE}" v="35" dt="2025-04-23T19:17:54.272"/>
    <p1510:client id="{D073DBD9-E7A5-4587-A665-E3EB66518B70}" v="8" dt="2025-04-23T17:00:43.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8"/>
    <p:restoredTop sz="93868"/>
  </p:normalViewPr>
  <p:slideViewPr>
    <p:cSldViewPr snapToGrid="0">
      <p:cViewPr varScale="1">
        <p:scale>
          <a:sx n="103" d="100"/>
          <a:sy n="103" d="100"/>
        </p:scale>
        <p:origin x="888" y="1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microsoft.com/office/2015/10/relationships/revisionInfo" Target="revisionInfo.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7A54F-E4E6-AB4E-B65F-2B93108232FB}" type="datetimeFigureOut">
              <a:rPr lang="fr-FR" smtClean="0"/>
              <a:t>13/10/2025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4BF16-5295-CC44-88FF-18DE1DDF22C9}" type="slidenum">
              <a:rPr lang="fr-FR" smtClean="0"/>
              <a:t>‹#›</a:t>
            </a:fld>
            <a:endParaRPr lang="fr-FR"/>
          </a:p>
        </p:txBody>
      </p:sp>
    </p:spTree>
    <p:extLst>
      <p:ext uri="{BB962C8B-B14F-4D97-AF65-F5344CB8AC3E}">
        <p14:creationId xmlns:p14="http://schemas.microsoft.com/office/powerpoint/2010/main" val="3825078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4BF16-5295-CC44-88FF-18DE1DDF22C9}" type="slidenum">
              <a:rPr lang="fr-FR" smtClean="0"/>
              <a:t>1</a:t>
            </a:fld>
            <a:endParaRPr lang="fr-FR"/>
          </a:p>
        </p:txBody>
      </p:sp>
    </p:spTree>
    <p:extLst>
      <p:ext uri="{BB962C8B-B14F-4D97-AF65-F5344CB8AC3E}">
        <p14:creationId xmlns:p14="http://schemas.microsoft.com/office/powerpoint/2010/main" val="915043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re d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E1764B-7E52-009D-F0D1-D91F381EA6E4}"/>
              </a:ext>
            </a:extLst>
          </p:cNvPr>
          <p:cNvSpPr/>
          <p:nvPr userDrawn="1"/>
        </p:nvSpPr>
        <p:spPr>
          <a:xfrm>
            <a:off x="0" y="0"/>
            <a:ext cx="12192000" cy="6222561"/>
          </a:xfrm>
          <a:prstGeom prst="rect">
            <a:avLst/>
          </a:prstGeom>
          <a:solidFill>
            <a:srgbClr val="D2DD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0DEB4E27-3A6C-7D86-FEB6-FD5D41E9D506}"/>
              </a:ext>
            </a:extLst>
          </p:cNvPr>
          <p:cNvCxnSpPr>
            <a:cxnSpLocks/>
          </p:cNvCxnSpPr>
          <p:nvPr userDrawn="1"/>
        </p:nvCxnSpPr>
        <p:spPr>
          <a:xfrm flipH="1">
            <a:off x="577850" y="647701"/>
            <a:ext cx="11294911" cy="0"/>
          </a:xfrm>
          <a:prstGeom prst="line">
            <a:avLst/>
          </a:prstGeom>
          <a:ln w="6350">
            <a:solidFill>
              <a:srgbClr val="263357"/>
            </a:solidFill>
          </a:ln>
        </p:spPr>
        <p:style>
          <a:lnRef idx="2">
            <a:schemeClr val="accent1"/>
          </a:lnRef>
          <a:fillRef idx="0">
            <a:schemeClr val="accent1"/>
          </a:fillRef>
          <a:effectRef idx="1">
            <a:schemeClr val="accent1"/>
          </a:effectRef>
          <a:fontRef idx="minor">
            <a:schemeClr val="tx1"/>
          </a:fontRef>
        </p:style>
      </p:cxnSp>
      <p:sp>
        <p:nvSpPr>
          <p:cNvPr id="12" name="Espace réservé du pied de page 4">
            <a:extLst>
              <a:ext uri="{FF2B5EF4-FFF2-40B4-BE49-F238E27FC236}">
                <a16:creationId xmlns:a16="http://schemas.microsoft.com/office/drawing/2014/main" id="{1908256C-170F-63F4-5D05-A242CB0F23CC}"/>
              </a:ext>
            </a:extLst>
          </p:cNvPr>
          <p:cNvSpPr>
            <a:spLocks noGrp="1"/>
          </p:cNvSpPr>
          <p:nvPr>
            <p:ph type="ftr" sz="quarter" idx="3"/>
          </p:nvPr>
        </p:nvSpPr>
        <p:spPr>
          <a:xfrm>
            <a:off x="10213180" y="204540"/>
            <a:ext cx="1484084" cy="365125"/>
          </a:xfrm>
          <a:prstGeom prst="rect">
            <a:avLst/>
          </a:prstGeom>
        </p:spPr>
        <p:txBody>
          <a:bodyPr vert="horz" lIns="91440" tIns="45720" rIns="91440" bIns="45720" rtlCol="0" anchor="b"/>
          <a:lstStyle>
            <a:lvl1pPr algn="r">
              <a:defRPr sz="1000" b="0" i="0">
                <a:solidFill>
                  <a:srgbClr val="263357"/>
                </a:solidFill>
                <a:latin typeface="Poppins" pitchFamily="2" charset="77"/>
                <a:cs typeface="Poppins" pitchFamily="2" charset="77"/>
              </a:defRPr>
            </a:lvl1pPr>
          </a:lstStyle>
          <a:p>
            <a:r>
              <a:rPr lang="fr-FR" dirty="0"/>
              <a:t>9-13 June 2025</a:t>
            </a:r>
          </a:p>
        </p:txBody>
      </p:sp>
      <p:pic>
        <p:nvPicPr>
          <p:cNvPr id="2" name="Image 1">
            <a:extLst>
              <a:ext uri="{FF2B5EF4-FFF2-40B4-BE49-F238E27FC236}">
                <a16:creationId xmlns:a16="http://schemas.microsoft.com/office/drawing/2014/main" id="{99F22147-1C7C-80BD-7220-5DE17950AE2E}"/>
              </a:ext>
            </a:extLst>
          </p:cNvPr>
          <p:cNvPicPr>
            <a:picLocks noChangeAspect="1"/>
          </p:cNvPicPr>
          <p:nvPr userDrawn="1"/>
        </p:nvPicPr>
        <p:blipFill rotWithShape="1">
          <a:blip r:embed="rId2"/>
          <a:srcRect l="39779" t="45277" r="38524" b="40903"/>
          <a:stretch/>
        </p:blipFill>
        <p:spPr>
          <a:xfrm>
            <a:off x="10495901" y="6222562"/>
            <a:ext cx="1487792" cy="669951"/>
          </a:xfrm>
          <a:prstGeom prst="rect">
            <a:avLst/>
          </a:prstGeom>
        </p:spPr>
      </p:pic>
      <p:sp>
        <p:nvSpPr>
          <p:cNvPr id="6" name="Espace réservé du texte 15">
            <a:extLst>
              <a:ext uri="{FF2B5EF4-FFF2-40B4-BE49-F238E27FC236}">
                <a16:creationId xmlns:a16="http://schemas.microsoft.com/office/drawing/2014/main" id="{FC03E4E8-3A8F-1069-B18A-7FA5F3DA98F2}"/>
              </a:ext>
            </a:extLst>
          </p:cNvPr>
          <p:cNvSpPr>
            <a:spLocks noGrp="1"/>
          </p:cNvSpPr>
          <p:nvPr>
            <p:ph type="body" sz="quarter" idx="18" hasCustomPrompt="1"/>
          </p:nvPr>
        </p:nvSpPr>
        <p:spPr>
          <a:xfrm>
            <a:off x="494733" y="687975"/>
            <a:ext cx="958954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Authors</a:t>
            </a:r>
            <a:endParaRPr lang="fr-FR" dirty="0"/>
          </a:p>
        </p:txBody>
      </p:sp>
      <p:sp>
        <p:nvSpPr>
          <p:cNvPr id="7" name="Espace réservé du texte 15">
            <a:extLst>
              <a:ext uri="{FF2B5EF4-FFF2-40B4-BE49-F238E27FC236}">
                <a16:creationId xmlns:a16="http://schemas.microsoft.com/office/drawing/2014/main" id="{E028E23F-F9EC-0122-B8B3-CB7A9794543A}"/>
              </a:ext>
            </a:extLst>
          </p:cNvPr>
          <p:cNvSpPr>
            <a:spLocks noGrp="1"/>
          </p:cNvSpPr>
          <p:nvPr>
            <p:ph type="body" sz="quarter" idx="11" hasCustomPrompt="1"/>
          </p:nvPr>
        </p:nvSpPr>
        <p:spPr>
          <a:xfrm>
            <a:off x="494735" y="202116"/>
            <a:ext cx="9589543" cy="447688"/>
          </a:xfrm>
        </p:spPr>
        <p:txBody>
          <a:bodyPr>
            <a:noAutofit/>
          </a:bodyPr>
          <a:lstStyle>
            <a:lvl1pPr marL="0" indent="0">
              <a:buNone/>
              <a:defRPr sz="28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Title of your abstract</a:t>
            </a:r>
          </a:p>
        </p:txBody>
      </p:sp>
      <p:sp>
        <p:nvSpPr>
          <p:cNvPr id="3" name="Espace réservé du texte 15">
            <a:extLst>
              <a:ext uri="{FF2B5EF4-FFF2-40B4-BE49-F238E27FC236}">
                <a16:creationId xmlns:a16="http://schemas.microsoft.com/office/drawing/2014/main" id="{0A15C626-C4BF-17BF-B17F-287D4C422E49}"/>
              </a:ext>
            </a:extLst>
          </p:cNvPr>
          <p:cNvSpPr>
            <a:spLocks noGrp="1"/>
          </p:cNvSpPr>
          <p:nvPr>
            <p:ph type="body" sz="quarter" idx="19" hasCustomPrompt="1"/>
          </p:nvPr>
        </p:nvSpPr>
        <p:spPr>
          <a:xfrm>
            <a:off x="494733" y="1162621"/>
            <a:ext cx="311491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Organization</a:t>
            </a:r>
            <a:r>
              <a:rPr lang="fr-FR" dirty="0"/>
              <a:t>/</a:t>
            </a:r>
            <a:r>
              <a:rPr lang="fr-FR" dirty="0" err="1"/>
              <a:t>education</a:t>
            </a:r>
            <a:r>
              <a:rPr lang="fr-FR" dirty="0"/>
              <a:t> institution</a:t>
            </a:r>
          </a:p>
        </p:txBody>
      </p:sp>
      <p:sp>
        <p:nvSpPr>
          <p:cNvPr id="16" name="Text Placeholder 15">
            <a:extLst>
              <a:ext uri="{FF2B5EF4-FFF2-40B4-BE49-F238E27FC236}">
                <a16:creationId xmlns:a16="http://schemas.microsoft.com/office/drawing/2014/main" id="{133408A3-9449-CDEF-321B-AC3D53DF10B3}"/>
              </a:ext>
            </a:extLst>
          </p:cNvPr>
          <p:cNvSpPr>
            <a:spLocks noGrp="1"/>
          </p:cNvSpPr>
          <p:nvPr>
            <p:ph type="body" sz="quarter" idx="20" hasCustomPrompt="1"/>
          </p:nvPr>
        </p:nvSpPr>
        <p:spPr>
          <a:xfrm>
            <a:off x="494735" y="1733550"/>
            <a:ext cx="2730942"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Abstract</a:t>
            </a:r>
          </a:p>
        </p:txBody>
      </p:sp>
      <p:sp>
        <p:nvSpPr>
          <p:cNvPr id="17" name="Text Placeholder 15">
            <a:extLst>
              <a:ext uri="{FF2B5EF4-FFF2-40B4-BE49-F238E27FC236}">
                <a16:creationId xmlns:a16="http://schemas.microsoft.com/office/drawing/2014/main" id="{4143A01F-BC2A-C7C1-97E8-902616187708}"/>
              </a:ext>
            </a:extLst>
          </p:cNvPr>
          <p:cNvSpPr>
            <a:spLocks noGrp="1"/>
          </p:cNvSpPr>
          <p:nvPr>
            <p:ph type="body" sz="quarter" idx="21" hasCustomPrompt="1"/>
          </p:nvPr>
        </p:nvSpPr>
        <p:spPr>
          <a:xfrm>
            <a:off x="494734" y="3938817"/>
            <a:ext cx="2730945"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Introduction</a:t>
            </a:r>
          </a:p>
        </p:txBody>
      </p:sp>
      <p:sp>
        <p:nvSpPr>
          <p:cNvPr id="18" name="Text Placeholder 15">
            <a:extLst>
              <a:ext uri="{FF2B5EF4-FFF2-40B4-BE49-F238E27FC236}">
                <a16:creationId xmlns:a16="http://schemas.microsoft.com/office/drawing/2014/main" id="{940C48C0-E6F2-7B29-157E-F4707B3994C5}"/>
              </a:ext>
            </a:extLst>
          </p:cNvPr>
          <p:cNvSpPr>
            <a:spLocks noGrp="1"/>
          </p:cNvSpPr>
          <p:nvPr>
            <p:ph type="body" sz="quarter" idx="22" hasCustomPrompt="1"/>
          </p:nvPr>
        </p:nvSpPr>
        <p:spPr>
          <a:xfrm>
            <a:off x="3368000" y="1721649"/>
            <a:ext cx="2728000"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Materials</a:t>
            </a:r>
          </a:p>
        </p:txBody>
      </p:sp>
      <p:sp>
        <p:nvSpPr>
          <p:cNvPr id="19" name="Text Placeholder 15">
            <a:extLst>
              <a:ext uri="{FF2B5EF4-FFF2-40B4-BE49-F238E27FC236}">
                <a16:creationId xmlns:a16="http://schemas.microsoft.com/office/drawing/2014/main" id="{250157FC-394A-F174-3A70-CC90A58CC634}"/>
              </a:ext>
            </a:extLst>
          </p:cNvPr>
          <p:cNvSpPr>
            <a:spLocks noGrp="1"/>
          </p:cNvSpPr>
          <p:nvPr>
            <p:ph type="body" sz="quarter" idx="23" hasCustomPrompt="1"/>
          </p:nvPr>
        </p:nvSpPr>
        <p:spPr>
          <a:xfrm>
            <a:off x="3368000" y="3932867"/>
            <a:ext cx="2728000"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Methodology</a:t>
            </a:r>
          </a:p>
        </p:txBody>
      </p:sp>
      <p:sp>
        <p:nvSpPr>
          <p:cNvPr id="20" name="Text Placeholder 15">
            <a:extLst>
              <a:ext uri="{FF2B5EF4-FFF2-40B4-BE49-F238E27FC236}">
                <a16:creationId xmlns:a16="http://schemas.microsoft.com/office/drawing/2014/main" id="{80C449DE-D324-674D-FE4E-612C4AC4716B}"/>
              </a:ext>
            </a:extLst>
          </p:cNvPr>
          <p:cNvSpPr>
            <a:spLocks noGrp="1"/>
          </p:cNvSpPr>
          <p:nvPr>
            <p:ph type="body" sz="quarter" idx="24" hasCustomPrompt="1"/>
          </p:nvPr>
        </p:nvSpPr>
        <p:spPr>
          <a:xfrm>
            <a:off x="6300575" y="1721649"/>
            <a:ext cx="2727999"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Results</a:t>
            </a:r>
          </a:p>
        </p:txBody>
      </p:sp>
      <p:sp>
        <p:nvSpPr>
          <p:cNvPr id="21" name="Text Placeholder 15">
            <a:extLst>
              <a:ext uri="{FF2B5EF4-FFF2-40B4-BE49-F238E27FC236}">
                <a16:creationId xmlns:a16="http://schemas.microsoft.com/office/drawing/2014/main" id="{18E06F98-53DE-685B-854B-6CEE66DB01D2}"/>
              </a:ext>
            </a:extLst>
          </p:cNvPr>
          <p:cNvSpPr>
            <a:spLocks noGrp="1"/>
          </p:cNvSpPr>
          <p:nvPr>
            <p:ph type="body" sz="quarter" idx="25" hasCustomPrompt="1"/>
          </p:nvPr>
        </p:nvSpPr>
        <p:spPr>
          <a:xfrm>
            <a:off x="9250404" y="1717047"/>
            <a:ext cx="2724822"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Conclusion</a:t>
            </a:r>
          </a:p>
        </p:txBody>
      </p:sp>
      <p:sp>
        <p:nvSpPr>
          <p:cNvPr id="22" name="Text Placeholder 15">
            <a:extLst>
              <a:ext uri="{FF2B5EF4-FFF2-40B4-BE49-F238E27FC236}">
                <a16:creationId xmlns:a16="http://schemas.microsoft.com/office/drawing/2014/main" id="{75ADA8D8-7C6F-FC44-EB03-15ECF2F0C63E}"/>
              </a:ext>
            </a:extLst>
          </p:cNvPr>
          <p:cNvSpPr>
            <a:spLocks noGrp="1"/>
          </p:cNvSpPr>
          <p:nvPr>
            <p:ph type="body" sz="quarter" idx="26" hasCustomPrompt="1"/>
          </p:nvPr>
        </p:nvSpPr>
        <p:spPr>
          <a:xfrm>
            <a:off x="9258870" y="3932617"/>
            <a:ext cx="2724823"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Recommendations</a:t>
            </a:r>
          </a:p>
        </p:txBody>
      </p:sp>
      <p:sp>
        <p:nvSpPr>
          <p:cNvPr id="24" name="Text Placeholder 15">
            <a:extLst>
              <a:ext uri="{FF2B5EF4-FFF2-40B4-BE49-F238E27FC236}">
                <a16:creationId xmlns:a16="http://schemas.microsoft.com/office/drawing/2014/main" id="{88D09C0B-E143-37F4-5C70-47112F5AF564}"/>
              </a:ext>
            </a:extLst>
          </p:cNvPr>
          <p:cNvSpPr>
            <a:spLocks noGrp="1"/>
          </p:cNvSpPr>
          <p:nvPr>
            <p:ph type="body" sz="quarter" idx="27" hasCustomPrompt="1"/>
          </p:nvPr>
        </p:nvSpPr>
        <p:spPr>
          <a:xfrm>
            <a:off x="494734" y="2068524"/>
            <a:ext cx="2730942"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25" name="Text Placeholder 15">
            <a:extLst>
              <a:ext uri="{FF2B5EF4-FFF2-40B4-BE49-F238E27FC236}">
                <a16:creationId xmlns:a16="http://schemas.microsoft.com/office/drawing/2014/main" id="{2BEC73C5-6CBF-A8E2-C739-14AA69A35263}"/>
              </a:ext>
            </a:extLst>
          </p:cNvPr>
          <p:cNvSpPr>
            <a:spLocks noGrp="1"/>
          </p:cNvSpPr>
          <p:nvPr>
            <p:ph type="body" sz="quarter" idx="28" hasCustomPrompt="1"/>
          </p:nvPr>
        </p:nvSpPr>
        <p:spPr>
          <a:xfrm>
            <a:off x="494733" y="4270645"/>
            <a:ext cx="2730944"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28" name="Text Placeholder 15">
            <a:extLst>
              <a:ext uri="{FF2B5EF4-FFF2-40B4-BE49-F238E27FC236}">
                <a16:creationId xmlns:a16="http://schemas.microsoft.com/office/drawing/2014/main" id="{56AD62A0-5B41-256E-6852-D9CA33B0B529}"/>
              </a:ext>
            </a:extLst>
          </p:cNvPr>
          <p:cNvSpPr>
            <a:spLocks noGrp="1"/>
          </p:cNvSpPr>
          <p:nvPr>
            <p:ph type="body" sz="quarter" idx="29" hasCustomPrompt="1"/>
          </p:nvPr>
        </p:nvSpPr>
        <p:spPr>
          <a:xfrm>
            <a:off x="3368000" y="2061712"/>
            <a:ext cx="2728000"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29" name="Text Placeholder 15">
            <a:extLst>
              <a:ext uri="{FF2B5EF4-FFF2-40B4-BE49-F238E27FC236}">
                <a16:creationId xmlns:a16="http://schemas.microsoft.com/office/drawing/2014/main" id="{30E439D4-95CF-739A-1841-266676B5BAF2}"/>
              </a:ext>
            </a:extLst>
          </p:cNvPr>
          <p:cNvSpPr>
            <a:spLocks noGrp="1"/>
          </p:cNvSpPr>
          <p:nvPr>
            <p:ph type="body" sz="quarter" idx="30" hasCustomPrompt="1"/>
          </p:nvPr>
        </p:nvSpPr>
        <p:spPr>
          <a:xfrm>
            <a:off x="3368000" y="4262019"/>
            <a:ext cx="2728000"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30" name="Text Placeholder 15">
            <a:extLst>
              <a:ext uri="{FF2B5EF4-FFF2-40B4-BE49-F238E27FC236}">
                <a16:creationId xmlns:a16="http://schemas.microsoft.com/office/drawing/2014/main" id="{B1D47E7E-D622-CD34-7EFA-89B5F5690E9D}"/>
              </a:ext>
            </a:extLst>
          </p:cNvPr>
          <p:cNvSpPr>
            <a:spLocks noGrp="1"/>
          </p:cNvSpPr>
          <p:nvPr>
            <p:ph type="body" sz="quarter" idx="31" hasCustomPrompt="1"/>
          </p:nvPr>
        </p:nvSpPr>
        <p:spPr>
          <a:xfrm>
            <a:off x="6300576" y="2058931"/>
            <a:ext cx="2727998" cy="3869801"/>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31" name="Text Placeholder 15">
            <a:extLst>
              <a:ext uri="{FF2B5EF4-FFF2-40B4-BE49-F238E27FC236}">
                <a16:creationId xmlns:a16="http://schemas.microsoft.com/office/drawing/2014/main" id="{F865EBC5-886D-6C45-3CCB-CD7C8A25189D}"/>
              </a:ext>
            </a:extLst>
          </p:cNvPr>
          <p:cNvSpPr>
            <a:spLocks noGrp="1"/>
          </p:cNvSpPr>
          <p:nvPr>
            <p:ph type="body" sz="quarter" idx="32" hasCustomPrompt="1"/>
          </p:nvPr>
        </p:nvSpPr>
        <p:spPr>
          <a:xfrm>
            <a:off x="9250404" y="2043254"/>
            <a:ext cx="2724823"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32" name="Text Placeholder 15">
            <a:extLst>
              <a:ext uri="{FF2B5EF4-FFF2-40B4-BE49-F238E27FC236}">
                <a16:creationId xmlns:a16="http://schemas.microsoft.com/office/drawing/2014/main" id="{E9AE77FB-FC36-2F61-41A6-EF2B7D955364}"/>
              </a:ext>
            </a:extLst>
          </p:cNvPr>
          <p:cNvSpPr>
            <a:spLocks noGrp="1"/>
          </p:cNvSpPr>
          <p:nvPr>
            <p:ph type="body" sz="quarter" idx="33" hasCustomPrompt="1"/>
          </p:nvPr>
        </p:nvSpPr>
        <p:spPr>
          <a:xfrm>
            <a:off x="9258870" y="4263490"/>
            <a:ext cx="2724823"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36" name="Espace réservé du texte 15">
            <a:extLst>
              <a:ext uri="{FF2B5EF4-FFF2-40B4-BE49-F238E27FC236}">
                <a16:creationId xmlns:a16="http://schemas.microsoft.com/office/drawing/2014/main" id="{C572B081-EF91-F3E0-9C92-D5DF6FE52D3F}"/>
              </a:ext>
            </a:extLst>
          </p:cNvPr>
          <p:cNvSpPr>
            <a:spLocks noGrp="1"/>
          </p:cNvSpPr>
          <p:nvPr>
            <p:ph type="body" sz="quarter" idx="34" hasCustomPrompt="1"/>
          </p:nvPr>
        </p:nvSpPr>
        <p:spPr>
          <a:xfrm>
            <a:off x="487035" y="6240248"/>
            <a:ext cx="311491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Keywords</a:t>
            </a:r>
          </a:p>
        </p:txBody>
      </p:sp>
    </p:spTree>
    <p:extLst>
      <p:ext uri="{BB962C8B-B14F-4D97-AF65-F5344CB8AC3E}">
        <p14:creationId xmlns:p14="http://schemas.microsoft.com/office/powerpoint/2010/main" val="244843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36D0B8-0A86-277C-0A21-4B2B2E3DEAC0}"/>
              </a:ext>
            </a:extLst>
          </p:cNvPr>
          <p:cNvSpPr/>
          <p:nvPr userDrawn="1"/>
        </p:nvSpPr>
        <p:spPr>
          <a:xfrm>
            <a:off x="0" y="0"/>
            <a:ext cx="12192000" cy="5751443"/>
          </a:xfrm>
          <a:prstGeom prst="rect">
            <a:avLst/>
          </a:prstGeom>
          <a:solidFill>
            <a:srgbClr val="DCE9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0DEB4E27-3A6C-7D86-FEB6-FD5D41E9D506}"/>
              </a:ext>
            </a:extLst>
          </p:cNvPr>
          <p:cNvCxnSpPr>
            <a:cxnSpLocks/>
          </p:cNvCxnSpPr>
          <p:nvPr userDrawn="1"/>
        </p:nvCxnSpPr>
        <p:spPr>
          <a:xfrm flipH="1">
            <a:off x="577850" y="647701"/>
            <a:ext cx="11294911" cy="0"/>
          </a:xfrm>
          <a:prstGeom prst="line">
            <a:avLst/>
          </a:prstGeom>
          <a:ln w="6350">
            <a:solidFill>
              <a:srgbClr val="487EB4"/>
            </a:solidFill>
          </a:ln>
        </p:spPr>
        <p:style>
          <a:lnRef idx="2">
            <a:schemeClr val="accent1"/>
          </a:lnRef>
          <a:fillRef idx="0">
            <a:schemeClr val="accent1"/>
          </a:fillRef>
          <a:effectRef idx="1">
            <a:schemeClr val="accent1"/>
          </a:effectRef>
          <a:fontRef idx="minor">
            <a:schemeClr val="tx1"/>
          </a:fontRef>
        </p:style>
      </p:cxnSp>
      <p:sp>
        <p:nvSpPr>
          <p:cNvPr id="12" name="Espace réservé du pied de page 4">
            <a:extLst>
              <a:ext uri="{FF2B5EF4-FFF2-40B4-BE49-F238E27FC236}">
                <a16:creationId xmlns:a16="http://schemas.microsoft.com/office/drawing/2014/main" id="{1908256C-170F-63F4-5D05-A242CB0F23CC}"/>
              </a:ext>
            </a:extLst>
          </p:cNvPr>
          <p:cNvSpPr>
            <a:spLocks noGrp="1"/>
          </p:cNvSpPr>
          <p:nvPr>
            <p:ph type="ftr" sz="quarter" idx="3"/>
          </p:nvPr>
        </p:nvSpPr>
        <p:spPr>
          <a:xfrm>
            <a:off x="10213180" y="238831"/>
            <a:ext cx="1484084" cy="365125"/>
          </a:xfrm>
          <a:prstGeom prst="rect">
            <a:avLst/>
          </a:prstGeom>
        </p:spPr>
        <p:txBody>
          <a:bodyPr vert="horz" lIns="91440" tIns="45720" rIns="91440" bIns="45720" rtlCol="0" anchor="b"/>
          <a:lstStyle>
            <a:lvl1pPr algn="r">
              <a:defRPr sz="1000" b="0" i="0">
                <a:solidFill>
                  <a:srgbClr val="263357"/>
                </a:solidFill>
                <a:latin typeface="Poppins" pitchFamily="2" charset="77"/>
                <a:cs typeface="Poppins" pitchFamily="2" charset="77"/>
              </a:defRPr>
            </a:lvl1pPr>
          </a:lstStyle>
          <a:p>
            <a:r>
              <a:rPr lang="fr-FR" dirty="0"/>
              <a:t>9-13 juin 2025</a:t>
            </a:r>
          </a:p>
        </p:txBody>
      </p:sp>
      <p:pic>
        <p:nvPicPr>
          <p:cNvPr id="2" name="Image 1">
            <a:extLst>
              <a:ext uri="{FF2B5EF4-FFF2-40B4-BE49-F238E27FC236}">
                <a16:creationId xmlns:a16="http://schemas.microsoft.com/office/drawing/2014/main" id="{99F22147-1C7C-80BD-7220-5DE17950AE2E}"/>
              </a:ext>
            </a:extLst>
          </p:cNvPr>
          <p:cNvPicPr>
            <a:picLocks noChangeAspect="1"/>
          </p:cNvPicPr>
          <p:nvPr userDrawn="1"/>
        </p:nvPicPr>
        <p:blipFill rotWithShape="1">
          <a:blip r:embed="rId2"/>
          <a:srcRect l="39779" t="45277" r="38524" b="40903"/>
          <a:stretch/>
        </p:blipFill>
        <p:spPr>
          <a:xfrm>
            <a:off x="10499257" y="5891272"/>
            <a:ext cx="1487792" cy="669951"/>
          </a:xfrm>
          <a:prstGeom prst="rect">
            <a:avLst/>
          </a:prstGeom>
        </p:spPr>
      </p:pic>
      <p:sp>
        <p:nvSpPr>
          <p:cNvPr id="4" name="Espace réservé du texte 15">
            <a:extLst>
              <a:ext uri="{FF2B5EF4-FFF2-40B4-BE49-F238E27FC236}">
                <a16:creationId xmlns:a16="http://schemas.microsoft.com/office/drawing/2014/main" id="{41CD0D1C-72CF-2073-B9E9-99B3D9773D2D}"/>
              </a:ext>
            </a:extLst>
          </p:cNvPr>
          <p:cNvSpPr>
            <a:spLocks noGrp="1"/>
          </p:cNvSpPr>
          <p:nvPr>
            <p:ph type="body" sz="quarter" idx="15"/>
          </p:nvPr>
        </p:nvSpPr>
        <p:spPr>
          <a:xfrm>
            <a:off x="494736" y="272615"/>
            <a:ext cx="311491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fr-FR" dirty="0"/>
          </a:p>
        </p:txBody>
      </p:sp>
      <p:sp>
        <p:nvSpPr>
          <p:cNvPr id="5" name="Espace réservé du texte 15">
            <a:extLst>
              <a:ext uri="{FF2B5EF4-FFF2-40B4-BE49-F238E27FC236}">
                <a16:creationId xmlns:a16="http://schemas.microsoft.com/office/drawing/2014/main" id="{104FF72A-99A7-5EB3-B525-3722E13304AA}"/>
              </a:ext>
            </a:extLst>
          </p:cNvPr>
          <p:cNvSpPr>
            <a:spLocks noGrp="1"/>
          </p:cNvSpPr>
          <p:nvPr>
            <p:ph type="body" sz="quarter" idx="11" hasCustomPrompt="1"/>
          </p:nvPr>
        </p:nvSpPr>
        <p:spPr>
          <a:xfrm>
            <a:off x="494736" y="1295403"/>
            <a:ext cx="5878031" cy="889552"/>
          </a:xfrm>
        </p:spPr>
        <p:txBody>
          <a:bodyPr>
            <a:noAutofit/>
          </a:bodyPr>
          <a:lstStyle>
            <a:lvl1pPr marL="0" indent="0">
              <a:buNone/>
              <a:defRPr sz="40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TITLE HERE</a:t>
            </a:r>
          </a:p>
        </p:txBody>
      </p:sp>
      <p:sp>
        <p:nvSpPr>
          <p:cNvPr id="6" name="Espace réservé du texte 15">
            <a:extLst>
              <a:ext uri="{FF2B5EF4-FFF2-40B4-BE49-F238E27FC236}">
                <a16:creationId xmlns:a16="http://schemas.microsoft.com/office/drawing/2014/main" id="{EEB9AEC7-194C-C606-C9B6-81992D4A1E28}"/>
              </a:ext>
            </a:extLst>
          </p:cNvPr>
          <p:cNvSpPr>
            <a:spLocks noGrp="1"/>
          </p:cNvSpPr>
          <p:nvPr>
            <p:ph type="body" sz="quarter" idx="14" hasCustomPrompt="1"/>
          </p:nvPr>
        </p:nvSpPr>
        <p:spPr>
          <a:xfrm>
            <a:off x="494736" y="2341027"/>
            <a:ext cx="11203053" cy="3118870"/>
          </a:xfrm>
        </p:spPr>
        <p:txBody>
          <a:bodyPr anchor="t">
            <a:noAutofit/>
          </a:bodyPr>
          <a:lstStyle>
            <a:lvl1pPr marL="0" indent="0">
              <a:lnSpc>
                <a:spcPct val="100000"/>
              </a:lnSpc>
              <a:spcBef>
                <a:spcPts val="0"/>
              </a:spcBef>
              <a:buNone/>
              <a:defRPr sz="1600" b="0" i="0">
                <a:solidFill>
                  <a:srgbClr val="263357"/>
                </a:solidFill>
                <a:latin typeface="Poppins" pitchFamily="2" charset="77"/>
                <a:cs typeface="Poppins"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Click here to add text</a:t>
            </a:r>
          </a:p>
        </p:txBody>
      </p:sp>
    </p:spTree>
    <p:extLst>
      <p:ext uri="{BB962C8B-B14F-4D97-AF65-F5344CB8AC3E}">
        <p14:creationId xmlns:p14="http://schemas.microsoft.com/office/powerpoint/2010/main" val="75693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913FD6-95B3-9C2B-9061-644F5824D460}"/>
              </a:ext>
            </a:extLst>
          </p:cNvPr>
          <p:cNvSpPr/>
          <p:nvPr userDrawn="1"/>
        </p:nvSpPr>
        <p:spPr>
          <a:xfrm>
            <a:off x="0" y="1"/>
            <a:ext cx="12192000" cy="5751442"/>
          </a:xfrm>
          <a:prstGeom prst="rect">
            <a:avLst/>
          </a:prstGeom>
          <a:solidFill>
            <a:srgbClr val="E9E9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8FC67B41-3A13-FD27-E40E-9B2B1028FD27}"/>
              </a:ext>
            </a:extLst>
          </p:cNvPr>
          <p:cNvCxnSpPr>
            <a:cxnSpLocks/>
          </p:cNvCxnSpPr>
          <p:nvPr userDrawn="1"/>
        </p:nvCxnSpPr>
        <p:spPr>
          <a:xfrm flipH="1">
            <a:off x="577850" y="647701"/>
            <a:ext cx="11294911" cy="0"/>
          </a:xfrm>
          <a:prstGeom prst="line">
            <a:avLst/>
          </a:prstGeom>
          <a:ln w="6350">
            <a:solidFill>
              <a:srgbClr val="263357"/>
            </a:solidFill>
          </a:ln>
        </p:spPr>
        <p:style>
          <a:lnRef idx="2">
            <a:schemeClr val="accent1"/>
          </a:lnRef>
          <a:fillRef idx="0">
            <a:schemeClr val="accent1"/>
          </a:fillRef>
          <a:effectRef idx="1">
            <a:schemeClr val="accent1"/>
          </a:effectRef>
          <a:fontRef idx="minor">
            <a:schemeClr val="tx1"/>
          </a:fontRef>
        </p:style>
      </p:cxnSp>
      <p:sp>
        <p:nvSpPr>
          <p:cNvPr id="15" name="Espace réservé du pied de page 4">
            <a:extLst>
              <a:ext uri="{FF2B5EF4-FFF2-40B4-BE49-F238E27FC236}">
                <a16:creationId xmlns:a16="http://schemas.microsoft.com/office/drawing/2014/main" id="{B266094D-1628-415A-1542-417E054C11C2}"/>
              </a:ext>
            </a:extLst>
          </p:cNvPr>
          <p:cNvSpPr>
            <a:spLocks noGrp="1"/>
          </p:cNvSpPr>
          <p:nvPr>
            <p:ph type="ftr" sz="quarter" idx="3"/>
          </p:nvPr>
        </p:nvSpPr>
        <p:spPr>
          <a:xfrm>
            <a:off x="10213180" y="244985"/>
            <a:ext cx="1484084" cy="365125"/>
          </a:xfrm>
          <a:prstGeom prst="rect">
            <a:avLst/>
          </a:prstGeom>
        </p:spPr>
        <p:txBody>
          <a:bodyPr vert="horz" lIns="91440" tIns="45720" rIns="91440" bIns="45720" rtlCol="0" anchor="b"/>
          <a:lstStyle>
            <a:lvl1pPr algn="r">
              <a:defRPr sz="1000" b="0" i="0">
                <a:solidFill>
                  <a:srgbClr val="263357"/>
                </a:solidFill>
                <a:latin typeface="Poppins" pitchFamily="2" charset="77"/>
                <a:cs typeface="Poppins" pitchFamily="2" charset="77"/>
              </a:defRPr>
            </a:lvl1pPr>
          </a:lstStyle>
          <a:p>
            <a:r>
              <a:rPr lang="fr-FR" dirty="0"/>
              <a:t>3-9 </a:t>
            </a:r>
            <a:r>
              <a:rPr lang="fr-FR" dirty="0" err="1"/>
              <a:t>junio</a:t>
            </a:r>
            <a:r>
              <a:rPr lang="fr-FR" dirty="0"/>
              <a:t> 2025</a:t>
            </a:r>
          </a:p>
        </p:txBody>
      </p:sp>
      <p:pic>
        <p:nvPicPr>
          <p:cNvPr id="2" name="Image 1">
            <a:extLst>
              <a:ext uri="{FF2B5EF4-FFF2-40B4-BE49-F238E27FC236}">
                <a16:creationId xmlns:a16="http://schemas.microsoft.com/office/drawing/2014/main" id="{9544030D-5E1B-9F66-DA34-3F3FA6015FE8}"/>
              </a:ext>
            </a:extLst>
          </p:cNvPr>
          <p:cNvPicPr>
            <a:picLocks noChangeAspect="1"/>
          </p:cNvPicPr>
          <p:nvPr userDrawn="1"/>
        </p:nvPicPr>
        <p:blipFill rotWithShape="1">
          <a:blip r:embed="rId2"/>
          <a:srcRect l="39779" t="45277" r="38524" b="40903"/>
          <a:stretch/>
        </p:blipFill>
        <p:spPr>
          <a:xfrm>
            <a:off x="10499257" y="5891272"/>
            <a:ext cx="1487792" cy="669951"/>
          </a:xfrm>
          <a:prstGeom prst="rect">
            <a:avLst/>
          </a:prstGeom>
        </p:spPr>
      </p:pic>
      <p:sp>
        <p:nvSpPr>
          <p:cNvPr id="4" name="Espace réservé du texte 15">
            <a:extLst>
              <a:ext uri="{FF2B5EF4-FFF2-40B4-BE49-F238E27FC236}">
                <a16:creationId xmlns:a16="http://schemas.microsoft.com/office/drawing/2014/main" id="{168FCBD3-2895-6844-C1E2-FAFEE363C835}"/>
              </a:ext>
            </a:extLst>
          </p:cNvPr>
          <p:cNvSpPr>
            <a:spLocks noGrp="1"/>
          </p:cNvSpPr>
          <p:nvPr>
            <p:ph type="body" sz="quarter" idx="18"/>
          </p:nvPr>
        </p:nvSpPr>
        <p:spPr>
          <a:xfrm>
            <a:off x="494736" y="272615"/>
            <a:ext cx="311491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fr-FR" dirty="0"/>
          </a:p>
        </p:txBody>
      </p:sp>
      <p:sp>
        <p:nvSpPr>
          <p:cNvPr id="7" name="Espace réservé du texte 15">
            <a:extLst>
              <a:ext uri="{FF2B5EF4-FFF2-40B4-BE49-F238E27FC236}">
                <a16:creationId xmlns:a16="http://schemas.microsoft.com/office/drawing/2014/main" id="{F651590E-AF5D-0810-4536-97673422B935}"/>
              </a:ext>
            </a:extLst>
          </p:cNvPr>
          <p:cNvSpPr>
            <a:spLocks noGrp="1"/>
          </p:cNvSpPr>
          <p:nvPr>
            <p:ph type="body" sz="quarter" idx="11" hasCustomPrompt="1"/>
          </p:nvPr>
        </p:nvSpPr>
        <p:spPr>
          <a:xfrm>
            <a:off x="494736" y="1295403"/>
            <a:ext cx="5878031" cy="889552"/>
          </a:xfrm>
        </p:spPr>
        <p:txBody>
          <a:bodyPr>
            <a:noAutofit/>
          </a:bodyPr>
          <a:lstStyle>
            <a:lvl1pPr marL="0" indent="0">
              <a:buNone/>
              <a:defRPr sz="40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TITLE HERE</a:t>
            </a:r>
          </a:p>
        </p:txBody>
      </p:sp>
      <p:sp>
        <p:nvSpPr>
          <p:cNvPr id="8" name="Espace réservé du texte 15">
            <a:extLst>
              <a:ext uri="{FF2B5EF4-FFF2-40B4-BE49-F238E27FC236}">
                <a16:creationId xmlns:a16="http://schemas.microsoft.com/office/drawing/2014/main" id="{39A417B2-41A8-7062-73F9-876605A42DD1}"/>
              </a:ext>
            </a:extLst>
          </p:cNvPr>
          <p:cNvSpPr>
            <a:spLocks noGrp="1"/>
          </p:cNvSpPr>
          <p:nvPr>
            <p:ph type="body" sz="quarter" idx="14" hasCustomPrompt="1"/>
          </p:nvPr>
        </p:nvSpPr>
        <p:spPr>
          <a:xfrm>
            <a:off x="494736" y="2341027"/>
            <a:ext cx="11203053" cy="3118870"/>
          </a:xfrm>
        </p:spPr>
        <p:txBody>
          <a:bodyPr anchor="t">
            <a:noAutofit/>
          </a:bodyPr>
          <a:lstStyle>
            <a:lvl1pPr marL="0" indent="0">
              <a:lnSpc>
                <a:spcPct val="100000"/>
              </a:lnSpc>
              <a:spcBef>
                <a:spcPts val="0"/>
              </a:spcBef>
              <a:buNone/>
              <a:defRPr sz="1600" b="0" i="0">
                <a:solidFill>
                  <a:srgbClr val="263357"/>
                </a:solidFill>
                <a:latin typeface="Poppins" pitchFamily="2" charset="77"/>
                <a:cs typeface="Poppins"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Click here to add text</a:t>
            </a:r>
          </a:p>
        </p:txBody>
      </p:sp>
    </p:spTree>
    <p:extLst>
      <p:ext uri="{BB962C8B-B14F-4D97-AF65-F5344CB8AC3E}">
        <p14:creationId xmlns:p14="http://schemas.microsoft.com/office/powerpoint/2010/main" val="14436817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AFDAB7F-D6CD-4313-F80F-6FFE33F428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8E355F7-82A4-4F14-B3DB-3A75DDD9E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93EEB41-4206-FB7D-3449-256C73151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fr-FR"/>
          </a:p>
        </p:txBody>
      </p:sp>
      <p:sp>
        <p:nvSpPr>
          <p:cNvPr id="5" name="Espace réservé du pied de page 4">
            <a:extLst>
              <a:ext uri="{FF2B5EF4-FFF2-40B4-BE49-F238E27FC236}">
                <a16:creationId xmlns:a16="http://schemas.microsoft.com/office/drawing/2014/main" id="{ACFBCD35-C76B-AA58-BA06-90273B3CD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Poppins" pitchFamily="2" charset="77"/>
                <a:cs typeface="Poppins" pitchFamily="2" charset="77"/>
              </a:defRPr>
            </a:lvl1pPr>
          </a:lstStyle>
          <a:p>
            <a:r>
              <a:rPr lang="fr-FR"/>
              <a:t>Mars 2024</a:t>
            </a:r>
            <a:endParaRPr lang="fr-FR" dirty="0"/>
          </a:p>
        </p:txBody>
      </p:sp>
      <p:sp>
        <p:nvSpPr>
          <p:cNvPr id="6" name="Espace réservé du numéro de diapositive 5">
            <a:extLst>
              <a:ext uri="{FF2B5EF4-FFF2-40B4-BE49-F238E27FC236}">
                <a16:creationId xmlns:a16="http://schemas.microsoft.com/office/drawing/2014/main" id="{36E8A488-398A-17F6-8353-A01D521C3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734291-6B3E-F94D-B3C3-920CFCC3E85E}" type="slidenum">
              <a:rPr lang="fr-FR" smtClean="0"/>
              <a:t>‹#›</a:t>
            </a:fld>
            <a:endParaRPr lang="fr-FR" dirty="0"/>
          </a:p>
        </p:txBody>
      </p:sp>
    </p:spTree>
    <p:extLst>
      <p:ext uri="{BB962C8B-B14F-4D97-AF65-F5344CB8AC3E}">
        <p14:creationId xmlns:p14="http://schemas.microsoft.com/office/powerpoint/2010/main" val="2039377016"/>
      </p:ext>
    </p:extLst>
  </p:cSld>
  <p:clrMap bg1="lt1" tx1="dk1" bg2="lt2" tx2="dk2" accent1="accent1" accent2="accent2" accent3="accent3" accent4="accent4" accent5="accent5" accent6="accent6" hlink="hlink" folHlink="folHlink"/>
  <p:sldLayoutIdLst>
    <p:sldLayoutId id="2147483671" r:id="rId1"/>
    <p:sldLayoutId id="2147483666" r:id="rId2"/>
    <p:sldLayoutId id="2147483668"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44" userDrawn="1">
          <p15:clr>
            <a:srgbClr val="F26B43"/>
          </p15:clr>
        </p15:guide>
        <p15:guide id="4" pos="364" userDrawn="1">
          <p15:clr>
            <a:srgbClr val="F26B43"/>
          </p15:clr>
        </p15:guide>
        <p15:guide id="5" pos="940" userDrawn="1">
          <p15:clr>
            <a:srgbClr val="F26B43"/>
          </p15:clr>
        </p15:guide>
        <p15:guide id="6" pos="1161" userDrawn="1">
          <p15:clr>
            <a:srgbClr val="F26B43"/>
          </p15:clr>
        </p15:guide>
        <p15:guide id="7" pos="1737" userDrawn="1">
          <p15:clr>
            <a:srgbClr val="F26B43"/>
          </p15:clr>
        </p15:guide>
        <p15:guide id="8" pos="1958" userDrawn="1">
          <p15:clr>
            <a:srgbClr val="F26B43"/>
          </p15:clr>
        </p15:guide>
        <p15:guide id="9" pos="2534" userDrawn="1">
          <p15:clr>
            <a:srgbClr val="F26B43"/>
          </p15:clr>
        </p15:guide>
        <p15:guide id="10" pos="2755" userDrawn="1">
          <p15:clr>
            <a:srgbClr val="F26B43"/>
          </p15:clr>
        </p15:guide>
        <p15:guide id="11" pos="3331" userDrawn="1">
          <p15:clr>
            <a:srgbClr val="F26B43"/>
          </p15:clr>
        </p15:guide>
        <p15:guide id="12" pos="3552" userDrawn="1">
          <p15:clr>
            <a:srgbClr val="F26B43"/>
          </p15:clr>
        </p15:guide>
        <p15:guide id="13" pos="4128" userDrawn="1">
          <p15:clr>
            <a:srgbClr val="F26B43"/>
          </p15:clr>
        </p15:guide>
        <p15:guide id="14" pos="4348" userDrawn="1">
          <p15:clr>
            <a:srgbClr val="F26B43"/>
          </p15:clr>
        </p15:guide>
        <p15:guide id="15" pos="4924" userDrawn="1">
          <p15:clr>
            <a:srgbClr val="F26B43"/>
          </p15:clr>
        </p15:guide>
        <p15:guide id="16" pos="5145" userDrawn="1">
          <p15:clr>
            <a:srgbClr val="F26B43"/>
          </p15:clr>
        </p15:guide>
        <p15:guide id="17" pos="5721" userDrawn="1">
          <p15:clr>
            <a:srgbClr val="F26B43"/>
          </p15:clr>
        </p15:guide>
        <p15:guide id="18" pos="5942" userDrawn="1">
          <p15:clr>
            <a:srgbClr val="F26B43"/>
          </p15:clr>
        </p15:guide>
        <p15:guide id="19" pos="6518" userDrawn="1">
          <p15:clr>
            <a:srgbClr val="F26B43"/>
          </p15:clr>
        </p15:guide>
        <p15:guide id="20" pos="6739" userDrawn="1">
          <p15:clr>
            <a:srgbClr val="F26B43"/>
          </p15:clr>
        </p15:guide>
        <p15:guide id="21" pos="7315" userDrawn="1">
          <p15:clr>
            <a:srgbClr val="F26B43"/>
          </p15:clr>
        </p15:guide>
        <p15:guide id="22" pos="7536" userDrawn="1">
          <p15:clr>
            <a:srgbClr val="F26B43"/>
          </p15:clr>
        </p15:guide>
        <p15:guide id="23" orient="horz" userDrawn="1">
          <p15:clr>
            <a:srgbClr val="F26B43"/>
          </p15:clr>
        </p15:guide>
        <p15:guide id="24" orient="horz" pos="4320" userDrawn="1">
          <p15:clr>
            <a:srgbClr val="F26B43"/>
          </p15:clr>
        </p15:guide>
        <p15:guide id="25" orient="horz" pos="144" userDrawn="1">
          <p15:clr>
            <a:srgbClr val="F26B43"/>
          </p15:clr>
        </p15:guide>
        <p15:guide id="26" orient="horz" pos="336" userDrawn="1">
          <p15:clr>
            <a:srgbClr val="F26B43"/>
          </p15:clr>
        </p15:guide>
        <p15:guide id="27" orient="horz" pos="912" userDrawn="1">
          <p15:clr>
            <a:srgbClr val="F26B43"/>
          </p15:clr>
        </p15:guide>
        <p15:guide id="28" orient="horz" pos="1104" userDrawn="1">
          <p15:clr>
            <a:srgbClr val="F26B43"/>
          </p15:clr>
        </p15:guide>
        <p15:guide id="29" orient="horz" pos="1680" userDrawn="1">
          <p15:clr>
            <a:srgbClr val="F26B43"/>
          </p15:clr>
        </p15:guide>
        <p15:guide id="30" orient="horz" pos="1872" userDrawn="1">
          <p15:clr>
            <a:srgbClr val="F26B43"/>
          </p15:clr>
        </p15:guide>
        <p15:guide id="31" orient="horz" pos="2448" userDrawn="1">
          <p15:clr>
            <a:srgbClr val="F26B43"/>
          </p15:clr>
        </p15:guide>
        <p15:guide id="32" orient="horz" pos="2640" userDrawn="1">
          <p15:clr>
            <a:srgbClr val="F26B43"/>
          </p15:clr>
        </p15:guide>
        <p15:guide id="33" orient="horz" pos="3216" userDrawn="1">
          <p15:clr>
            <a:srgbClr val="F26B43"/>
          </p15:clr>
        </p15:guide>
        <p15:guide id="34" orient="horz" pos="3408" userDrawn="1">
          <p15:clr>
            <a:srgbClr val="F26B43"/>
          </p15:clr>
        </p15:guide>
        <p15:guide id="35" orient="horz" pos="3984" userDrawn="1">
          <p15:clr>
            <a:srgbClr val="F26B43"/>
          </p15:clr>
        </p15:guide>
        <p15:guide id="3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13EB824-7FEE-929D-2613-651BBACA1EB6}"/>
              </a:ext>
            </a:extLst>
          </p:cNvPr>
          <p:cNvSpPr/>
          <p:nvPr/>
        </p:nvSpPr>
        <p:spPr>
          <a:xfrm>
            <a:off x="9243864" y="3136365"/>
            <a:ext cx="2750542" cy="295679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b="1" u="sng" kern="100" dirty="0">
                <a:solidFill>
                  <a:srgbClr val="002060"/>
                </a:solidFill>
                <a:effectLst/>
                <a:latin typeface="Garamond" panose="02020404030301010803" pitchFamily="18" charset="0"/>
                <a:ea typeface="Calibri" panose="020F0502020204030204" pitchFamily="34" charset="0"/>
              </a:rPr>
              <a:t>Discussion:</a:t>
            </a:r>
            <a:endParaRPr lang="en-US" sz="1400" b="1" u="sng"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sz="18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1000" dirty="0">
                <a:solidFill>
                  <a:schemeClr val="tx1"/>
                </a:solidFill>
                <a:effectLst/>
                <a:latin typeface="Arial" panose="020B0604020202020204" pitchFamily="34" charset="0"/>
                <a:ea typeface="Aptos" panose="020B0004020202020204" pitchFamily="34" charset="0"/>
                <a:cs typeface="Arial" panose="020B0604020202020204" pitchFamily="34" charset="0"/>
              </a:rPr>
              <a:t>The accurate recording of birth-related care and outcomes are necessary to improve outcomes and allocate resources. </a:t>
            </a:r>
            <a:r>
              <a:rPr lang="en-US" sz="1000" dirty="0">
                <a:solidFill>
                  <a:schemeClr val="tx1"/>
                </a:solidFill>
                <a:latin typeface="Arial" panose="020B0604020202020204" pitchFamily="34" charset="0"/>
                <a:ea typeface="Aptos" panose="020B0004020202020204" pitchFamily="34" charset="0"/>
                <a:cs typeface="Arial" panose="020B0604020202020204" pitchFamily="34" charset="0"/>
              </a:rPr>
              <a:t>As with other GAIN sites, increases in complication reporting did not likewise correspond to increases in maternal mortality. Providers noted that the demands of patient care especially in peripheral facilities could at times affect the effectiveness of record keeping. The low rates of maternal mortality are promising, but show gaps in maternal registers as reporting mechanisms as they only capture the first 24 hours.</a:t>
            </a:r>
          </a:p>
          <a:p>
            <a:r>
              <a:rPr lang="en-US" sz="1000" dirty="0">
                <a:solidFill>
                  <a:schemeClr val="tx1"/>
                </a:solidFill>
                <a:latin typeface="Arial" panose="020B0604020202020204" pitchFamily="34" charset="0"/>
                <a:ea typeface="Aptos" panose="020B0004020202020204" pitchFamily="34" charset="0"/>
                <a:cs typeface="Arial" panose="020B0604020202020204" pitchFamily="34" charset="0"/>
              </a:rPr>
              <a:t>    Further research is ongoing into patient partographs to assess changes in quality of care. </a:t>
            </a:r>
            <a:endParaRPr lang="en-CH" sz="1000"/>
          </a:p>
        </p:txBody>
      </p:sp>
      <p:sp>
        <p:nvSpPr>
          <p:cNvPr id="30" name="Rectangle 29">
            <a:extLst>
              <a:ext uri="{FF2B5EF4-FFF2-40B4-BE49-F238E27FC236}">
                <a16:creationId xmlns:a16="http://schemas.microsoft.com/office/drawing/2014/main" id="{6EC5D58F-18DB-D850-A480-8080EF9E1C23}"/>
              </a:ext>
            </a:extLst>
          </p:cNvPr>
          <p:cNvSpPr/>
          <p:nvPr/>
        </p:nvSpPr>
        <p:spPr>
          <a:xfrm>
            <a:off x="3133080" y="3946885"/>
            <a:ext cx="5926748" cy="214627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400" b="1" u="sng" kern="100" dirty="0">
                <a:solidFill>
                  <a:srgbClr val="002060"/>
                </a:solidFill>
                <a:effectLst/>
                <a:latin typeface="Garamond" panose="02020404030301010803" pitchFamily="18" charset="0"/>
                <a:ea typeface="Calibri" panose="020F0502020204030204" pitchFamily="34" charset="0"/>
              </a:rPr>
              <a:t>Results:</a:t>
            </a:r>
            <a:endParaRPr lang="en-US" sz="9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100" dirty="0">
                <a:solidFill>
                  <a:schemeClr val="tx1"/>
                </a:solidFill>
                <a:effectLst/>
                <a:latin typeface="Arial"/>
                <a:ea typeface="Aptos" panose="020B0004020202020204" pitchFamily="34" charset="0"/>
                <a:cs typeface="Arial"/>
              </a:rPr>
              <a:t>Data included a total of </a:t>
            </a:r>
            <a:r>
              <a:rPr lang="en-US" sz="1100" b="1" dirty="0">
                <a:solidFill>
                  <a:schemeClr val="tx1"/>
                </a:solidFill>
                <a:effectLst/>
                <a:latin typeface="Arial"/>
                <a:ea typeface="Aptos" panose="020B0004020202020204" pitchFamily="34" charset="0"/>
                <a:cs typeface="Arial"/>
              </a:rPr>
              <a:t>7991 patient records </a:t>
            </a:r>
            <a:r>
              <a:rPr lang="en-US" sz="1100" dirty="0">
                <a:solidFill>
                  <a:schemeClr val="tx1"/>
                </a:solidFill>
                <a:effectLst/>
                <a:latin typeface="Arial"/>
                <a:ea typeface="Aptos" panose="020B0004020202020204" pitchFamily="34" charset="0"/>
                <a:cs typeface="Arial"/>
              </a:rPr>
              <a:t>(22.6% pre-intervention, 77.4% post-intervention</a:t>
            </a:r>
            <a:r>
              <a:rPr lang="en-US" sz="1100" dirty="0">
                <a:solidFill>
                  <a:schemeClr val="tx1"/>
                </a:solidFill>
                <a:latin typeface="Arial"/>
                <a:ea typeface="Aptos" panose="020B0004020202020204" pitchFamily="34" charset="0"/>
                <a:cs typeface="Arial"/>
              </a:rPr>
              <a:t>).</a:t>
            </a:r>
            <a:endParaRPr lang="en-US" sz="11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kern="100" dirty="0">
                <a:solidFill>
                  <a:schemeClr val="tx1"/>
                </a:solidFill>
                <a:effectLst/>
                <a:latin typeface="Arial"/>
                <a:ea typeface="Calibri"/>
                <a:cs typeface="Arial"/>
              </a:rPr>
              <a:t>Birth rates ranged from 16</a:t>
            </a:r>
            <a:r>
              <a:rPr lang="en-US" sz="1100" kern="100" dirty="0">
                <a:solidFill>
                  <a:schemeClr val="tx1"/>
                </a:solidFill>
                <a:latin typeface="Arial"/>
                <a:ea typeface="Calibri"/>
                <a:cs typeface="Arial"/>
              </a:rPr>
              <a:t>/</a:t>
            </a:r>
            <a:r>
              <a:rPr lang="en-US" sz="1100" kern="100" dirty="0">
                <a:solidFill>
                  <a:schemeClr val="tx1"/>
                </a:solidFill>
                <a:effectLst/>
                <a:latin typeface="Arial"/>
                <a:ea typeface="Calibri"/>
                <a:cs typeface="Arial"/>
              </a:rPr>
              <a:t>month at the smallest facility to 87</a:t>
            </a:r>
            <a:r>
              <a:rPr lang="en-US" sz="1100" kern="100" dirty="0">
                <a:solidFill>
                  <a:schemeClr val="tx1"/>
                </a:solidFill>
                <a:latin typeface="Arial"/>
                <a:ea typeface="Calibri"/>
                <a:cs typeface="Arial"/>
              </a:rPr>
              <a:t>/</a:t>
            </a:r>
            <a:r>
              <a:rPr lang="en-US" sz="1100" kern="100" dirty="0">
                <a:solidFill>
                  <a:schemeClr val="tx1"/>
                </a:solidFill>
                <a:effectLst/>
                <a:latin typeface="Arial"/>
                <a:ea typeface="Calibri"/>
                <a:cs typeface="Arial"/>
              </a:rPr>
              <a:t>month at the participating hospital. </a:t>
            </a:r>
          </a:p>
          <a:p>
            <a:pPr marL="171450" indent="-171450">
              <a:buFont typeface="Arial" panose="020B0604020202020204" pitchFamily="34" charset="0"/>
              <a:buChar char="•"/>
            </a:pPr>
            <a:r>
              <a:rPr lang="en-US" sz="1100" kern="100" dirty="0">
                <a:solidFill>
                  <a:schemeClr val="tx1"/>
                </a:solidFill>
                <a:effectLst/>
                <a:latin typeface="Arial"/>
                <a:ea typeface="Calibri"/>
                <a:cs typeface="Arial"/>
              </a:rPr>
              <a:t>There were only 16 maternal deaths reported during the study period</a:t>
            </a:r>
            <a:r>
              <a:rPr lang="en-US" sz="1100" kern="100" dirty="0">
                <a:solidFill>
                  <a:schemeClr val="tx1"/>
                </a:solidFill>
                <a:latin typeface="Arial"/>
                <a:ea typeface="Calibri"/>
                <a:cs typeface="Arial"/>
              </a:rPr>
              <a:t>.</a:t>
            </a:r>
            <a:endParaRPr lang="en-US" sz="11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100" kern="100" dirty="0">
                <a:solidFill>
                  <a:schemeClr val="tx1"/>
                </a:solidFill>
                <a:latin typeface="Arial" panose="020B0604020202020204" pitchFamily="34" charset="0"/>
                <a:ea typeface="Calibri" panose="020F0502020204030204" pitchFamily="34" charset="0"/>
                <a:cs typeface="Arial" panose="020B0604020202020204" pitchFamily="34" charset="0"/>
              </a:rPr>
              <a:t>Providers were less likely to record complications that occurred at peripheral health facilities (0.5% to 0.9%) than they were at the referral hospital (14.8%, p&lt;0.001).</a:t>
            </a:r>
          </a:p>
          <a:p>
            <a:pPr marL="171450" indent="-171450">
              <a:buFont typeface="Arial" panose="020B0604020202020204" pitchFamily="34" charset="0"/>
              <a:buChar char="•"/>
            </a:pPr>
            <a:r>
              <a:rPr lang="en-US" sz="1100" kern="100" dirty="0">
                <a:solidFill>
                  <a:schemeClr val="tx1"/>
                </a:solidFill>
                <a:latin typeface="Arial"/>
                <a:ea typeface="Calibri"/>
                <a:cs typeface="Arial"/>
              </a:rPr>
              <a:t>The reporting of complications related to maternal risk factors such as hypertension and malpresentation increased (p&lt;0.001 for both) post-intervention.</a:t>
            </a:r>
            <a:endParaRPr lang="en-US" sz="11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100" kern="100" dirty="0">
                <a:solidFill>
                  <a:schemeClr val="tx1"/>
                </a:solidFill>
                <a:latin typeface="Arial"/>
                <a:ea typeface="Calibri"/>
                <a:cs typeface="Arial"/>
              </a:rPr>
              <a:t>The reporting of complications associated with birth itself such as post-partum hemorrhage decreased (p=0.05) post-intervention.</a:t>
            </a:r>
            <a:endParaRPr lang="en-US" sz="11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23" name="Text Placeholder 122">
            <a:extLst>
              <a:ext uri="{FF2B5EF4-FFF2-40B4-BE49-F238E27FC236}">
                <a16:creationId xmlns:a16="http://schemas.microsoft.com/office/drawing/2014/main" id="{4509735E-91C0-7D74-6233-098C7F8D7906}"/>
              </a:ext>
            </a:extLst>
          </p:cNvPr>
          <p:cNvSpPr>
            <a:spLocks noGrp="1"/>
          </p:cNvSpPr>
          <p:nvPr>
            <p:ph type="body" sz="quarter" idx="18"/>
          </p:nvPr>
        </p:nvSpPr>
        <p:spPr>
          <a:xfrm>
            <a:off x="503202" y="1014661"/>
            <a:ext cx="11480491" cy="425574"/>
          </a:xfrm>
        </p:spPr>
        <p:txBody>
          <a:bodyPr/>
          <a:lstStyle/>
          <a:p>
            <a:pPr algn="ctr">
              <a:spcBef>
                <a:spcPts val="0"/>
              </a:spcBef>
            </a:pPr>
            <a:r>
              <a:rPr lang="en-US" dirty="0"/>
              <a:t>Marshall Sackey</a:t>
            </a:r>
            <a:r>
              <a:rPr lang="en-US" baseline="30000" dirty="0"/>
              <a:t>1</a:t>
            </a:r>
            <a:r>
              <a:rPr lang="en-US" dirty="0"/>
              <a:t>, Daniel Maweu</a:t>
            </a:r>
            <a:r>
              <a:rPr lang="en-US" baseline="30000" dirty="0"/>
              <a:t>2</a:t>
            </a:r>
            <a:r>
              <a:rPr lang="en-US" dirty="0"/>
              <a:t>, Viola Karanja</a:t>
            </a:r>
            <a:r>
              <a:rPr lang="en-US" baseline="30000" dirty="0"/>
              <a:t>1</a:t>
            </a:r>
            <a:r>
              <a:rPr lang="en-US" dirty="0"/>
              <a:t>, </a:t>
            </a:r>
            <a:r>
              <a:rPr lang="en-US" dirty="0" err="1"/>
              <a:t>Garmai</a:t>
            </a:r>
            <a:r>
              <a:rPr lang="en-US" dirty="0"/>
              <a:t> Forkpah</a:t>
            </a:r>
            <a:r>
              <a:rPr lang="en-US" baseline="30000" dirty="0"/>
              <a:t>1</a:t>
            </a:r>
            <a:r>
              <a:rPr lang="en-US" dirty="0"/>
              <a:t>, Kimberly Baltzell</a:t>
            </a:r>
            <a:r>
              <a:rPr lang="en-US" baseline="30000" dirty="0"/>
              <a:t>3</a:t>
            </a:r>
            <a:r>
              <a:rPr lang="en-US" dirty="0"/>
              <a:t>, Alden Blair</a:t>
            </a:r>
            <a:r>
              <a:rPr lang="en-US" baseline="30000" dirty="0"/>
              <a:t>3</a:t>
            </a:r>
          </a:p>
          <a:p>
            <a:pPr algn="ctr">
              <a:spcBef>
                <a:spcPts val="0"/>
              </a:spcBef>
            </a:pPr>
            <a:endParaRPr lang="en-US" sz="800" dirty="0"/>
          </a:p>
          <a:p>
            <a:pPr algn="ctr">
              <a:spcBef>
                <a:spcPts val="0"/>
              </a:spcBef>
            </a:pPr>
            <a:r>
              <a:rPr lang="en-US" sz="800" dirty="0"/>
              <a:t>1: Partners in Health Liberia; 2: University of Global Health Equity; 3: University of California San Francisco Global Action in Nursing</a:t>
            </a:r>
            <a:endParaRPr lang="en-CH" sz="800"/>
          </a:p>
        </p:txBody>
      </p:sp>
      <p:sp>
        <p:nvSpPr>
          <p:cNvPr id="122" name="Text Placeholder 121">
            <a:extLst>
              <a:ext uri="{FF2B5EF4-FFF2-40B4-BE49-F238E27FC236}">
                <a16:creationId xmlns:a16="http://schemas.microsoft.com/office/drawing/2014/main" id="{44F0E620-4C56-E216-7DB4-B07A093D846E}"/>
              </a:ext>
            </a:extLst>
          </p:cNvPr>
          <p:cNvSpPr>
            <a:spLocks noGrp="1"/>
          </p:cNvSpPr>
          <p:nvPr>
            <p:ph type="body" sz="quarter" idx="11"/>
          </p:nvPr>
        </p:nvSpPr>
        <p:spPr>
          <a:xfrm>
            <a:off x="503203" y="300913"/>
            <a:ext cx="11480491" cy="447688"/>
          </a:xfrm>
        </p:spPr>
        <p:txBody>
          <a:bodyPr/>
          <a:lstStyle/>
          <a:p>
            <a:pPr algn="ctr"/>
            <a:r>
              <a:rPr lang="en-US" sz="2400" b="1" kern="100" dirty="0">
                <a:effectLst/>
                <a:latin typeface="Calibri" panose="020F0502020204030204" pitchFamily="34" charset="0"/>
                <a:ea typeface="Aptos" panose="020B0004020202020204" pitchFamily="34" charset="0"/>
              </a:rPr>
              <a:t>Exploring the impact of a nurse-midwifery led model of clinical mentorship on maternal and neonatal outcomes in rural Liberia</a:t>
            </a:r>
            <a:endParaRPr lang="en-US" sz="2400" kern="100" dirty="0">
              <a:effectLst/>
              <a:latin typeface="Calibri" panose="020F0502020204030204" pitchFamily="34" charset="0"/>
              <a:ea typeface="Aptos" panose="020B0004020202020204" pitchFamily="34" charset="0"/>
            </a:endParaRPr>
          </a:p>
        </p:txBody>
      </p:sp>
      <p:pic>
        <p:nvPicPr>
          <p:cNvPr id="3" name="Picture 2">
            <a:extLst>
              <a:ext uri="{FF2B5EF4-FFF2-40B4-BE49-F238E27FC236}">
                <a16:creationId xmlns:a16="http://schemas.microsoft.com/office/drawing/2014/main" id="{E0DC3EA0-7F60-9738-6F3C-C9681ACE0A3C}"/>
              </a:ext>
            </a:extLst>
          </p:cNvPr>
          <p:cNvPicPr>
            <a:picLocks noChangeAspect="1"/>
          </p:cNvPicPr>
          <p:nvPr/>
        </p:nvPicPr>
        <p:blipFill>
          <a:blip r:embed="rId3"/>
          <a:stretch>
            <a:fillRect/>
          </a:stretch>
        </p:blipFill>
        <p:spPr>
          <a:xfrm>
            <a:off x="197594" y="6217496"/>
            <a:ext cx="620486" cy="640502"/>
          </a:xfrm>
          <a:prstGeom prst="rect">
            <a:avLst/>
          </a:prstGeom>
        </p:spPr>
      </p:pic>
      <p:pic>
        <p:nvPicPr>
          <p:cNvPr id="4" name="Picture 3">
            <a:extLst>
              <a:ext uri="{FF2B5EF4-FFF2-40B4-BE49-F238E27FC236}">
                <a16:creationId xmlns:a16="http://schemas.microsoft.com/office/drawing/2014/main" id="{FC72193B-E80D-AF57-44C2-BF67F71EFF95}"/>
              </a:ext>
            </a:extLst>
          </p:cNvPr>
          <p:cNvPicPr>
            <a:picLocks noChangeAspect="1"/>
          </p:cNvPicPr>
          <p:nvPr/>
        </p:nvPicPr>
        <p:blipFill>
          <a:blip r:embed="rId4"/>
          <a:stretch>
            <a:fillRect/>
          </a:stretch>
        </p:blipFill>
        <p:spPr>
          <a:xfrm>
            <a:off x="2030680" y="6262752"/>
            <a:ext cx="1605746" cy="612779"/>
          </a:xfrm>
          <a:prstGeom prst="rect">
            <a:avLst/>
          </a:prstGeom>
        </p:spPr>
      </p:pic>
      <p:pic>
        <p:nvPicPr>
          <p:cNvPr id="5" name="Picture 4">
            <a:extLst>
              <a:ext uri="{FF2B5EF4-FFF2-40B4-BE49-F238E27FC236}">
                <a16:creationId xmlns:a16="http://schemas.microsoft.com/office/drawing/2014/main" id="{CF3EB5D1-C0C5-A6C5-6B6F-13853D6250FA}"/>
              </a:ext>
            </a:extLst>
          </p:cNvPr>
          <p:cNvPicPr>
            <a:picLocks noChangeAspect="1"/>
          </p:cNvPicPr>
          <p:nvPr/>
        </p:nvPicPr>
        <p:blipFill>
          <a:blip r:embed="rId5"/>
          <a:stretch>
            <a:fillRect/>
          </a:stretch>
        </p:blipFill>
        <p:spPr>
          <a:xfrm>
            <a:off x="5037394" y="6231357"/>
            <a:ext cx="1642415" cy="612779"/>
          </a:xfrm>
          <a:prstGeom prst="rect">
            <a:avLst/>
          </a:prstGeom>
        </p:spPr>
      </p:pic>
      <p:pic>
        <p:nvPicPr>
          <p:cNvPr id="6" name="Picture 2" descr="Partners In Health | Drupal.org">
            <a:extLst>
              <a:ext uri="{FF2B5EF4-FFF2-40B4-BE49-F238E27FC236}">
                <a16:creationId xmlns:a16="http://schemas.microsoft.com/office/drawing/2014/main" id="{34834522-DD9E-55FE-06E2-C2F1366579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0744" y="6335853"/>
            <a:ext cx="1442382" cy="427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C2DDEBD-0EC9-046C-E6DD-FA564D38C41C}"/>
              </a:ext>
            </a:extLst>
          </p:cNvPr>
          <p:cNvSpPr/>
          <p:nvPr/>
        </p:nvSpPr>
        <p:spPr>
          <a:xfrm>
            <a:off x="3133080" y="1574800"/>
            <a:ext cx="2815474" cy="2267928"/>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400" b="1" u="sng" kern="100" dirty="0">
                <a:solidFill>
                  <a:srgbClr val="002060"/>
                </a:solidFill>
                <a:effectLst/>
                <a:latin typeface="Garamond" panose="02020404030301010803" pitchFamily="18" charset="0"/>
                <a:ea typeface="Calibri" panose="020F0502020204030204" pitchFamily="34" charset="0"/>
              </a:rPr>
              <a:t>Intervention:</a:t>
            </a:r>
          </a:p>
          <a:p>
            <a:endParaRPr lang="en-US" sz="800" b="1" u="sng"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sz="1000" dirty="0">
                <a:solidFill>
                  <a:schemeClr val="tx1"/>
                </a:solidFill>
                <a:effectLst/>
                <a:latin typeface="Arial"/>
                <a:ea typeface="Aptos" panose="020B0004020202020204" pitchFamily="34" charset="0"/>
                <a:cs typeface="Arial"/>
              </a:rPr>
              <a:t>     </a:t>
            </a:r>
            <a:r>
              <a:rPr lang="en-US" sz="1100" dirty="0">
                <a:solidFill>
                  <a:schemeClr val="tx1"/>
                </a:solidFill>
                <a:effectLst/>
                <a:latin typeface="Arial"/>
                <a:ea typeface="Aptos" panose="020B0004020202020204" pitchFamily="34" charset="0"/>
                <a:cs typeface="Arial"/>
              </a:rPr>
              <a:t>The intervention began in October 2022 with a midwifery-focused </a:t>
            </a:r>
            <a:r>
              <a:rPr lang="en-US" sz="1100" b="1" dirty="0">
                <a:solidFill>
                  <a:schemeClr val="tx1"/>
                </a:solidFill>
                <a:effectLst/>
                <a:latin typeface="Arial"/>
                <a:ea typeface="Aptos" panose="020B0004020202020204" pitchFamily="34" charset="0"/>
                <a:cs typeface="Arial"/>
              </a:rPr>
              <a:t>five-day intensive training (Fig1) </a:t>
            </a:r>
            <a:r>
              <a:rPr lang="en-US" sz="1100" dirty="0">
                <a:solidFill>
                  <a:schemeClr val="tx1"/>
                </a:solidFill>
                <a:effectLst/>
                <a:latin typeface="Arial"/>
                <a:ea typeface="Aptos" panose="020B0004020202020204" pitchFamily="34" charset="0"/>
                <a:cs typeface="Arial"/>
              </a:rPr>
              <a:t>for </a:t>
            </a:r>
            <a:r>
              <a:rPr lang="en-US" sz="1100" dirty="0">
                <a:solidFill>
                  <a:schemeClr val="tx1"/>
                </a:solidFill>
                <a:latin typeface="Arial"/>
                <a:ea typeface="Aptos" panose="020B0004020202020204" pitchFamily="34" charset="0"/>
                <a:cs typeface="Arial"/>
              </a:rPr>
              <a:t>providers</a:t>
            </a:r>
            <a:r>
              <a:rPr lang="en-US" sz="1100" dirty="0">
                <a:solidFill>
                  <a:schemeClr val="tx1"/>
                </a:solidFill>
                <a:effectLst/>
                <a:latin typeface="Arial"/>
                <a:ea typeface="Aptos" panose="020B0004020202020204" pitchFamily="34" charset="0"/>
                <a:cs typeface="Arial"/>
              </a:rPr>
              <a:t> at all facilities led by local and international clinical experts. An additional facility was added in 2023. </a:t>
            </a:r>
            <a:r>
              <a:rPr lang="en-US" sz="1100" dirty="0">
                <a:solidFill>
                  <a:schemeClr val="tx1"/>
                </a:solidFill>
                <a:latin typeface="Arial"/>
                <a:cs typeface="Arial"/>
              </a:rPr>
              <a:t>Following the trainings, all nurse-midwives at participating facilities </a:t>
            </a:r>
            <a:r>
              <a:rPr lang="en-US" sz="1100" b="1" dirty="0">
                <a:solidFill>
                  <a:schemeClr val="tx1"/>
                </a:solidFill>
                <a:latin typeface="Arial"/>
                <a:cs typeface="Arial"/>
              </a:rPr>
              <a:t>have received ongoing longitudinal mentorship (Fig2) </a:t>
            </a:r>
            <a:r>
              <a:rPr lang="en-US" sz="1100" dirty="0">
                <a:solidFill>
                  <a:schemeClr val="tx1"/>
                </a:solidFill>
                <a:effectLst/>
                <a:latin typeface="Arial"/>
                <a:ea typeface="Aptos" panose="020B0004020202020204" pitchFamily="34" charset="0"/>
                <a:cs typeface="Arial"/>
              </a:rPr>
              <a:t>by a local expert midwife.  </a:t>
            </a:r>
            <a:endParaRPr lang="en-CH" sz="1100">
              <a:solidFill>
                <a:schemeClr val="tx1"/>
              </a:solidFill>
              <a:latin typeface="Arial"/>
              <a:cs typeface="Arial"/>
            </a:endParaRPr>
          </a:p>
        </p:txBody>
      </p:sp>
      <p:sp>
        <p:nvSpPr>
          <p:cNvPr id="9" name="Rectangle 8">
            <a:extLst>
              <a:ext uri="{FF2B5EF4-FFF2-40B4-BE49-F238E27FC236}">
                <a16:creationId xmlns:a16="http://schemas.microsoft.com/office/drawing/2014/main" id="{F7FEAA76-10DE-0488-552E-F8325C04A732}"/>
              </a:ext>
            </a:extLst>
          </p:cNvPr>
          <p:cNvSpPr/>
          <p:nvPr/>
        </p:nvSpPr>
        <p:spPr>
          <a:xfrm>
            <a:off x="6243448" y="1557762"/>
            <a:ext cx="2816380" cy="2284966"/>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b="1" u="sng" kern="100" dirty="0">
                <a:solidFill>
                  <a:srgbClr val="002060"/>
                </a:solidFill>
                <a:effectLst/>
                <a:latin typeface="Garamond" panose="02020404030301010803" pitchFamily="18" charset="0"/>
                <a:ea typeface="Calibri" panose="020F0502020204030204" pitchFamily="34" charset="0"/>
              </a:rPr>
              <a:t>Methods:</a:t>
            </a:r>
          </a:p>
          <a:p>
            <a:endParaRPr lang="en-US" sz="800" b="1" u="sng"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sz="1100" dirty="0">
                <a:solidFill>
                  <a:schemeClr val="tx1"/>
                </a:solidFill>
                <a:effectLst/>
                <a:latin typeface="Arial" panose="020B0604020202020204" pitchFamily="34" charset="0"/>
                <a:ea typeface="Aptos" panose="020B0004020202020204" pitchFamily="34" charset="0"/>
                <a:cs typeface="Arial" panose="020B0604020202020204" pitchFamily="34" charset="0"/>
              </a:rPr>
              <a:t>     Data includes all individual patient-level variables captured in the standardized Liberian Maternity Registers from 2020 until 2023. Data was initially summarized with descriptive statistics followed by </a:t>
            </a:r>
            <a:r>
              <a:rPr lang="en-US" sz="1100" dirty="0">
                <a:solidFill>
                  <a:schemeClr val="tx1"/>
                </a:solidFill>
                <a:latin typeface="Arial" panose="020B0604020202020204" pitchFamily="34" charset="0"/>
                <a:ea typeface="Aptos" panose="020B0004020202020204" pitchFamily="34" charset="0"/>
                <a:cs typeface="Arial" panose="020B0604020202020204" pitchFamily="34" charset="0"/>
              </a:rPr>
              <a:t>F</a:t>
            </a:r>
            <a:r>
              <a:rPr lang="en-US" sz="1100" dirty="0">
                <a:solidFill>
                  <a:schemeClr val="tx1"/>
                </a:solidFill>
                <a:effectLst/>
                <a:latin typeface="Arial" panose="020B0604020202020204" pitchFamily="34" charset="0"/>
                <a:ea typeface="Aptos" panose="020B0004020202020204" pitchFamily="34" charset="0"/>
                <a:cs typeface="Arial" panose="020B0604020202020204" pitchFamily="34" charset="0"/>
              </a:rPr>
              <a:t>ishers tests to explore </a:t>
            </a:r>
            <a:r>
              <a:rPr lang="en-US" sz="1100" dirty="0">
                <a:solidFill>
                  <a:schemeClr val="tx1"/>
                </a:solidFill>
                <a:latin typeface="Arial" panose="020B0604020202020204" pitchFamily="34" charset="0"/>
                <a:ea typeface="Aptos" panose="020B0004020202020204" pitchFamily="34" charset="0"/>
                <a:cs typeface="Arial" panose="020B0604020202020204" pitchFamily="34" charset="0"/>
              </a:rPr>
              <a:t>occurrences for given complications and outcomes. Discussions with providers explored drivers of associated changes rooted in local understandings.</a:t>
            </a:r>
            <a:endParaRPr lang="en-CH" sz="1100">
              <a:solidFill>
                <a:schemeClr val="tx1"/>
              </a:solidFill>
              <a:latin typeface="Arial" panose="020B0604020202020204" pitchFamily="34" charset="0"/>
              <a:cs typeface="Arial" panose="020B0604020202020204" pitchFamily="34" charset="0"/>
            </a:endParaRPr>
          </a:p>
          <a:p>
            <a:r>
              <a:rPr lang="en-US" sz="9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2A9BC2E-2A65-7097-6DD5-7BF85CDE34A2}"/>
              </a:ext>
            </a:extLst>
          </p:cNvPr>
          <p:cNvSpPr txBox="1"/>
          <p:nvPr/>
        </p:nvSpPr>
        <p:spPr>
          <a:xfrm>
            <a:off x="9243864" y="2845626"/>
            <a:ext cx="2739829" cy="246221"/>
          </a:xfrm>
          <a:prstGeom prst="rect">
            <a:avLst/>
          </a:prstGeom>
          <a:solidFill>
            <a:schemeClr val="bg1"/>
          </a:solidFill>
        </p:spPr>
        <p:txBody>
          <a:bodyPr wrap="square" rtlCol="0">
            <a:spAutoFit/>
          </a:bodyPr>
          <a:lstStyle/>
          <a:p>
            <a:r>
              <a:rPr lang="en-US" sz="1000" b="1" dirty="0">
                <a:latin typeface="Arial" panose="020B0604020202020204" pitchFamily="34" charset="0"/>
                <a:cs typeface="Arial" panose="020B0604020202020204" pitchFamily="34" charset="0"/>
              </a:rPr>
              <a:t>Figure 2: Mentorship Session</a:t>
            </a:r>
          </a:p>
        </p:txBody>
      </p:sp>
      <p:pic>
        <p:nvPicPr>
          <p:cNvPr id="11" name="Picture 10">
            <a:extLst>
              <a:ext uri="{FF2B5EF4-FFF2-40B4-BE49-F238E27FC236}">
                <a16:creationId xmlns:a16="http://schemas.microsoft.com/office/drawing/2014/main" id="{4818E099-62AB-AE82-2312-B631DC3F3900}"/>
              </a:ext>
            </a:extLst>
          </p:cNvPr>
          <p:cNvPicPr>
            <a:picLocks noChangeAspect="1"/>
          </p:cNvPicPr>
          <p:nvPr/>
        </p:nvPicPr>
        <p:blipFill>
          <a:blip r:embed="rId7"/>
          <a:srcRect t="16541" b="18458"/>
          <a:stretch/>
        </p:blipFill>
        <p:spPr>
          <a:xfrm>
            <a:off x="9243865" y="1557762"/>
            <a:ext cx="2740281" cy="1335909"/>
          </a:xfrm>
          <a:prstGeom prst="rect">
            <a:avLst/>
          </a:prstGeom>
        </p:spPr>
      </p:pic>
      <p:sp>
        <p:nvSpPr>
          <p:cNvPr id="15" name="Rectangle 14">
            <a:extLst>
              <a:ext uri="{FF2B5EF4-FFF2-40B4-BE49-F238E27FC236}">
                <a16:creationId xmlns:a16="http://schemas.microsoft.com/office/drawing/2014/main" id="{ACC724D6-C5AF-049E-9F7A-9159395BF038}"/>
              </a:ext>
            </a:extLst>
          </p:cNvPr>
          <p:cNvSpPr/>
          <p:nvPr/>
        </p:nvSpPr>
        <p:spPr>
          <a:xfrm>
            <a:off x="231207" y="1557761"/>
            <a:ext cx="2717836" cy="4528248"/>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400" b="1" u="sng" kern="100" dirty="0">
                <a:solidFill>
                  <a:srgbClr val="002060"/>
                </a:solidFill>
                <a:effectLst/>
                <a:latin typeface="Garamond" panose="02020404030301010803" pitchFamily="18" charset="0"/>
                <a:ea typeface="Calibri" panose="020F0502020204030204" pitchFamily="34" charset="0"/>
              </a:rPr>
              <a:t>Background:</a:t>
            </a:r>
          </a:p>
          <a:p>
            <a:endParaRPr lang="en-US" sz="800" b="1" u="sng"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sz="1100" dirty="0">
                <a:solidFill>
                  <a:schemeClr val="tx1"/>
                </a:solidFill>
                <a:effectLst/>
                <a:latin typeface="Arial"/>
                <a:ea typeface="Aptos" panose="020B0004020202020204" pitchFamily="34" charset="0"/>
                <a:cs typeface="Arial"/>
              </a:rPr>
              <a:t>     Globally, the majority of births are overseen by midwives and nurses, yet they face many challenges especially </a:t>
            </a:r>
            <a:r>
              <a:rPr lang="en-US" sz="1100" dirty="0">
                <a:solidFill>
                  <a:schemeClr val="tx1"/>
                </a:solidFill>
                <a:latin typeface="Arial"/>
                <a:ea typeface="Aptos" panose="020B0004020202020204" pitchFamily="34" charset="0"/>
                <a:cs typeface="Arial"/>
              </a:rPr>
              <a:t>as </a:t>
            </a:r>
            <a:r>
              <a:rPr lang="en-US" sz="1100" dirty="0">
                <a:solidFill>
                  <a:schemeClr val="tx1"/>
                </a:solidFill>
                <a:effectLst/>
                <a:latin typeface="Arial"/>
                <a:ea typeface="Aptos" panose="020B0004020202020204" pitchFamily="34" charset="0"/>
                <a:cs typeface="Arial"/>
              </a:rPr>
              <a:t>less resourced settings. In 2020 the University of California San Francsico Global Action in Nursing (GAIN) partnered with Partners in Health </a:t>
            </a:r>
            <a:r>
              <a:rPr lang="en-US" sz="1100" dirty="0">
                <a:solidFill>
                  <a:schemeClr val="tx1"/>
                </a:solidFill>
                <a:latin typeface="Arial"/>
                <a:ea typeface="Aptos" panose="020B0004020202020204" pitchFamily="34" charset="0"/>
                <a:cs typeface="Arial"/>
              </a:rPr>
              <a:t>(PIH) </a:t>
            </a:r>
            <a:r>
              <a:rPr lang="en-US" sz="1100" dirty="0">
                <a:solidFill>
                  <a:schemeClr val="tx1"/>
                </a:solidFill>
                <a:effectLst/>
                <a:latin typeface="Arial"/>
                <a:ea typeface="Aptos" panose="020B0004020202020204" pitchFamily="34" charset="0"/>
                <a:cs typeface="Arial"/>
              </a:rPr>
              <a:t>Liberia to support three peripheral health centers and one hospital in rural Maryland County. This includes robust data collection and analysis activities.</a:t>
            </a:r>
            <a:endParaRPr lang="en-CH" sz="1100">
              <a:solidFill>
                <a:schemeClr val="tx1"/>
              </a:solidFill>
              <a:latin typeface="Arial"/>
              <a:cs typeface="Arial"/>
            </a:endParaRPr>
          </a:p>
        </p:txBody>
      </p:sp>
      <p:pic>
        <p:nvPicPr>
          <p:cNvPr id="13" name="Picture 12">
            <a:extLst>
              <a:ext uri="{FF2B5EF4-FFF2-40B4-BE49-F238E27FC236}">
                <a16:creationId xmlns:a16="http://schemas.microsoft.com/office/drawing/2014/main" id="{79E9D182-D4BB-159F-303B-8D099FCDF242}"/>
              </a:ext>
            </a:extLst>
          </p:cNvPr>
          <p:cNvPicPr>
            <a:picLocks noChangeAspect="1"/>
          </p:cNvPicPr>
          <p:nvPr/>
        </p:nvPicPr>
        <p:blipFill>
          <a:blip r:embed="rId8"/>
          <a:stretch>
            <a:fillRect/>
          </a:stretch>
        </p:blipFill>
        <p:spPr>
          <a:xfrm>
            <a:off x="231207" y="4113136"/>
            <a:ext cx="2717836" cy="1547690"/>
          </a:xfrm>
          <a:prstGeom prst="rect">
            <a:avLst/>
          </a:prstGeom>
        </p:spPr>
      </p:pic>
      <p:sp>
        <p:nvSpPr>
          <p:cNvPr id="14" name="TextBox 13">
            <a:extLst>
              <a:ext uri="{FF2B5EF4-FFF2-40B4-BE49-F238E27FC236}">
                <a16:creationId xmlns:a16="http://schemas.microsoft.com/office/drawing/2014/main" id="{AED55776-378F-E018-920D-0DFF38590045}"/>
              </a:ext>
            </a:extLst>
          </p:cNvPr>
          <p:cNvSpPr txBox="1"/>
          <p:nvPr/>
        </p:nvSpPr>
        <p:spPr>
          <a:xfrm>
            <a:off x="197594" y="5685899"/>
            <a:ext cx="2818674" cy="400110"/>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Figure 1: Short-course training with participating nurse midwives</a:t>
            </a:r>
          </a:p>
        </p:txBody>
      </p:sp>
    </p:spTree>
    <p:extLst>
      <p:ext uri="{BB962C8B-B14F-4D97-AF65-F5344CB8AC3E}">
        <p14:creationId xmlns:p14="http://schemas.microsoft.com/office/powerpoint/2010/main" val="5480860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242</TotalTime>
  <Words>501</Words>
  <Application>Microsoft Macintosh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 Display</vt:lpstr>
      <vt:lpstr>Poppins ExtraBold</vt:lpstr>
      <vt:lpstr>Garamond</vt:lpstr>
      <vt:lpstr>Aptos</vt:lpstr>
      <vt:lpstr>Arial</vt:lpstr>
      <vt:lpstr>Poppins</vt:lpstr>
      <vt:lpstr>Calibri</vt:lpstr>
      <vt:lpstr>Thème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heloise bourgeat</dc:creator>
  <cp:lastModifiedBy>Rouse, Miranda</cp:lastModifiedBy>
  <cp:revision>60</cp:revision>
  <dcterms:created xsi:type="dcterms:W3CDTF">2024-03-13T14:48:26Z</dcterms:created>
  <dcterms:modified xsi:type="dcterms:W3CDTF">2025-10-13T21:50:39Z</dcterms:modified>
</cp:coreProperties>
</file>