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64" r:id="rId2"/>
    <p:sldId id="275" r:id="rId3"/>
    <p:sldId id="282" r:id="rId4"/>
    <p:sldId id="272" r:id="rId5"/>
    <p:sldId id="283" r:id="rId6"/>
    <p:sldId id="284" r:id="rId7"/>
    <p:sldId id="296" r:id="rId8"/>
    <p:sldId id="288" r:id="rId9"/>
    <p:sldId id="293" r:id="rId10"/>
    <p:sldId id="297" r:id="rId11"/>
    <p:sldId id="286" r:id="rId12"/>
    <p:sldId id="298" r:id="rId13"/>
    <p:sldId id="285" r:id="rId14"/>
    <p:sldId id="266" r:id="rId15"/>
  </p:sldIdLst>
  <p:sldSz cx="12192000" cy="6858000"/>
  <p:notesSz cx="6858000" cy="9144000"/>
  <p:embeddedFontLst>
    <p:embeddedFont>
      <p:font typeface="Poppins" pitchFamily="2" charset="77"/>
      <p:regular r:id="rId17"/>
      <p:bold r:id="rId18"/>
      <p:italic r:id="rId19"/>
      <p:boldItalic r:id="rId20"/>
    </p:embeddedFont>
    <p:embeddedFont>
      <p:font typeface="Poppins ExtraBold" pitchFamily="2" charset="77"/>
      <p:bold r:id="rId21"/>
      <p:italic r:id="rId22"/>
      <p:boldItalic r:id="rId23"/>
    </p:embeddedFont>
    <p:embeddedFont>
      <p:font typeface="Poppins Light" panose="020B0604020202020204" pitchFamily="34" charset="0"/>
      <p:regular r:id="rId24"/>
      <p:italic r:id="rId25"/>
    </p:embeddedFont>
    <p:embeddedFont>
      <p:font typeface="Segoe UI" panose="020B0502040204020203" pitchFamily="34" charset="0"/>
      <p:regular r:id="rId26"/>
      <p:bold r:id="rId27"/>
      <p:italic r:id="rId28"/>
      <p:boldItalic r:id="rId2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506E81-94EE-5A29-4588-8F6F535AB5C2}" name="Mitchell, Ashley" initials="AM" userId="S::Ashley.Mitchell@ucsf.edu::ee8a6b49-afc1-430c-bd23-16a0aa8ed5d3" providerId="AD"/>
  <p188:author id="{61D8ABDA-202E-9AA5-3725-ACEEBE5EA172}" name="Madhavi Dandu" initials="MD" userId="eBUT/cJAlRVn89ENvIyIaS1/1jeAaNacjjs2SBuSBTQ="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D5"/>
    <a:srgbClr val="263357"/>
    <a:srgbClr val="487EB4"/>
    <a:srgbClr val="D2DDE9"/>
    <a:srgbClr val="89C141"/>
    <a:srgbClr val="6AA449"/>
    <a:srgbClr val="DCE9CD"/>
    <a:srgbClr val="B96955"/>
    <a:srgbClr val="6386D8"/>
    <a:srgbClr val="E9E9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DA2AA8-AC85-47EF-93CF-8C4FEAEEB25E}" v="9" dt="2025-04-25T00:07:41.565"/>
    <p1510:client id="{346A79A5-EFD5-4961-906A-8DCF33EF4F71}" v="137" dt="2025-04-25T13:10:29.425"/>
    <p1510:client id="{7E988FED-D01C-4C27-BD0A-ACEDB35D91DE}" v="29" dt="2025-04-24T20:39:57.1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79953"/>
  </p:normalViewPr>
  <p:slideViewPr>
    <p:cSldViewPr snapToGrid="0">
      <p:cViewPr varScale="1">
        <p:scale>
          <a:sx n="86" d="100"/>
          <a:sy n="86" d="100"/>
        </p:scale>
        <p:origin x="13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shleym\Desktop\Liberia%20Neonatal%20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shleym\Desktop\Liberia%20Neonatal%20Char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472473129962258"/>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Infant Sex</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B398-EF40-83FD-89EEEDEE4C42}"/>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1-B398-EF40-83FD-89EEEDEE4C42}"/>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2-B398-EF40-83FD-89EEEDEE4C42}"/>
              </c:ext>
            </c:extLst>
          </c:dPt>
          <c:dLbls>
            <c:dLbl>
              <c:idx val="0"/>
              <c:layout>
                <c:manualLayout>
                  <c:x val="0.17561621239882066"/>
                  <c:y val="4.84236471775961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398-EF40-83FD-89EEEDEE4C42}"/>
                </c:ext>
              </c:extLst>
            </c:dLbl>
            <c:dLbl>
              <c:idx val="1"/>
              <c:layout>
                <c:manualLayout>
                  <c:x val="-0.12125881332299526"/>
                  <c:y val="-0.1237493205649680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98-EF40-83FD-89EEEDEE4C42}"/>
                </c:ext>
              </c:extLst>
            </c:dLbl>
            <c:dLbl>
              <c:idx val="2"/>
              <c:layout>
                <c:manualLayout>
                  <c:x val="-1.2544015171344333E-2"/>
                  <c:y val="-0.16679256250060906"/>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398-EF40-83FD-89EEEDEE4C42}"/>
                </c:ext>
              </c:extLst>
            </c:dLbl>
            <c:numFmt formatCode="0.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Male</c:v>
                </c:pt>
                <c:pt idx="1">
                  <c:v>Female</c:v>
                </c:pt>
                <c:pt idx="2">
                  <c:v>Missing</c:v>
                </c:pt>
              </c:strCache>
            </c:strRef>
          </c:cat>
          <c:val>
            <c:numRef>
              <c:f>Sheet1!$B$2:$B$4</c:f>
              <c:numCache>
                <c:formatCode>General</c:formatCode>
                <c:ptCount val="3"/>
                <c:pt idx="0">
                  <c:v>249</c:v>
                </c:pt>
                <c:pt idx="1">
                  <c:v>198</c:v>
                </c:pt>
                <c:pt idx="2">
                  <c:v>1</c:v>
                </c:pt>
              </c:numCache>
            </c:numRef>
          </c:val>
          <c:extLst>
            <c:ext xmlns:c16="http://schemas.microsoft.com/office/drawing/2014/chart" uri="{C3380CC4-5D6E-409C-BE32-E72D297353CC}">
              <c16:uniqueId val="{00000000-B398-EF40-83FD-89EEEDEE4C42}"/>
            </c:ext>
          </c:extLst>
        </c:ser>
        <c:dLbls>
          <c:showLegendKey val="0"/>
          <c:showVal val="1"/>
          <c:showCatName val="0"/>
          <c:showSerName val="0"/>
          <c:showPercent val="0"/>
          <c:showBubbleSize val="0"/>
          <c:showLeaderLines val="1"/>
        </c:dLbls>
        <c:firstSliceAng val="0"/>
        <c:holeSize val="43"/>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0182859475752357"/>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Admitted From</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53A-1941-9318-D1083CD78EF9}"/>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53A-1941-9318-D1083CD78EF9}"/>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553A-1941-9318-D1083CD78EF9}"/>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553A-1941-9318-D1083CD78EF9}"/>
              </c:ext>
            </c:extLst>
          </c:dPt>
          <c:dLbls>
            <c:dLbl>
              <c:idx val="0"/>
              <c:layout>
                <c:manualLayout>
                  <c:x val="0.12962149010389137"/>
                  <c:y val="-0.1076081048391026"/>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53A-1941-9318-D1083CD78EF9}"/>
                </c:ext>
              </c:extLst>
            </c:dLbl>
            <c:dLbl>
              <c:idx val="1"/>
              <c:layout>
                <c:manualLayout>
                  <c:x val="0.14216550527523578"/>
                  <c:y val="6.994526814541668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53A-1941-9318-D1083CD78EF9}"/>
                </c:ext>
              </c:extLst>
            </c:dLbl>
            <c:dLbl>
              <c:idx val="2"/>
              <c:layout>
                <c:manualLayout>
                  <c:x val="-0.12962149010389146"/>
                  <c:y val="8.608648387128206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53A-1941-9318-D1083CD78EF9}"/>
                </c:ext>
              </c:extLst>
            </c:dLbl>
            <c:dLbl>
              <c:idx val="3"/>
              <c:layout>
                <c:manualLayout>
                  <c:x val="-0.17143487400837257"/>
                  <c:y val="-5.380405241955134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53A-1941-9318-D1083CD78EF9}"/>
                </c:ext>
              </c:extLst>
            </c:dLbl>
            <c:numFmt formatCode="0.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Hospital</c:v>
                </c:pt>
                <c:pt idx="1">
                  <c:v>Clinic</c:v>
                </c:pt>
                <c:pt idx="2">
                  <c:v>Home</c:v>
                </c:pt>
                <c:pt idx="3">
                  <c:v>Missing</c:v>
                </c:pt>
              </c:strCache>
            </c:strRef>
          </c:cat>
          <c:val>
            <c:numRef>
              <c:f>Sheet1!$B$2:$B$5</c:f>
              <c:numCache>
                <c:formatCode>General</c:formatCode>
                <c:ptCount val="4"/>
                <c:pt idx="0">
                  <c:v>46</c:v>
                </c:pt>
                <c:pt idx="1">
                  <c:v>223</c:v>
                </c:pt>
                <c:pt idx="2">
                  <c:v>46</c:v>
                </c:pt>
                <c:pt idx="3">
                  <c:v>133</c:v>
                </c:pt>
              </c:numCache>
            </c:numRef>
          </c:val>
          <c:extLst>
            <c:ext xmlns:c16="http://schemas.microsoft.com/office/drawing/2014/chart" uri="{C3380CC4-5D6E-409C-BE32-E72D297353CC}">
              <c16:uniqueId val="{00000006-553A-1941-9318-D1083CD78EF9}"/>
            </c:ext>
          </c:extLst>
        </c:ser>
        <c:dLbls>
          <c:showLegendKey val="0"/>
          <c:showVal val="1"/>
          <c:showCatName val="0"/>
          <c:showSerName val="0"/>
          <c:showPercent val="0"/>
          <c:showBubbleSize val="0"/>
          <c:showLeaderLines val="1"/>
        </c:dLbls>
        <c:firstSliceAng val="0"/>
        <c:holeSize val="43"/>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0182859475752357"/>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Total Diagnoses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A25-6E4A-B7A7-F32B09B444FF}"/>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6A25-6E4A-B7A7-F32B09B444FF}"/>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6A25-6E4A-B7A7-F32B09B444FF}"/>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6A25-6E4A-B7A7-F32B09B444FF}"/>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6A25-6E4A-B7A7-F32B09B444FF}"/>
              </c:ext>
            </c:extLst>
          </c:dPt>
          <c:dLbls>
            <c:dLbl>
              <c:idx val="0"/>
              <c:layout>
                <c:manualLayout>
                  <c:x val="0.12962149010389137"/>
                  <c:y val="-0.1076081048391026"/>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A25-6E4A-B7A7-F32B09B444FF}"/>
                </c:ext>
              </c:extLst>
            </c:dLbl>
            <c:dLbl>
              <c:idx val="1"/>
              <c:layout>
                <c:manualLayout>
                  <c:x val="0.15052818205613183"/>
                  <c:y val="7.532567338737181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A25-6E4A-B7A7-F32B09B444FF}"/>
                </c:ext>
              </c:extLst>
            </c:dLbl>
            <c:dLbl>
              <c:idx val="2"/>
              <c:layout>
                <c:manualLayout>
                  <c:x val="-0.12962149010389146"/>
                  <c:y val="8.608648387128206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A25-6E4A-B7A7-F32B09B444FF}"/>
                </c:ext>
              </c:extLst>
            </c:dLbl>
            <c:dLbl>
              <c:idx val="3"/>
              <c:layout>
                <c:manualLayout>
                  <c:x val="-0.17143487400837257"/>
                  <c:y val="-5.380405241955134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A25-6E4A-B7A7-F32B09B444FF}"/>
                </c:ext>
              </c:extLst>
            </c:dLbl>
            <c:dLbl>
              <c:idx val="4"/>
              <c:layout>
                <c:manualLayout>
                  <c:x val="-3.3450707123584889E-2"/>
                  <c:y val="-0.1183689153230128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A25-6E4A-B7A7-F32B09B444FF}"/>
                </c:ext>
              </c:extLst>
            </c:dLbl>
            <c:numFmt formatCode="0.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Sheet1!$A$2:$A$6</c:f>
              <c:numCache>
                <c:formatCode>General</c:formatCode>
                <c:ptCount val="5"/>
                <c:pt idx="0">
                  <c:v>0</c:v>
                </c:pt>
                <c:pt idx="1">
                  <c:v>1</c:v>
                </c:pt>
                <c:pt idx="2">
                  <c:v>2</c:v>
                </c:pt>
                <c:pt idx="3">
                  <c:v>3</c:v>
                </c:pt>
                <c:pt idx="4">
                  <c:v>4</c:v>
                </c:pt>
              </c:numCache>
            </c:numRef>
          </c:cat>
          <c:val>
            <c:numRef>
              <c:f>Sheet1!$B$2:$B$6</c:f>
              <c:numCache>
                <c:formatCode>General</c:formatCode>
                <c:ptCount val="5"/>
                <c:pt idx="0">
                  <c:v>5</c:v>
                </c:pt>
                <c:pt idx="1">
                  <c:v>239</c:v>
                </c:pt>
                <c:pt idx="2">
                  <c:v>161</c:v>
                </c:pt>
                <c:pt idx="3">
                  <c:v>37</c:v>
                </c:pt>
                <c:pt idx="4">
                  <c:v>6</c:v>
                </c:pt>
              </c:numCache>
            </c:numRef>
          </c:val>
          <c:extLst>
            <c:ext xmlns:c16="http://schemas.microsoft.com/office/drawing/2014/chart" uri="{C3380CC4-5D6E-409C-BE32-E72D297353CC}">
              <c16:uniqueId val="{00000008-6A25-6E4A-B7A7-F32B09B444FF}"/>
            </c:ext>
          </c:extLst>
        </c:ser>
        <c:dLbls>
          <c:showLegendKey val="0"/>
          <c:showVal val="1"/>
          <c:showCatName val="0"/>
          <c:showSerName val="0"/>
          <c:showPercent val="0"/>
          <c:showBubbleSize val="0"/>
          <c:showLeaderLines val="1"/>
        </c:dLbls>
        <c:firstSliceAng val="0"/>
        <c:holeSize val="43"/>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472473129962258"/>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Sheet1!$B$1</c:f>
              <c:strCache>
                <c:ptCount val="1"/>
                <c:pt idx="0">
                  <c:v>Outcome</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11AF-0B48-9579-D2503FD3A3D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11AF-0B48-9579-D2503FD3A3D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11AF-0B48-9579-D2503FD3A3DD}"/>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11AF-0B48-9579-D2503FD3A3DD}"/>
              </c:ext>
            </c:extLst>
          </c:dPt>
          <c:dLbls>
            <c:dLbl>
              <c:idx val="0"/>
              <c:layout>
                <c:manualLayout>
                  <c:x val="0.17561621239882066"/>
                  <c:y val="4.84236471775961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1AF-0B48-9579-D2503FD3A3DD}"/>
                </c:ext>
              </c:extLst>
            </c:dLbl>
            <c:dLbl>
              <c:idx val="1"/>
              <c:layout>
                <c:manualLayout>
                  <c:x val="-0.17979755078926879"/>
                  <c:y val="-2.690202620977564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1AF-0B48-9579-D2503FD3A3DD}"/>
                </c:ext>
              </c:extLst>
            </c:dLbl>
            <c:dLbl>
              <c:idx val="2"/>
              <c:layout>
                <c:manualLayout>
                  <c:x val="-5.0176060685377333E-2"/>
                  <c:y val="-0.1398905362908333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1AF-0B48-9579-D2503FD3A3DD}"/>
                </c:ext>
              </c:extLst>
            </c:dLbl>
            <c:dLbl>
              <c:idx val="3"/>
              <c:layout>
                <c:manualLayout>
                  <c:x val="0.14216550527523569"/>
                  <c:y val="-0.1129885100810577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1AF-0B48-9579-D2503FD3A3DD}"/>
                </c:ext>
              </c:extLst>
            </c:dLbl>
            <c:numFmt formatCode="0.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Stable</c:v>
                </c:pt>
                <c:pt idx="1">
                  <c:v>Absconded</c:v>
                </c:pt>
                <c:pt idx="2">
                  <c:v>Death</c:v>
                </c:pt>
                <c:pt idx="3">
                  <c:v>Missing</c:v>
                </c:pt>
              </c:strCache>
            </c:strRef>
          </c:cat>
          <c:val>
            <c:numRef>
              <c:f>Sheet1!$B$2:$B$5</c:f>
              <c:numCache>
                <c:formatCode>General</c:formatCode>
                <c:ptCount val="4"/>
                <c:pt idx="0">
                  <c:v>376</c:v>
                </c:pt>
                <c:pt idx="1">
                  <c:v>2</c:v>
                </c:pt>
                <c:pt idx="2">
                  <c:v>59</c:v>
                </c:pt>
                <c:pt idx="3">
                  <c:v>11</c:v>
                </c:pt>
              </c:numCache>
            </c:numRef>
          </c:val>
          <c:extLst>
            <c:ext xmlns:c16="http://schemas.microsoft.com/office/drawing/2014/chart" uri="{C3380CC4-5D6E-409C-BE32-E72D297353CC}">
              <c16:uniqueId val="{00000006-11AF-0B48-9579-D2503FD3A3DD}"/>
            </c:ext>
          </c:extLst>
        </c:ser>
        <c:dLbls>
          <c:showLegendKey val="0"/>
          <c:showVal val="1"/>
          <c:showCatName val="0"/>
          <c:showSerName val="0"/>
          <c:showPercent val="0"/>
          <c:showBubbleSize val="0"/>
          <c:showLeaderLines val="1"/>
        </c:dLbls>
        <c:firstSliceAng val="0"/>
        <c:holeSize val="43"/>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Arial" panose="020B0604020202020204" pitchFamily="34" charset="0"/>
                <a:ea typeface="+mn-ea"/>
                <a:cs typeface="Arial" panose="020B0604020202020204" pitchFamily="34" charset="0"/>
              </a:defRPr>
            </a:pPr>
            <a:r>
              <a:rPr lang="en-US" b="1"/>
              <a:t>Key Neonatal Variables by Outcome</a:t>
            </a:r>
          </a:p>
        </c:rich>
      </c:tx>
      <c:layout>
        <c:manualLayout>
          <c:xMode val="edge"/>
          <c:yMode val="edge"/>
          <c:x val="0.2755835114981488"/>
          <c:y val="4.185022026431718E-2"/>
        </c:manualLayout>
      </c:layout>
      <c:overlay val="1"/>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4993532100254875"/>
          <c:y val="2.8232335495507997E-2"/>
          <c:w val="0.70053719848173257"/>
          <c:h val="0.80843768427624962"/>
        </c:manualLayout>
      </c:layout>
      <c:barChart>
        <c:barDir val="col"/>
        <c:grouping val="clustered"/>
        <c:varyColors val="0"/>
        <c:ser>
          <c:idx val="0"/>
          <c:order val="0"/>
          <c:tx>
            <c:v>Survival</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Sheet1!$C$2:$C$4</c:f>
                <c:numCache>
                  <c:formatCode>General</c:formatCode>
                  <c:ptCount val="3"/>
                  <c:pt idx="0">
                    <c:v>1.5</c:v>
                  </c:pt>
                  <c:pt idx="1">
                    <c:v>0.8</c:v>
                  </c:pt>
                  <c:pt idx="2">
                    <c:v>2.11</c:v>
                  </c:pt>
                </c:numCache>
              </c:numRef>
            </c:plus>
            <c:minus>
              <c:numLit>
                <c:formatCode>General</c:formatCode>
                <c:ptCount val="1"/>
                <c:pt idx="0">
                  <c:v>0</c:v>
                </c:pt>
              </c:numLit>
            </c:minus>
            <c:spPr>
              <a:noFill/>
              <a:ln w="9525" cap="flat" cmpd="sng" algn="ctr">
                <a:solidFill>
                  <a:schemeClr val="tx1">
                    <a:lumMod val="65000"/>
                    <a:lumOff val="35000"/>
                  </a:schemeClr>
                </a:solidFill>
                <a:round/>
              </a:ln>
              <a:effectLst/>
            </c:spPr>
          </c:errBars>
          <c:cat>
            <c:strRef>
              <c:f>Sheet1!$A$2:$A$4</c:f>
              <c:strCache>
                <c:ptCount val="3"/>
                <c:pt idx="0">
                  <c:v>ANC Visits**</c:v>
                </c:pt>
                <c:pt idx="1">
                  <c:v>Birthweight (kg)**</c:v>
                </c:pt>
                <c:pt idx="2">
                  <c:v>5-min APGAR***</c:v>
                </c:pt>
              </c:strCache>
            </c:strRef>
          </c:cat>
          <c:val>
            <c:numRef>
              <c:f>Sheet1!$B$2:$B$4</c:f>
              <c:numCache>
                <c:formatCode>General</c:formatCode>
                <c:ptCount val="3"/>
                <c:pt idx="0">
                  <c:v>4.25</c:v>
                </c:pt>
                <c:pt idx="1">
                  <c:v>2.59</c:v>
                </c:pt>
                <c:pt idx="2">
                  <c:v>8.18</c:v>
                </c:pt>
              </c:numCache>
            </c:numRef>
          </c:val>
          <c:extLst>
            <c:ext xmlns:c16="http://schemas.microsoft.com/office/drawing/2014/chart" uri="{C3380CC4-5D6E-409C-BE32-E72D297353CC}">
              <c16:uniqueId val="{00000000-895B-F347-85DD-C9DD9BCE1A99}"/>
            </c:ext>
          </c:extLst>
        </c:ser>
        <c:ser>
          <c:idx val="1"/>
          <c:order val="1"/>
          <c:tx>
            <c:v>Death</c:v>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Sheet1!$E$2:$E$4</c:f>
                <c:numCache>
                  <c:formatCode>General</c:formatCode>
                  <c:ptCount val="3"/>
                  <c:pt idx="0">
                    <c:v>2.06</c:v>
                  </c:pt>
                  <c:pt idx="1">
                    <c:v>1.06</c:v>
                  </c:pt>
                  <c:pt idx="2">
                    <c:v>2.38</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Sheet1!$A$2:$A$4</c:f>
              <c:strCache>
                <c:ptCount val="3"/>
                <c:pt idx="0">
                  <c:v>ANC Visits**</c:v>
                </c:pt>
                <c:pt idx="1">
                  <c:v>Birthweight (kg)**</c:v>
                </c:pt>
                <c:pt idx="2">
                  <c:v>5-min APGAR***</c:v>
                </c:pt>
              </c:strCache>
            </c:strRef>
          </c:cat>
          <c:val>
            <c:numRef>
              <c:f>Sheet1!$D$2:$D$4</c:f>
              <c:numCache>
                <c:formatCode>General</c:formatCode>
                <c:ptCount val="3"/>
                <c:pt idx="0">
                  <c:v>3.75</c:v>
                </c:pt>
                <c:pt idx="1">
                  <c:v>2.19</c:v>
                </c:pt>
                <c:pt idx="2">
                  <c:v>6.38</c:v>
                </c:pt>
              </c:numCache>
            </c:numRef>
          </c:val>
          <c:extLst>
            <c:ext xmlns:c16="http://schemas.microsoft.com/office/drawing/2014/chart" uri="{C3380CC4-5D6E-409C-BE32-E72D297353CC}">
              <c16:uniqueId val="{00000001-895B-F347-85DD-C9DD9BCE1A99}"/>
            </c:ext>
          </c:extLst>
        </c:ser>
        <c:dLbls>
          <c:dLblPos val="ctr"/>
          <c:showLegendKey val="0"/>
          <c:showVal val="1"/>
          <c:showCatName val="0"/>
          <c:showSerName val="0"/>
          <c:showPercent val="0"/>
          <c:showBubbleSize val="0"/>
        </c:dLbls>
        <c:gapWidth val="219"/>
        <c:overlap val="-27"/>
        <c:axId val="991218768"/>
        <c:axId val="991215648"/>
      </c:barChart>
      <c:catAx>
        <c:axId val="99121876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a:t>Variable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91215648"/>
        <c:crosses val="autoZero"/>
        <c:auto val="1"/>
        <c:lblAlgn val="ctr"/>
        <c:lblOffset val="100"/>
        <c:noMultiLvlLbl val="0"/>
      </c:catAx>
      <c:valAx>
        <c:axId val="991215648"/>
        <c:scaling>
          <c:orientation val="minMax"/>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b="1"/>
                  <a:t>N, STandard Deviation</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912187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600" b="1"/>
              <a:t>Additional Neonatal Variables by Outcome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Survival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Male</c:v>
                </c:pt>
                <c:pt idx="1">
                  <c:v>Female</c:v>
                </c:pt>
                <c:pt idx="2">
                  <c:v>From Hospital</c:v>
                </c:pt>
                <c:pt idx="3">
                  <c:v>From PHU</c:v>
                </c:pt>
                <c:pt idx="4">
                  <c:v>From Home</c:v>
                </c:pt>
              </c:strCache>
            </c:strRef>
          </c:cat>
          <c:val>
            <c:numRef>
              <c:f>Sheet1!$B$2:$B$6</c:f>
              <c:numCache>
                <c:formatCode>General</c:formatCode>
                <c:ptCount val="5"/>
                <c:pt idx="0">
                  <c:v>215</c:v>
                </c:pt>
                <c:pt idx="1">
                  <c:v>162</c:v>
                </c:pt>
                <c:pt idx="2">
                  <c:v>30</c:v>
                </c:pt>
                <c:pt idx="3">
                  <c:v>190</c:v>
                </c:pt>
                <c:pt idx="4">
                  <c:v>42</c:v>
                </c:pt>
              </c:numCache>
            </c:numRef>
          </c:val>
          <c:extLst>
            <c:ext xmlns:c16="http://schemas.microsoft.com/office/drawing/2014/chart" uri="{C3380CC4-5D6E-409C-BE32-E72D297353CC}">
              <c16:uniqueId val="{00000000-BD09-D44F-A3A5-6561E1F641DC}"/>
            </c:ext>
          </c:extLst>
        </c:ser>
        <c:ser>
          <c:idx val="1"/>
          <c:order val="1"/>
          <c:tx>
            <c:strRef>
              <c:f>Sheet1!$C$1</c:f>
              <c:strCache>
                <c:ptCount val="1"/>
                <c:pt idx="0">
                  <c:v>Death</c:v>
                </c:pt>
              </c:strCache>
            </c:strRef>
          </c:tx>
          <c:spPr>
            <a:solidFill>
              <a:schemeClr val="accent3"/>
            </a:solidFill>
            <a:ln>
              <a:noFill/>
            </a:ln>
            <a:effectLst/>
          </c:spPr>
          <c:invertIfNegative val="0"/>
          <c:dLbls>
            <c:dLbl>
              <c:idx val="2"/>
              <c:layout>
                <c:manualLayout>
                  <c:x val="0"/>
                  <c:y val="7.1966972066756256E-3"/>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D09-D44F-A3A5-6561E1F641DC}"/>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BD09-D44F-A3A5-6561E1F641D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Male</c:v>
                </c:pt>
                <c:pt idx="1">
                  <c:v>Female</c:v>
                </c:pt>
                <c:pt idx="2">
                  <c:v>From Hospital</c:v>
                </c:pt>
                <c:pt idx="3">
                  <c:v>From PHU</c:v>
                </c:pt>
                <c:pt idx="4">
                  <c:v>From Home</c:v>
                </c:pt>
              </c:strCache>
            </c:strRef>
          </c:cat>
          <c:val>
            <c:numRef>
              <c:f>Sheet1!$C$2:$C$6</c:f>
              <c:numCache>
                <c:formatCode>General</c:formatCode>
                <c:ptCount val="5"/>
                <c:pt idx="0">
                  <c:v>25</c:v>
                </c:pt>
                <c:pt idx="1">
                  <c:v>34</c:v>
                </c:pt>
                <c:pt idx="2">
                  <c:v>13</c:v>
                </c:pt>
                <c:pt idx="3">
                  <c:v>34</c:v>
                </c:pt>
                <c:pt idx="4">
                  <c:v>2</c:v>
                </c:pt>
              </c:numCache>
            </c:numRef>
          </c:val>
          <c:extLst>
            <c:ext xmlns:c16="http://schemas.microsoft.com/office/drawing/2014/chart" uri="{C3380CC4-5D6E-409C-BE32-E72D297353CC}">
              <c16:uniqueId val="{00000001-BD09-D44F-A3A5-6561E1F641DC}"/>
            </c:ext>
          </c:extLst>
        </c:ser>
        <c:dLbls>
          <c:dLblPos val="inEnd"/>
          <c:showLegendKey val="0"/>
          <c:showVal val="1"/>
          <c:showCatName val="0"/>
          <c:showSerName val="0"/>
          <c:showPercent val="0"/>
          <c:showBubbleSize val="0"/>
        </c:dLbls>
        <c:gapWidth val="23"/>
        <c:overlap val="-27"/>
        <c:axId val="1343889056"/>
        <c:axId val="1343860704"/>
      </c:barChart>
      <c:catAx>
        <c:axId val="134388905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US" b="1">
                    <a:solidFill>
                      <a:schemeClr val="tx1"/>
                    </a:solidFill>
                  </a:rPr>
                  <a:t>Variable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43860704"/>
        <c:crosses val="autoZero"/>
        <c:auto val="1"/>
        <c:lblAlgn val="ctr"/>
        <c:lblOffset val="100"/>
        <c:noMultiLvlLbl val="0"/>
      </c:catAx>
      <c:valAx>
        <c:axId val="1343860704"/>
        <c:scaling>
          <c:orientation val="minMax"/>
          <c:max val="215"/>
        </c:scaling>
        <c:delete val="0"/>
        <c:axPos val="l"/>
        <c:majorGridlines>
          <c:spPr>
            <a:ln w="9525" cap="flat" cmpd="sng" algn="ctr">
              <a:solidFill>
                <a:schemeClr val="tx1">
                  <a:lumMod val="50000"/>
                  <a:lumOff val="50000"/>
                  <a:alpha val="5002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b="1"/>
                  <a:t>Number of Neonates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438890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Arial" panose="020B0604020202020204" pitchFamily="34" charset="0"/>
                <a:ea typeface="+mn-ea"/>
                <a:cs typeface="Arial" panose="020B0604020202020204" pitchFamily="34" charset="0"/>
              </a:defRPr>
            </a:pPr>
            <a:r>
              <a:rPr lang="en-US" b="1"/>
              <a:t>Key NICU Statisicsby Neonatal Outcome</a:t>
            </a:r>
          </a:p>
        </c:rich>
      </c:tx>
      <c:layout>
        <c:manualLayout>
          <c:xMode val="edge"/>
          <c:yMode val="edge"/>
          <c:x val="0.21096814052089644"/>
          <c:y val="3.0837004405286344E-2"/>
        </c:manualLayout>
      </c:layout>
      <c:overlay val="1"/>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2914900397472731"/>
          <c:y val="2.8232335495507997E-2"/>
          <c:w val="0.73510233427520733"/>
          <c:h val="0.80843768427624962"/>
        </c:manualLayout>
      </c:layout>
      <c:barChart>
        <c:barDir val="col"/>
        <c:grouping val="clustered"/>
        <c:varyColors val="0"/>
        <c:ser>
          <c:idx val="0"/>
          <c:order val="0"/>
          <c:tx>
            <c:v>Survival</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Sheet1!$C$46:$C$48</c:f>
                <c:numCache>
                  <c:formatCode>General</c:formatCode>
                  <c:ptCount val="3"/>
                  <c:pt idx="0">
                    <c:v>0.75</c:v>
                  </c:pt>
                  <c:pt idx="1">
                    <c:v>1.64</c:v>
                  </c:pt>
                  <c:pt idx="2">
                    <c:v>10.1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Sheet1!$A$45:$A$48</c:f>
              <c:strCache>
                <c:ptCount val="4"/>
                <c:pt idx="0">
                  <c:v>Admission Age (days)***</c:v>
                </c:pt>
                <c:pt idx="1">
                  <c:v>Diagnoses</c:v>
                </c:pt>
                <c:pt idx="2">
                  <c:v>Interventions***</c:v>
                </c:pt>
                <c:pt idx="3">
                  <c:v>Stay Length (days)***</c:v>
                </c:pt>
              </c:strCache>
            </c:strRef>
          </c:cat>
          <c:val>
            <c:numRef>
              <c:f>Sheet1!$B$45:$B$48</c:f>
              <c:numCache>
                <c:formatCode>General</c:formatCode>
                <c:ptCount val="4"/>
                <c:pt idx="0">
                  <c:v>3.55</c:v>
                </c:pt>
                <c:pt idx="1">
                  <c:v>1.58</c:v>
                </c:pt>
                <c:pt idx="2">
                  <c:v>2.38</c:v>
                </c:pt>
                <c:pt idx="3">
                  <c:v>8.8000000000000007</c:v>
                </c:pt>
              </c:numCache>
            </c:numRef>
          </c:val>
          <c:extLst>
            <c:ext xmlns:c16="http://schemas.microsoft.com/office/drawing/2014/chart" uri="{C3380CC4-5D6E-409C-BE32-E72D297353CC}">
              <c16:uniqueId val="{00000000-5DC1-0244-8860-A7F5B2688A96}"/>
            </c:ext>
          </c:extLst>
        </c:ser>
        <c:ser>
          <c:idx val="1"/>
          <c:order val="1"/>
          <c:tx>
            <c:v>Death</c:v>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fixedVal"/>
            <c:noEndCap val="0"/>
            <c:val val="5"/>
            <c:spPr>
              <a:noFill/>
              <a:ln w="9525" cap="flat" cmpd="sng" algn="ctr">
                <a:solidFill>
                  <a:schemeClr val="tx1">
                    <a:lumMod val="65000"/>
                    <a:lumOff val="35000"/>
                  </a:schemeClr>
                </a:solidFill>
                <a:round/>
              </a:ln>
              <a:effectLst/>
            </c:spPr>
          </c:errBars>
          <c:cat>
            <c:strRef>
              <c:f>Sheet1!$A$45:$A$48</c:f>
              <c:strCache>
                <c:ptCount val="4"/>
                <c:pt idx="0">
                  <c:v>Admission Age (days)***</c:v>
                </c:pt>
                <c:pt idx="1">
                  <c:v>Diagnoses</c:v>
                </c:pt>
                <c:pt idx="2">
                  <c:v>Interventions***</c:v>
                </c:pt>
                <c:pt idx="3">
                  <c:v>Stay Length (days)***</c:v>
                </c:pt>
              </c:strCache>
            </c:strRef>
          </c:cat>
          <c:val>
            <c:numRef>
              <c:f>Sheet1!$D$45:$D$48</c:f>
              <c:numCache>
                <c:formatCode>General</c:formatCode>
                <c:ptCount val="4"/>
                <c:pt idx="0">
                  <c:v>1.89</c:v>
                </c:pt>
                <c:pt idx="1">
                  <c:v>1.39</c:v>
                </c:pt>
                <c:pt idx="2">
                  <c:v>3.95</c:v>
                </c:pt>
                <c:pt idx="3">
                  <c:v>2.73</c:v>
                </c:pt>
              </c:numCache>
            </c:numRef>
          </c:val>
          <c:extLst>
            <c:ext xmlns:c16="http://schemas.microsoft.com/office/drawing/2014/chart" uri="{C3380CC4-5D6E-409C-BE32-E72D297353CC}">
              <c16:uniqueId val="{00000001-5DC1-0244-8860-A7F5B2688A96}"/>
            </c:ext>
          </c:extLst>
        </c:ser>
        <c:dLbls>
          <c:dLblPos val="ctr"/>
          <c:showLegendKey val="0"/>
          <c:showVal val="1"/>
          <c:showCatName val="0"/>
          <c:showSerName val="0"/>
          <c:showPercent val="0"/>
          <c:showBubbleSize val="0"/>
        </c:dLbls>
        <c:gapWidth val="219"/>
        <c:overlap val="-27"/>
        <c:axId val="991218768"/>
        <c:axId val="991215648"/>
      </c:barChart>
      <c:catAx>
        <c:axId val="99121876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b="1"/>
                  <a:t>Variable</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91215648"/>
        <c:crosses val="autoZero"/>
        <c:auto val="1"/>
        <c:lblAlgn val="ctr"/>
        <c:lblOffset val="100"/>
        <c:noMultiLvlLbl val="0"/>
      </c:catAx>
      <c:valAx>
        <c:axId val="991215648"/>
        <c:scaling>
          <c:orientation val="minMax"/>
        </c:scaling>
        <c:delete val="0"/>
        <c:axPos val="l"/>
        <c:majorGridlines>
          <c:spPr>
            <a:ln w="9525" cap="flat" cmpd="sng" algn="ctr">
              <a:solidFill>
                <a:schemeClr val="tx1">
                  <a:lumMod val="50000"/>
                  <a:lumOff val="50000"/>
                  <a:alpha val="50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b="1"/>
                  <a:t>N, Standard Deviation</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912187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Primary Diagnosis</c:v>
                </c:pt>
              </c:strCache>
            </c:strRef>
          </c:tx>
          <c:spPr>
            <a:solidFill>
              <a:schemeClr val="accent1"/>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5-F1F6-3647-A22B-5312B682A84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4-F1F6-3647-A22B-5312B682A845}"/>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F1F6-3647-A22B-5312B682A845}"/>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Other</c:v>
                </c:pt>
                <c:pt idx="1">
                  <c:v>Sepsis</c:v>
                </c:pt>
                <c:pt idx="2">
                  <c:v>Asphyxia</c:v>
                </c:pt>
                <c:pt idx="3">
                  <c:v>Prematurity</c:v>
                </c:pt>
              </c:strCache>
            </c:strRef>
          </c:cat>
          <c:val>
            <c:numRef>
              <c:f>Sheet1!$B$2:$B$5</c:f>
              <c:numCache>
                <c:formatCode>General</c:formatCode>
                <c:ptCount val="4"/>
                <c:pt idx="0">
                  <c:v>4</c:v>
                </c:pt>
                <c:pt idx="1">
                  <c:v>6</c:v>
                </c:pt>
                <c:pt idx="2">
                  <c:v>18</c:v>
                </c:pt>
                <c:pt idx="3">
                  <c:v>31</c:v>
                </c:pt>
              </c:numCache>
            </c:numRef>
          </c:val>
          <c:extLst>
            <c:ext xmlns:c16="http://schemas.microsoft.com/office/drawing/2014/chart" uri="{C3380CC4-5D6E-409C-BE32-E72D297353CC}">
              <c16:uniqueId val="{00000000-F1F6-3647-A22B-5312B682A845}"/>
            </c:ext>
          </c:extLst>
        </c:ser>
        <c:dLbls>
          <c:showLegendKey val="0"/>
          <c:showVal val="0"/>
          <c:showCatName val="0"/>
          <c:showSerName val="0"/>
          <c:showPercent val="0"/>
          <c:showBubbleSize val="0"/>
        </c:dLbls>
        <c:gapWidth val="65"/>
        <c:overlap val="-8"/>
        <c:axId val="1290303024"/>
        <c:axId val="1290670800"/>
      </c:barChart>
      <c:catAx>
        <c:axId val="1290303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90670800"/>
        <c:crosses val="autoZero"/>
        <c:auto val="1"/>
        <c:lblAlgn val="ctr"/>
        <c:lblOffset val="100"/>
        <c:noMultiLvlLbl val="0"/>
      </c:catAx>
      <c:valAx>
        <c:axId val="1290670800"/>
        <c:scaling>
          <c:orientation val="minMax"/>
        </c:scaling>
        <c:delete val="0"/>
        <c:axPos val="b"/>
        <c:majorGridlines>
          <c:spPr>
            <a:ln w="9525" cap="flat" cmpd="sng" algn="ctr">
              <a:solidFill>
                <a:schemeClr val="tx1">
                  <a:lumMod val="50000"/>
                  <a:lumOff val="50000"/>
                  <a:alpha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903030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7A54F-E4E6-AB4E-B65F-2B93108232FB}" type="datetimeFigureOut">
              <a:rPr lang="fr-FR" smtClean="0"/>
              <a:t>13/10/2025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4BF16-5295-CC44-88FF-18DE1DDF22C9}" type="slidenum">
              <a:rPr lang="fr-FR" smtClean="0"/>
              <a:t>‹#›</a:t>
            </a:fld>
            <a:endParaRPr lang="fr-FR"/>
          </a:p>
        </p:txBody>
      </p:sp>
    </p:spTree>
    <p:extLst>
      <p:ext uri="{BB962C8B-B14F-4D97-AF65-F5344CB8AC3E}">
        <p14:creationId xmlns:p14="http://schemas.microsoft.com/office/powerpoint/2010/main" val="3825078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Global neonatal mortality is declining but nearly 80% of deaths occur in South Asia and Sub-Saharan Africa (SSA), where specialized care is often inaccessible. Liberia has one of the highest neonatal death rates at 23 deaths per 1,000 live births. This study examined the impact of the establishment of a neonatal intensive care unit (NICU) at a referral Hospital in rural southeastern Liberia in January 2022. </a:t>
            </a:r>
          </a:p>
          <a:p>
            <a:endParaRPr lang="en-US" sz="1800" b="0" i="0" dirty="0">
              <a:solidFill>
                <a:srgbClr val="000000"/>
              </a:solidFill>
              <a:effectLst/>
              <a:latin typeface="Calibri" panose="020F0502020204030204" pitchFamily="34" charset="0"/>
            </a:endParaRPr>
          </a:p>
          <a:p>
            <a:r>
              <a:rPr lang="en-US" sz="1800" b="0" i="0" dirty="0">
                <a:solidFill>
                  <a:srgbClr val="000000"/>
                </a:solidFill>
                <a:effectLst/>
                <a:latin typeface="Calibri" panose="020F0502020204030204" pitchFamily="34" charset="0"/>
              </a:rPr>
              <a:t>Image: https://</a:t>
            </a:r>
            <a:r>
              <a:rPr lang="en-US" sz="1800" b="0" i="0" dirty="0" err="1">
                <a:solidFill>
                  <a:srgbClr val="000000"/>
                </a:solidFill>
                <a:effectLst/>
                <a:latin typeface="Calibri" panose="020F0502020204030204" pitchFamily="34" charset="0"/>
              </a:rPr>
              <a:t>www.pih.org</a:t>
            </a:r>
            <a:r>
              <a:rPr lang="en-US" sz="1800" b="0" i="0" dirty="0">
                <a:solidFill>
                  <a:srgbClr val="000000"/>
                </a:solidFill>
                <a:effectLst/>
                <a:latin typeface="Calibri" panose="020F0502020204030204" pitchFamily="34" charset="0"/>
              </a:rPr>
              <a:t>/article/preterm-baby-receives-lifesaving-care-</a:t>
            </a:r>
            <a:r>
              <a:rPr lang="en-US" sz="1800" b="0" i="0" dirty="0" err="1">
                <a:solidFill>
                  <a:srgbClr val="000000"/>
                </a:solidFill>
                <a:effectLst/>
                <a:latin typeface="Calibri" panose="020F0502020204030204" pitchFamily="34" charset="0"/>
              </a:rPr>
              <a:t>pih</a:t>
            </a:r>
            <a:r>
              <a:rPr lang="en-US" sz="1800" b="0" i="0" dirty="0">
                <a:solidFill>
                  <a:srgbClr val="000000"/>
                </a:solidFill>
                <a:effectLst/>
                <a:latin typeface="Calibri" panose="020F0502020204030204" pitchFamily="34" charset="0"/>
              </a:rPr>
              <a:t>-supported-hospital</a:t>
            </a:r>
            <a:endParaRPr lang="en-US" dirty="0"/>
          </a:p>
        </p:txBody>
      </p:sp>
      <p:sp>
        <p:nvSpPr>
          <p:cNvPr id="4" name="Slide Number Placeholder 3"/>
          <p:cNvSpPr>
            <a:spLocks noGrp="1"/>
          </p:cNvSpPr>
          <p:nvPr>
            <p:ph type="sldNum" sz="quarter" idx="5"/>
          </p:nvPr>
        </p:nvSpPr>
        <p:spPr/>
        <p:txBody>
          <a:bodyPr/>
          <a:lstStyle/>
          <a:p>
            <a:fld id="{8C44BF16-5295-CC44-88FF-18DE1DDF22C9}" type="slidenum">
              <a:rPr lang="fr-FR" smtClean="0"/>
              <a:t>3</a:t>
            </a:fld>
            <a:endParaRPr lang="fr-FR"/>
          </a:p>
        </p:txBody>
      </p:sp>
    </p:spTree>
    <p:extLst>
      <p:ext uri="{BB962C8B-B14F-4D97-AF65-F5344CB8AC3E}">
        <p14:creationId xmlns:p14="http://schemas.microsoft.com/office/powerpoint/2010/main" val="259579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75B7B-C8AA-EF8C-417C-785F1890A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D71B9-B5F6-DAB2-FBC4-BCD469316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7D814A-7EE5-78D2-1C7B-89ECBD1C1D41}"/>
              </a:ext>
            </a:extLst>
          </p:cNvPr>
          <p:cNvSpPr>
            <a:spLocks noGrp="1"/>
          </p:cNvSpPr>
          <p:nvPr>
            <p:ph type="body" idx="1"/>
          </p:nvPr>
        </p:nvSpPr>
        <p:spPr/>
        <p:txBody>
          <a:bodyPr/>
          <a:lstStyle/>
          <a:p>
            <a:pPr algn="l" rtl="0" fontAlgn="base">
              <a:lnSpc>
                <a:spcPts val="1457"/>
              </a:lnSpc>
            </a:pPr>
            <a:r>
              <a:rPr lang="en-US" sz="1800" b="0" i="0" dirty="0">
                <a:solidFill>
                  <a:srgbClr val="000000"/>
                </a:solidFill>
                <a:effectLst/>
                <a:latin typeface="Calibri" panose="020F0502020204030204" pitchFamily="34" charset="0"/>
              </a:rPr>
              <a:t>This study sheds light on factors influencing neonatal death in resource-limited settings.  </a:t>
            </a:r>
          </a:p>
          <a:p>
            <a:r>
              <a:rPr lang="fr-FR" sz="1800" dirty="0">
                <a:solidFill>
                  <a:schemeClr val="tx1"/>
                </a:solidFill>
                <a:latin typeface="Arial" panose="020B0604020202020204" pitchFamily="34" charset="0"/>
                <a:cs typeface="Arial" panose="020B0604020202020204" pitchFamily="34" charset="0"/>
              </a:rPr>
              <a:t>Our </a:t>
            </a:r>
            <a:r>
              <a:rPr lang="fr-FR" sz="1800" dirty="0" err="1">
                <a:solidFill>
                  <a:schemeClr val="tx1"/>
                </a:solidFill>
                <a:latin typeface="Arial" panose="020B0604020202020204" pitchFamily="34" charset="0"/>
                <a:cs typeface="Arial" panose="020B0604020202020204" pitchFamily="34" charset="0"/>
              </a:rPr>
              <a:t>findings</a:t>
            </a:r>
            <a:r>
              <a:rPr lang="fr-FR" sz="1800" dirty="0">
                <a:solidFill>
                  <a:schemeClr val="tx1"/>
                </a:solidFill>
                <a:latin typeface="Arial" panose="020B0604020202020204" pitchFamily="34" charset="0"/>
                <a:cs typeface="Arial" panose="020B0604020202020204" pitchFamily="34" charset="0"/>
              </a:rPr>
              <a:t> </a:t>
            </a:r>
            <a:r>
              <a:rPr lang="en-US" sz="1800" b="0" i="0" dirty="0">
                <a:solidFill>
                  <a:schemeClr val="tx1"/>
                </a:solidFill>
                <a:effectLst/>
                <a:latin typeface="Arial" panose="020B0604020202020204" pitchFamily="34" charset="0"/>
                <a:cs typeface="Arial" panose="020B0604020202020204" pitchFamily="34" charset="0"/>
              </a:rPr>
              <a:t>underscore:</a:t>
            </a:r>
          </a:p>
          <a:p>
            <a:pPr marL="285750" indent="-285750">
              <a:buFont typeface="Arial" panose="020B0604020202020204" pitchFamily="34" charset="0"/>
              <a:buChar char="•"/>
            </a:pPr>
            <a:r>
              <a:rPr lang="en-US" sz="1800" b="0" i="0" dirty="0">
                <a:solidFill>
                  <a:schemeClr val="tx1"/>
                </a:solidFill>
                <a:effectLst/>
                <a:latin typeface="Arial" panose="020B0604020202020204" pitchFamily="34" charset="0"/>
                <a:cs typeface="Arial" panose="020B0604020202020204" pitchFamily="34" charset="0"/>
              </a:rPr>
              <a:t>maintaining </a:t>
            </a:r>
            <a:r>
              <a:rPr lang="en-US" sz="1800" b="1" i="0" dirty="0">
                <a:solidFill>
                  <a:schemeClr val="tx1"/>
                </a:solidFill>
                <a:effectLst/>
                <a:latin typeface="Arial" panose="020B0604020202020204" pitchFamily="34" charset="0"/>
                <a:cs typeface="Arial" panose="020B0604020202020204" pitchFamily="34" charset="0"/>
              </a:rPr>
              <a:t>antenatal care </a:t>
            </a:r>
            <a:r>
              <a:rPr lang="en-US" sz="1800" b="0" i="0" dirty="0">
                <a:solidFill>
                  <a:schemeClr val="tx1"/>
                </a:solidFill>
                <a:effectLst/>
                <a:latin typeface="Arial" panose="020B0604020202020204" pitchFamily="34" charset="0"/>
                <a:cs typeface="Arial" panose="020B0604020202020204" pitchFamily="34" charset="0"/>
              </a:rPr>
              <a:t>awareness, access, and attendance; </a:t>
            </a:r>
          </a:p>
          <a:p>
            <a:pPr marL="285750" indent="-285750">
              <a:buFont typeface="Arial" panose="020B0604020202020204" pitchFamily="34" charset="0"/>
              <a:buChar char="•"/>
            </a:pPr>
            <a:r>
              <a:rPr lang="en-US" sz="1800" b="1" dirty="0">
                <a:solidFill>
                  <a:schemeClr val="tx1"/>
                </a:solidFill>
                <a:latin typeface="Arial" panose="020B0604020202020204" pitchFamily="34" charset="0"/>
                <a:cs typeface="Arial" panose="020B0604020202020204" pitchFamily="34" charset="0"/>
              </a:rPr>
              <a:t>supporting </a:t>
            </a:r>
            <a:r>
              <a:rPr lang="en-US" sz="1800" b="1" i="0" dirty="0">
                <a:solidFill>
                  <a:schemeClr val="tx1"/>
                </a:solidFill>
                <a:effectLst/>
                <a:latin typeface="Arial" panose="020B0604020202020204" pitchFamily="34" charset="0"/>
                <a:cs typeface="Arial" panose="020B0604020202020204" pitchFamily="34" charset="0"/>
              </a:rPr>
              <a:t>providers </a:t>
            </a:r>
            <a:r>
              <a:rPr lang="en-US" sz="1800" b="0" i="0" dirty="0">
                <a:solidFill>
                  <a:schemeClr val="tx1"/>
                </a:solidFill>
                <a:effectLst/>
                <a:latin typeface="Arial" panose="020B0604020202020204" pitchFamily="34" charset="0"/>
                <a:cs typeface="Arial" panose="020B0604020202020204" pitchFamily="34" charset="0"/>
              </a:rPr>
              <a:t>in resource-limited settings with adequate training, mentorship, and supplies; </a:t>
            </a:r>
          </a:p>
          <a:p>
            <a:pPr marL="285750" indent="-285750">
              <a:buFont typeface="Arial" panose="020B0604020202020204" pitchFamily="34" charset="0"/>
              <a:buChar char="•"/>
            </a:pPr>
            <a:r>
              <a:rPr lang="en-US" sz="1800" b="1" dirty="0">
                <a:solidFill>
                  <a:schemeClr val="tx1"/>
                </a:solidFill>
                <a:latin typeface="Arial" panose="020B0604020202020204" pitchFamily="34" charset="0"/>
                <a:cs typeface="Arial" panose="020B0604020202020204" pitchFamily="34" charset="0"/>
              </a:rPr>
              <a:t>improving documentation </a:t>
            </a:r>
            <a:r>
              <a:rPr lang="en-US" sz="1800" dirty="0">
                <a:solidFill>
                  <a:schemeClr val="tx1"/>
                </a:solidFill>
                <a:latin typeface="Arial" panose="020B0604020202020204" pitchFamily="34" charset="0"/>
                <a:cs typeface="Arial" panose="020B0604020202020204" pitchFamily="34" charset="0"/>
              </a:rPr>
              <a:t>to understand patterns in gaps and poor outcomes; and</a:t>
            </a:r>
          </a:p>
          <a:p>
            <a:pPr marL="285750" indent="-285750">
              <a:buFont typeface="Arial" panose="020B0604020202020204" pitchFamily="34" charset="0"/>
              <a:buChar char="•"/>
            </a:pPr>
            <a:r>
              <a:rPr lang="en-US" sz="1800" dirty="0">
                <a:solidFill>
                  <a:schemeClr val="tx1"/>
                </a:solidFill>
                <a:latin typeface="Arial"/>
                <a:cs typeface="Arial"/>
              </a:rPr>
              <a:t>leveraging </a:t>
            </a:r>
            <a:r>
              <a:rPr lang="en-US" sz="1800" b="1" i="0" dirty="0">
                <a:solidFill>
                  <a:schemeClr val="tx1"/>
                </a:solidFill>
                <a:effectLst/>
                <a:latin typeface="Arial"/>
                <a:cs typeface="Arial"/>
              </a:rPr>
              <a:t>community-academic </a:t>
            </a:r>
            <a:r>
              <a:rPr lang="en-US" sz="1800" b="1" dirty="0">
                <a:solidFill>
                  <a:schemeClr val="tx1"/>
                </a:solidFill>
                <a:latin typeface="Arial"/>
                <a:cs typeface="Arial"/>
              </a:rPr>
              <a:t>partnerships</a:t>
            </a:r>
            <a:r>
              <a:rPr lang="en-US" sz="1800" b="1" i="0" dirty="0">
                <a:solidFill>
                  <a:schemeClr val="tx1"/>
                </a:solidFill>
                <a:effectLst/>
                <a:latin typeface="Arial"/>
                <a:cs typeface="Arial"/>
              </a:rPr>
              <a:t> </a:t>
            </a:r>
            <a:r>
              <a:rPr lang="en-US" sz="1800" b="0" i="0" dirty="0">
                <a:solidFill>
                  <a:schemeClr val="tx1"/>
                </a:solidFill>
                <a:effectLst/>
                <a:latin typeface="Arial"/>
                <a:cs typeface="Arial"/>
              </a:rPr>
              <a:t>for actionable research.</a:t>
            </a:r>
            <a:endParaRPr lang="en-US" sz="1800" b="0" i="0" dirty="0">
              <a:solidFill>
                <a:srgbClr val="000000"/>
              </a:solidFill>
              <a:effectLst/>
              <a:latin typeface="Calibri" panose="020F0502020204030204" pitchFamily="34" charset="0"/>
            </a:endParaRPr>
          </a:p>
          <a:p>
            <a:pPr algn="l" rtl="0" fontAlgn="base">
              <a:lnSpc>
                <a:spcPts val="1457"/>
              </a:lnSpc>
            </a:pPr>
            <a:r>
              <a:rPr lang="en-US" sz="1800" b="0" i="0" dirty="0">
                <a:solidFill>
                  <a:srgbClr val="000000"/>
                </a:solidFill>
                <a:effectLst/>
                <a:latin typeface="Calibri" panose="020F0502020204030204" pitchFamily="34" charset="0"/>
              </a:rPr>
              <a:t>We are particularly proud of the way this study demonstrates the impact of community-academic partnerships to gain the fullest understanding of health data to inform care improvements.</a:t>
            </a:r>
            <a:endParaRPr lang="en-US" sz="2800" b="0" i="0" dirty="0">
              <a:solidFill>
                <a:srgbClr val="000000"/>
              </a:solidFill>
              <a:effectLst/>
              <a:latin typeface="Segoe UI" panose="020F0502020204030204" pitchFamily="34" charset="0"/>
            </a:endParaRPr>
          </a:p>
          <a:p>
            <a:pPr algn="l" rtl="0" fontAlgn="base">
              <a:lnSpc>
                <a:spcPts val="1457"/>
              </a:lnSpc>
            </a:pPr>
            <a:r>
              <a:rPr lang="en-US" sz="1800" b="0" i="0" dirty="0">
                <a:solidFill>
                  <a:srgbClr val="0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A31D3E95-8FC1-25E8-B5D5-37B7D11072F3}"/>
              </a:ext>
            </a:extLst>
          </p:cNvPr>
          <p:cNvSpPr>
            <a:spLocks noGrp="1"/>
          </p:cNvSpPr>
          <p:nvPr>
            <p:ph type="sldNum" sz="quarter" idx="5"/>
          </p:nvPr>
        </p:nvSpPr>
        <p:spPr/>
        <p:txBody>
          <a:bodyPr/>
          <a:lstStyle/>
          <a:p>
            <a:fld id="{8C44BF16-5295-CC44-88FF-18DE1DDF22C9}" type="slidenum">
              <a:rPr lang="fr-FR" smtClean="0"/>
              <a:t>13</a:t>
            </a:fld>
            <a:endParaRPr lang="fr-FR"/>
          </a:p>
        </p:txBody>
      </p:sp>
    </p:spTree>
    <p:extLst>
      <p:ext uri="{BB962C8B-B14F-4D97-AF65-F5344CB8AC3E}">
        <p14:creationId xmlns:p14="http://schemas.microsoft.com/office/powerpoint/2010/main" val="285340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We analyzed NICU patient charts to understand key drivers of patient outcomes between February 2022 and December 2023. Descriptive statistics and bivariate analyses summarized demographic and quality of care variables by survival status. Multivariate models explored relationships in the presence of confounders. </a:t>
            </a:r>
          </a:p>
          <a:p>
            <a:endParaRPr lang="en-US" sz="1800" b="0" i="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Calibri" panose="020F0502020204030204" pitchFamily="34" charset="0"/>
              </a:rPr>
              <a:t>Map: https://</a:t>
            </a:r>
            <a:r>
              <a:rPr lang="en-US" sz="1200" b="0" i="0" err="1">
                <a:solidFill>
                  <a:srgbClr val="000000"/>
                </a:solidFill>
                <a:effectLst/>
                <a:latin typeface="Calibri" panose="020F0502020204030204" pitchFamily="34" charset="0"/>
              </a:rPr>
              <a:t>www.mapchart.net</a:t>
            </a:r>
            <a:r>
              <a:rPr lang="en-US" sz="1200" b="0" i="0">
                <a:solidFill>
                  <a:srgbClr val="000000"/>
                </a:solidFill>
                <a:effectLst/>
                <a:latin typeface="Calibri" panose="020F0502020204030204" pitchFamily="34" charset="0"/>
              </a:rPr>
              <a:t>/</a:t>
            </a:r>
            <a:r>
              <a:rPr lang="en-US" sz="1200" b="0" i="0" err="1">
                <a:solidFill>
                  <a:srgbClr val="000000"/>
                </a:solidFill>
                <a:effectLst/>
                <a:latin typeface="Calibri" panose="020F0502020204030204" pitchFamily="34" charset="0"/>
              </a:rPr>
              <a:t>africa.html</a:t>
            </a:r>
            <a:endParaRPr lang="en-US" sz="1200" b="0" i="0">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8C44BF16-5295-CC44-88FF-18DE1DDF22C9}" type="slidenum">
              <a:rPr lang="fr-FR" smtClean="0"/>
              <a:t>4</a:t>
            </a:fld>
            <a:endParaRPr lang="fr-FR"/>
          </a:p>
        </p:txBody>
      </p:sp>
    </p:spTree>
    <p:extLst>
      <p:ext uri="{BB962C8B-B14F-4D97-AF65-F5344CB8AC3E}">
        <p14:creationId xmlns:p14="http://schemas.microsoft.com/office/powerpoint/2010/main" val="107853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WordVisi_MSFontService"/>
              </a:rPr>
              <a:t>The charts of 448 neonates were reviewed.</a:t>
            </a:r>
          </a:p>
          <a:p>
            <a:r>
              <a:rPr lang="en-US" b="0" i="0">
                <a:solidFill>
                  <a:srgbClr val="000000"/>
                </a:solidFill>
                <a:effectLst/>
                <a:latin typeface="WordVisi_MSFontService"/>
              </a:rPr>
              <a:t>Neonates were born to mothers who were about 25 on average—nearly 70% were between 18-34 years old.</a:t>
            </a:r>
          </a:p>
          <a:p>
            <a:r>
              <a:rPr lang="en-US" b="0" i="0">
                <a:solidFill>
                  <a:srgbClr val="000000"/>
                </a:solidFill>
                <a:effectLst/>
                <a:latin typeface="WordVisi_MSFontService"/>
              </a:rPr>
              <a:t>Infants were referred to the NICU from 28 locations in the region with an average stay of 7.89 (SD: 9.86) days. </a:t>
            </a:r>
          </a:p>
          <a:p>
            <a:r>
              <a:rPr lang="en-US" b="0" i="0">
                <a:solidFill>
                  <a:srgbClr val="000000"/>
                </a:solidFill>
                <a:effectLst/>
                <a:latin typeface="WordVisi_MSFontService"/>
              </a:rPr>
              <a:t>Slightly more infants were male and nearly a third of referral places were unknown.</a:t>
            </a:r>
          </a:p>
          <a:p>
            <a:r>
              <a:rPr lang="en-US" b="0" i="0">
                <a:solidFill>
                  <a:srgbClr val="000000"/>
                </a:solidFill>
                <a:effectLst/>
                <a:latin typeface="WordVisi_MSFontService"/>
              </a:rPr>
              <a:t>Most neonates had 1 or 2 diagnoses with Prematurity, Asphyxia, Sepsis, and Jaundice being the most common.</a:t>
            </a:r>
          </a:p>
          <a:p>
            <a:pPr marL="0" indent="0">
              <a:buFont typeface="Arial" panose="020B0604020202020204" pitchFamily="34" charset="0"/>
              <a:buNone/>
            </a:pPr>
            <a:r>
              <a:rPr lang="en-US" b="0" i="0">
                <a:solidFill>
                  <a:srgbClr val="000000"/>
                </a:solidFill>
                <a:effectLst/>
                <a:latin typeface="WordVisi_MSFontService"/>
              </a:rPr>
              <a:t>A total of 59 neonates experienced a death.</a:t>
            </a:r>
          </a:p>
          <a:p>
            <a:pPr marL="171450" indent="-171450">
              <a:buFont typeface="Arial" panose="020B0604020202020204" pitchFamily="34" charset="0"/>
              <a:buChar char="•"/>
            </a:pPr>
            <a:r>
              <a:rPr lang="en-US" b="0" i="0">
                <a:solidFill>
                  <a:srgbClr val="000000"/>
                </a:solidFill>
                <a:effectLst/>
                <a:latin typeface="WordVisi_MSFontService"/>
              </a:rPr>
              <a:t>Liberia’s neonatal mortality is 30 deaths per 1,000 live births as of 2020.</a:t>
            </a:r>
          </a:p>
        </p:txBody>
      </p:sp>
      <p:sp>
        <p:nvSpPr>
          <p:cNvPr id="4" name="Slide Number Placeholder 3"/>
          <p:cNvSpPr>
            <a:spLocks noGrp="1"/>
          </p:cNvSpPr>
          <p:nvPr>
            <p:ph type="sldNum" sz="quarter" idx="5"/>
          </p:nvPr>
        </p:nvSpPr>
        <p:spPr/>
        <p:txBody>
          <a:bodyPr/>
          <a:lstStyle/>
          <a:p>
            <a:fld id="{8C44BF16-5295-CC44-88FF-18DE1DDF22C9}" type="slidenum">
              <a:rPr lang="fr-FR" smtClean="0"/>
              <a:t>5</a:t>
            </a:fld>
            <a:endParaRPr lang="fr-FR"/>
          </a:p>
        </p:txBody>
      </p:sp>
    </p:spTree>
    <p:extLst>
      <p:ext uri="{BB962C8B-B14F-4D97-AF65-F5344CB8AC3E}">
        <p14:creationId xmlns:p14="http://schemas.microsoft.com/office/powerpoint/2010/main" val="1161830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Infants with with fewer antenatal visits or low birthweight were significantly less likely to survive.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Nationally, 91% of mothers attended the recommended 4+ visits, though this drops to 83% among populations with less resources and wealth</a:t>
            </a:r>
          </a:p>
          <a:p>
            <a:r>
              <a:rPr lang="en-US" sz="1800" b="0" i="0">
                <a:solidFill>
                  <a:srgbClr val="000000"/>
                </a:solidFill>
                <a:effectLst/>
                <a:latin typeface="Calibri" panose="020F0502020204030204" pitchFamily="34" charset="0"/>
              </a:rPr>
              <a:t>Neonatal deaths also had significantly lower APGAR scores at both 1- and 5-minutes—though this was more dramatic at the 5-minute mark</a:t>
            </a:r>
          </a:p>
          <a:p>
            <a:endParaRPr lang="en-US" sz="1800" b="0" i="0">
              <a:solidFill>
                <a:srgbClr val="000000"/>
              </a:solidFill>
              <a:effectLst/>
              <a:latin typeface="Calibri" panose="020F0502020204030204" pitchFamily="34" charset="0"/>
            </a:endParaRPr>
          </a:p>
          <a:p>
            <a:endParaRPr lang="en-US" sz="1800" b="0" i="0">
              <a:solidFill>
                <a:srgbClr val="000000"/>
              </a:solidFill>
              <a:effectLst/>
              <a:latin typeface="Calibri" panose="020F0502020204030204" pitchFamily="34" charset="0"/>
            </a:endParaRPr>
          </a:p>
          <a:p>
            <a:endParaRPr lang="en-US" sz="1800" b="0" i="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C44BF16-5295-CC44-88FF-18DE1DDF22C9}" type="slidenum">
              <a:rPr lang="fr-FR" smtClean="0"/>
              <a:t>6</a:t>
            </a:fld>
            <a:endParaRPr lang="fr-FR"/>
          </a:p>
        </p:txBody>
      </p:sp>
    </p:spTree>
    <p:extLst>
      <p:ext uri="{BB962C8B-B14F-4D97-AF65-F5344CB8AC3E}">
        <p14:creationId xmlns:p14="http://schemas.microsoft.com/office/powerpoint/2010/main" val="161687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Surviving neonates were also more likely admitted from home settings—which also related to older admission age.</a:t>
            </a:r>
          </a:p>
          <a:p>
            <a:r>
              <a:rPr lang="en-US"/>
              <a:t>An initially surprising finding, was that female neonates were more likely to die. </a:t>
            </a:r>
          </a:p>
          <a:p>
            <a:r>
              <a:rPr lang="en-US"/>
              <a:t>Upon further investigation however, a </a:t>
            </a:r>
            <a:r>
              <a:rPr lang="en-US" sz="1200" b="0" i="0">
                <a:solidFill>
                  <a:srgbClr val="000000"/>
                </a:solidFill>
                <a:effectLst/>
                <a:latin typeface="Calibri" panose="020F0502020204030204" pitchFamily="34" charset="0"/>
              </a:rPr>
              <a:t>multivariate model accounting for known confounders showed that sex was no longer significant in determining death—birthweight and 5-minute Apgar, however, remained significant.</a:t>
            </a:r>
          </a:p>
        </p:txBody>
      </p:sp>
      <p:sp>
        <p:nvSpPr>
          <p:cNvPr id="4" name="Slide Number Placeholder 3"/>
          <p:cNvSpPr>
            <a:spLocks noGrp="1"/>
          </p:cNvSpPr>
          <p:nvPr>
            <p:ph type="sldNum" sz="quarter" idx="5"/>
          </p:nvPr>
        </p:nvSpPr>
        <p:spPr/>
        <p:txBody>
          <a:bodyPr/>
          <a:lstStyle/>
          <a:p>
            <a:fld id="{8C44BF16-5295-CC44-88FF-18DE1DDF22C9}" type="slidenum">
              <a:rPr lang="fr-FR" smtClean="0"/>
              <a:t>7</a:t>
            </a:fld>
            <a:endParaRPr lang="fr-FR"/>
          </a:p>
        </p:txBody>
      </p:sp>
    </p:spTree>
    <p:extLst>
      <p:ext uri="{BB962C8B-B14F-4D97-AF65-F5344CB8AC3E}">
        <p14:creationId xmlns:p14="http://schemas.microsoft.com/office/powerpoint/2010/main" val="370784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WordVisi_MSFontService"/>
              </a:rPr>
              <a:t>Looking more into the NICU variables, we found that those admitted at slightly older ages were significantly more likely to survive.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WordVisi_MSFontService"/>
              </a:rPr>
              <a:t>Additionally, while diagnoses were similar between groups, those who died had more interventions on average.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WordVisi_MSFontService"/>
              </a:rPr>
              <a:t>We’ll talk more about both diagnoses and interventions in the next couple of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WordVisi_MSFontService"/>
              </a:rPr>
              <a:t>NICU stay length was also variable, ranging from 0 to 92 days. Those who survived stayed about 4x longer on average.</a:t>
            </a:r>
          </a:p>
        </p:txBody>
      </p:sp>
      <p:sp>
        <p:nvSpPr>
          <p:cNvPr id="4" name="Slide Number Placeholder 3"/>
          <p:cNvSpPr>
            <a:spLocks noGrp="1"/>
          </p:cNvSpPr>
          <p:nvPr>
            <p:ph type="sldNum" sz="quarter" idx="5"/>
          </p:nvPr>
        </p:nvSpPr>
        <p:spPr/>
        <p:txBody>
          <a:bodyPr/>
          <a:lstStyle/>
          <a:p>
            <a:fld id="{8C44BF16-5295-CC44-88FF-18DE1DDF22C9}" type="slidenum">
              <a:rPr lang="fr-FR" smtClean="0"/>
              <a:t>8</a:t>
            </a:fld>
            <a:endParaRPr lang="fr-FR"/>
          </a:p>
        </p:txBody>
      </p:sp>
    </p:spTree>
    <p:extLst>
      <p:ext uri="{BB962C8B-B14F-4D97-AF65-F5344CB8AC3E}">
        <p14:creationId xmlns:p14="http://schemas.microsoft.com/office/powerpoint/2010/main" val="167610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E1C1-313F-8294-948C-885016C1FA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7DED1-2CF3-C1CD-39ED-3BAA697FC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1BE8D-B596-D8B0-4A98-50A450E95774}"/>
              </a:ext>
            </a:extLst>
          </p:cNvPr>
          <p:cNvSpPr>
            <a:spLocks noGrp="1"/>
          </p:cNvSpPr>
          <p:nvPr>
            <p:ph type="body" idx="1"/>
          </p:nvPr>
        </p:nvSpPr>
        <p:spPr/>
        <p:txBody>
          <a:bodyPr/>
          <a:lstStyle/>
          <a:p>
            <a:pPr marL="0" indent="0">
              <a:buFont typeface="Arial" panose="020B0604020202020204" pitchFamily="34" charset="0"/>
              <a:buNone/>
            </a:pPr>
            <a:r>
              <a:rPr lang="en-US" dirty="0"/>
              <a:t>We further explored diagnoses to try and understand some drivers of poor outcomes.</a:t>
            </a:r>
          </a:p>
          <a:p>
            <a:pPr marL="0" indent="0">
              <a:buFont typeface="Arial" panose="020B0604020202020204" pitchFamily="34" charset="0"/>
              <a:buNone/>
            </a:pPr>
            <a:r>
              <a:rPr lang="en-US" dirty="0"/>
              <a:t>We found that “prematurity” was the most common diagnosis upon admission for those who ultimately died. Upon conversation with our local clinical partners, we learned that this diagnosis is often used as a proxy for infants with low birthweight. </a:t>
            </a:r>
          </a:p>
          <a:p>
            <a:pPr marL="0" indent="0">
              <a:buFont typeface="Arial" panose="020B0604020202020204" pitchFamily="34" charset="0"/>
              <a:buNone/>
            </a:pPr>
            <a:r>
              <a:rPr lang="en-US" dirty="0"/>
              <a:t>Additional dialogue underscored the complexity of gestational age in this setting as it is most often determined after birth. </a:t>
            </a:r>
          </a:p>
          <a:p>
            <a:r>
              <a:rPr lang="en-US" dirty="0"/>
              <a:t>Ballard scale: </a:t>
            </a:r>
            <a:r>
              <a:rPr lang="fr-FR" i="1" dirty="0"/>
              <a:t>a </a:t>
            </a:r>
            <a:r>
              <a:rPr lang="fr-FR" i="1" dirty="0" err="1"/>
              <a:t>tool</a:t>
            </a:r>
            <a:r>
              <a:rPr lang="fr-FR" i="1" dirty="0"/>
              <a:t> </a:t>
            </a:r>
            <a:r>
              <a:rPr lang="fr-FR" i="1" dirty="0" err="1"/>
              <a:t>guiding</a:t>
            </a:r>
            <a:r>
              <a:rPr lang="fr-FR" i="1" dirty="0"/>
              <a:t> </a:t>
            </a:r>
            <a:r>
              <a:rPr lang="fr-FR" i="1" dirty="0" err="1"/>
              <a:t>assessment</a:t>
            </a:r>
            <a:r>
              <a:rPr lang="fr-FR" i="1" dirty="0"/>
              <a:t> of </a:t>
            </a:r>
            <a:r>
              <a:rPr lang="fr-FR" i="1" dirty="0" err="1"/>
              <a:t>neuromuscular</a:t>
            </a:r>
            <a:r>
              <a:rPr lang="fr-FR" i="1" dirty="0"/>
              <a:t> and </a:t>
            </a:r>
            <a:r>
              <a:rPr lang="fr-FR" i="1" dirty="0" err="1"/>
              <a:t>physical</a:t>
            </a:r>
            <a:r>
              <a:rPr lang="fr-FR" i="1" dirty="0"/>
              <a:t> </a:t>
            </a:r>
            <a:r>
              <a:rPr lang="fr-FR" i="1" dirty="0" err="1"/>
              <a:t>maturity</a:t>
            </a:r>
            <a:endParaRPr lang="en-US" dirty="0" err="1"/>
          </a:p>
          <a:p>
            <a:endParaRPr lang="en-US"/>
          </a:p>
          <a:p>
            <a:pPr marL="0" indent="0">
              <a:buFont typeface="Arial" panose="020B0604020202020204" pitchFamily="34" charset="0"/>
              <a:buNone/>
            </a:pPr>
            <a:r>
              <a:rPr lang="en-US" dirty="0"/>
              <a:t>Other notes:</a:t>
            </a:r>
          </a:p>
          <a:p>
            <a:pPr marL="171450" indent="-171450">
              <a:buFont typeface="Arial" panose="020B0604020202020204" pitchFamily="34" charset="0"/>
              <a:buChar char="•"/>
            </a:pPr>
            <a:r>
              <a:rPr lang="en-US" dirty="0"/>
              <a:t>prematurity only showed up as a primary diagnosis (not in secondary, third, or fourth)</a:t>
            </a:r>
          </a:p>
          <a:p>
            <a:pPr marL="171450" indent="-171450">
              <a:buFont typeface="Arial" panose="020B0604020202020204" pitchFamily="34" charset="0"/>
              <a:buChar char="•"/>
            </a:pPr>
            <a:r>
              <a:rPr lang="en-US" dirty="0"/>
              <a:t>Most with a “premature” dx had 1 or 2 diagnoses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err="1">
                <a:latin typeface="Arial"/>
                <a:cs typeface="Arial"/>
              </a:rPr>
              <a:t>jaundice</a:t>
            </a:r>
            <a:r>
              <a:rPr lang="fr-FR" sz="1200" dirty="0">
                <a:latin typeface="Arial"/>
                <a:cs typeface="Arial"/>
              </a:rPr>
              <a:t>, asphyxia, and sepsis </a:t>
            </a:r>
            <a:r>
              <a:rPr lang="fr-FR" sz="1200" dirty="0" err="1">
                <a:latin typeface="Arial"/>
                <a:cs typeface="Arial"/>
              </a:rPr>
              <a:t>were</a:t>
            </a:r>
            <a:r>
              <a:rPr lang="fr-FR" sz="1200" dirty="0">
                <a:latin typeface="Arial"/>
                <a:cs typeface="Arial"/>
              </a:rPr>
              <a:t> the </a:t>
            </a:r>
            <a:r>
              <a:rPr lang="fr-FR" sz="1200" dirty="0" err="1">
                <a:latin typeface="Arial"/>
                <a:cs typeface="Arial"/>
              </a:rPr>
              <a:t>most</a:t>
            </a:r>
            <a:r>
              <a:rPr lang="fr-FR" sz="1200" dirty="0">
                <a:latin typeface="Arial"/>
                <a:cs typeface="Arial"/>
              </a:rPr>
              <a:t> </a:t>
            </a:r>
            <a:r>
              <a:rPr lang="fr-FR" sz="1200" dirty="0" err="1">
                <a:latin typeface="Arial"/>
                <a:cs typeface="Arial"/>
              </a:rPr>
              <a:t>common</a:t>
            </a:r>
            <a:r>
              <a:rPr lang="fr-FR" sz="1200" dirty="0">
                <a:latin typeface="Arial"/>
                <a:cs typeface="Arial"/>
              </a:rPr>
              <a:t> </a:t>
            </a:r>
            <a:r>
              <a:rPr lang="fr-FR" sz="1200" dirty="0" err="1">
                <a:latin typeface="Arial"/>
                <a:cs typeface="Arial"/>
              </a:rPr>
              <a:t>secondary</a:t>
            </a:r>
            <a:r>
              <a:rPr lang="fr-FR" sz="1200" dirty="0">
                <a:latin typeface="Arial"/>
                <a:cs typeface="Arial"/>
              </a:rPr>
              <a:t> diagnoses </a:t>
            </a:r>
            <a:r>
              <a:rPr lang="fr-FR" sz="1200" dirty="0" err="1">
                <a:latin typeface="Arial"/>
                <a:cs typeface="Arial"/>
              </a:rPr>
              <a:t>across</a:t>
            </a:r>
            <a:r>
              <a:rPr lang="fr-FR" sz="1200" dirty="0">
                <a:latin typeface="Arial"/>
                <a:cs typeface="Arial"/>
              </a:rPr>
              <a:t> all </a:t>
            </a:r>
            <a:r>
              <a:rPr lang="fr-FR" sz="1200" dirty="0" err="1">
                <a:latin typeface="Arial"/>
                <a:cs typeface="Arial"/>
              </a:rPr>
              <a:t>Neonates</a:t>
            </a:r>
            <a:r>
              <a:rPr lang="fr-FR" sz="1200" dirty="0">
                <a:latin typeface="Arial"/>
                <a:cs typeface="Arial"/>
              </a:rPr>
              <a:t> </a:t>
            </a:r>
            <a:r>
              <a:rPr lang="fr-FR" sz="1200" dirty="0" err="1">
                <a:latin typeface="Arial"/>
                <a:cs typeface="Arial"/>
              </a:rPr>
              <a:t>with</a:t>
            </a:r>
            <a:r>
              <a:rPr lang="fr-FR" sz="1200" dirty="0">
                <a:latin typeface="Arial"/>
                <a:cs typeface="Arial"/>
              </a:rPr>
              <a:t> ‘</a:t>
            </a:r>
            <a:r>
              <a:rPr lang="fr-FR" sz="1200" dirty="0" err="1">
                <a:latin typeface="Arial"/>
                <a:cs typeface="Arial"/>
              </a:rPr>
              <a:t>prematurity</a:t>
            </a:r>
            <a:r>
              <a:rPr lang="fr-FR" sz="1200" dirty="0">
                <a:latin typeface="Arial"/>
                <a:cs typeface="Arial"/>
              </a:rPr>
              <a:t>’</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637B87A-4DE8-8169-6C21-3DCB26F4119A}"/>
              </a:ext>
            </a:extLst>
          </p:cNvPr>
          <p:cNvSpPr>
            <a:spLocks noGrp="1"/>
          </p:cNvSpPr>
          <p:nvPr>
            <p:ph type="sldNum" sz="quarter" idx="5"/>
          </p:nvPr>
        </p:nvSpPr>
        <p:spPr/>
        <p:txBody>
          <a:bodyPr/>
          <a:lstStyle/>
          <a:p>
            <a:fld id="{8C44BF16-5295-CC44-88FF-18DE1DDF22C9}" type="slidenum">
              <a:rPr lang="fr-FR" smtClean="0"/>
              <a:t>9</a:t>
            </a:fld>
            <a:endParaRPr lang="fr-FR"/>
          </a:p>
        </p:txBody>
      </p:sp>
    </p:spTree>
    <p:extLst>
      <p:ext uri="{BB962C8B-B14F-4D97-AF65-F5344CB8AC3E}">
        <p14:creationId xmlns:p14="http://schemas.microsoft.com/office/powerpoint/2010/main" val="1449890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WordVisi_MSFontService"/>
              </a:rPr>
              <a:t>In terms of interventions, neonates needed a range of interventions—some needing 0 with others needing up to 9. Recall that those who died had significantly more interventions on average compared to those who survived.</a:t>
            </a:r>
          </a:p>
          <a:p>
            <a:r>
              <a:rPr lang="en-US" b="0" i="0">
                <a:solidFill>
                  <a:srgbClr val="000000"/>
                </a:solidFill>
                <a:effectLst/>
                <a:latin typeface="WordVisi_MSFontService"/>
              </a:rPr>
              <a:t>As shown in the table here, antibiotics were most common for all NICU neonates. Among those who died, this was followed by oxygen and resuscitation. </a:t>
            </a:r>
          </a:p>
          <a:p>
            <a:r>
              <a:rPr lang="en-US" b="0" i="0">
                <a:solidFill>
                  <a:srgbClr val="000000"/>
                </a:solidFill>
                <a:effectLst/>
                <a:latin typeface="WordVisi_MSFontService"/>
              </a:rPr>
              <a:t>We also thought it was notable that resuscitation was the only recorded intervention for those with a missing outcome and more than half of these neonates needed this intervention. This may suggest we’re missing data on some of the most critical neonates who would theoretically be at high risk of death.</a:t>
            </a:r>
            <a:endParaRPr lang="en-US"/>
          </a:p>
        </p:txBody>
      </p:sp>
      <p:sp>
        <p:nvSpPr>
          <p:cNvPr id="4" name="Slide Number Placeholder 3"/>
          <p:cNvSpPr>
            <a:spLocks noGrp="1"/>
          </p:cNvSpPr>
          <p:nvPr>
            <p:ph type="sldNum" sz="quarter" idx="5"/>
          </p:nvPr>
        </p:nvSpPr>
        <p:spPr/>
        <p:txBody>
          <a:bodyPr/>
          <a:lstStyle/>
          <a:p>
            <a:fld id="{8C44BF16-5295-CC44-88FF-18DE1DDF22C9}" type="slidenum">
              <a:rPr lang="fr-FR" smtClean="0"/>
              <a:t>10</a:t>
            </a:fld>
            <a:endParaRPr lang="fr-FR"/>
          </a:p>
        </p:txBody>
      </p:sp>
    </p:spTree>
    <p:extLst>
      <p:ext uri="{BB962C8B-B14F-4D97-AF65-F5344CB8AC3E}">
        <p14:creationId xmlns:p14="http://schemas.microsoft.com/office/powerpoint/2010/main" val="2767010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the first attempt at a comprehensive review of this NICU data, we arguably have more questions than answers!</a:t>
            </a:r>
          </a:p>
          <a:p>
            <a:r>
              <a:rPr lang="en-US"/>
              <a:t>Data integrity remains a challenge as overburdened providers focus on patient care. </a:t>
            </a:r>
          </a:p>
          <a:p>
            <a:r>
              <a:rPr lang="en-US"/>
              <a:t>One takeaway may be the fact that birthweight appears to be a stronger indicator of neonatal survival, despite national indicators that prematurity persists. Our conversations with local partners underscore the critical insight provided when we’re able to get at how these terms are used in practice.</a:t>
            </a:r>
          </a:p>
        </p:txBody>
      </p:sp>
      <p:sp>
        <p:nvSpPr>
          <p:cNvPr id="4" name="Slide Number Placeholder 3"/>
          <p:cNvSpPr>
            <a:spLocks noGrp="1"/>
          </p:cNvSpPr>
          <p:nvPr>
            <p:ph type="sldNum" sz="quarter" idx="5"/>
          </p:nvPr>
        </p:nvSpPr>
        <p:spPr/>
        <p:txBody>
          <a:bodyPr/>
          <a:lstStyle/>
          <a:p>
            <a:fld id="{8C44BF16-5295-CC44-88FF-18DE1DDF22C9}" type="slidenum">
              <a:rPr lang="fr-FR" smtClean="0"/>
              <a:t>11</a:t>
            </a:fld>
            <a:endParaRPr lang="fr-FR"/>
          </a:p>
        </p:txBody>
      </p:sp>
    </p:spTree>
    <p:extLst>
      <p:ext uri="{BB962C8B-B14F-4D97-AF65-F5344CB8AC3E}">
        <p14:creationId xmlns:p14="http://schemas.microsoft.com/office/powerpoint/2010/main" val="3568578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5A3393D-A9AB-2E03-6CBB-8D0C5A02892B}"/>
              </a:ext>
            </a:extLst>
          </p:cNvPr>
          <p:cNvPicPr>
            <a:picLocks noChangeAspect="1"/>
          </p:cNvPicPr>
          <p:nvPr userDrawn="1"/>
        </p:nvPicPr>
        <p:blipFill rotWithShape="1">
          <a:blip r:embed="rId2"/>
          <a:srcRect t="-123" r="10180" b="125"/>
          <a:stretch/>
        </p:blipFill>
        <p:spPr>
          <a:xfrm>
            <a:off x="0" y="0"/>
            <a:ext cx="12192000" cy="6858000"/>
          </a:xfrm>
          <a:prstGeom prst="rect">
            <a:avLst/>
          </a:prstGeom>
        </p:spPr>
      </p:pic>
      <p:cxnSp>
        <p:nvCxnSpPr>
          <p:cNvPr id="10" name="Connecteur droit 9">
            <a:extLst>
              <a:ext uri="{FF2B5EF4-FFF2-40B4-BE49-F238E27FC236}">
                <a16:creationId xmlns:a16="http://schemas.microsoft.com/office/drawing/2014/main" id="{61ACD8CA-7C6B-09ED-14AD-2124088B1A3E}"/>
              </a:ext>
            </a:extLst>
          </p:cNvPr>
          <p:cNvCxnSpPr>
            <a:cxnSpLocks/>
          </p:cNvCxnSpPr>
          <p:nvPr userDrawn="1"/>
        </p:nvCxnSpPr>
        <p:spPr>
          <a:xfrm flipH="1">
            <a:off x="577850" y="647701"/>
            <a:ext cx="11294911"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Espace réservé du numéro de diapositive 5">
            <a:extLst>
              <a:ext uri="{FF2B5EF4-FFF2-40B4-BE49-F238E27FC236}">
                <a16:creationId xmlns:a16="http://schemas.microsoft.com/office/drawing/2014/main" id="{9F0F380F-D536-410D-35B6-33E217B79EA5}"/>
              </a:ext>
            </a:extLst>
          </p:cNvPr>
          <p:cNvSpPr>
            <a:spLocks noGrp="1"/>
          </p:cNvSpPr>
          <p:nvPr>
            <p:ph type="sldNum" sz="quarter" idx="4"/>
          </p:nvPr>
        </p:nvSpPr>
        <p:spPr>
          <a:xfrm>
            <a:off x="10981345" y="340455"/>
            <a:ext cx="891415" cy="276999"/>
          </a:xfrm>
          <a:prstGeom prst="rect">
            <a:avLst/>
          </a:prstGeom>
        </p:spPr>
        <p:txBody>
          <a:bodyPr vert="horz" lIns="91440" tIns="45720" rIns="91440" bIns="45720" rtlCol="0" anchor="ctr"/>
          <a:lstStyle>
            <a:lvl1pPr algn="r">
              <a:defRPr sz="1050" b="0" i="0">
                <a:solidFill>
                  <a:schemeClr val="bg1"/>
                </a:solidFill>
                <a:latin typeface="Poppins Light" pitchFamily="2" charset="77"/>
                <a:cs typeface="Poppins Light" pitchFamily="2" charset="77"/>
              </a:defRPr>
            </a:lvl1pPr>
          </a:lstStyle>
          <a:p>
            <a:fld id="{E6734291-6B3E-F94D-B3C3-920CFCC3E85E}" type="slidenum">
              <a:rPr lang="fr-FR" smtClean="0"/>
              <a:pPr/>
              <a:t>‹#›</a:t>
            </a:fld>
            <a:endParaRPr lang="fr-FR"/>
          </a:p>
        </p:txBody>
      </p:sp>
      <p:sp>
        <p:nvSpPr>
          <p:cNvPr id="16" name="Espace réservé du pied de page 4">
            <a:extLst>
              <a:ext uri="{FF2B5EF4-FFF2-40B4-BE49-F238E27FC236}">
                <a16:creationId xmlns:a16="http://schemas.microsoft.com/office/drawing/2014/main" id="{6F111EE6-54AD-5551-4EA9-468A3C88DF2D}"/>
              </a:ext>
            </a:extLst>
          </p:cNvPr>
          <p:cNvSpPr>
            <a:spLocks noGrp="1"/>
          </p:cNvSpPr>
          <p:nvPr>
            <p:ph type="ftr" sz="quarter" idx="3"/>
          </p:nvPr>
        </p:nvSpPr>
        <p:spPr>
          <a:xfrm>
            <a:off x="8365912" y="258989"/>
            <a:ext cx="1484084" cy="365125"/>
          </a:xfrm>
          <a:prstGeom prst="rect">
            <a:avLst/>
          </a:prstGeom>
        </p:spPr>
        <p:txBody>
          <a:bodyPr vert="horz" lIns="91440" tIns="45720" rIns="91440" bIns="45720" rtlCol="0" anchor="b"/>
          <a:lstStyle>
            <a:lvl1pPr algn="r">
              <a:defRPr sz="1000" b="0" i="0">
                <a:solidFill>
                  <a:schemeClr val="bg1"/>
                </a:solidFill>
                <a:latin typeface="Poppins" pitchFamily="2" charset="77"/>
                <a:cs typeface="Poppins" pitchFamily="2" charset="77"/>
              </a:defRPr>
            </a:lvl1pPr>
          </a:lstStyle>
          <a:p>
            <a:r>
              <a:rPr lang="fr-FR"/>
              <a:t>Mars 2024</a:t>
            </a:r>
          </a:p>
        </p:txBody>
      </p:sp>
      <p:sp>
        <p:nvSpPr>
          <p:cNvPr id="5" name="Espace réservé du texte 15">
            <a:extLst>
              <a:ext uri="{FF2B5EF4-FFF2-40B4-BE49-F238E27FC236}">
                <a16:creationId xmlns:a16="http://schemas.microsoft.com/office/drawing/2014/main" id="{B36CE86D-5BF3-FBA9-BDCC-63DE2FC6BE98}"/>
              </a:ext>
            </a:extLst>
          </p:cNvPr>
          <p:cNvSpPr>
            <a:spLocks noGrp="1"/>
          </p:cNvSpPr>
          <p:nvPr>
            <p:ph type="body" sz="quarter" idx="12"/>
          </p:nvPr>
        </p:nvSpPr>
        <p:spPr>
          <a:xfrm>
            <a:off x="494736" y="272615"/>
            <a:ext cx="3114912" cy="412678"/>
          </a:xfrm>
        </p:spPr>
        <p:txBody>
          <a:bodyPr anchor="ctr">
            <a:noAutofit/>
          </a:bodyPr>
          <a:lstStyle>
            <a:lvl1pPr marL="0" indent="0">
              <a:buNone/>
              <a:defRPr sz="1200" b="1" i="0">
                <a:solidFill>
                  <a:schemeClr val="bg1"/>
                </a:solidFill>
                <a:latin typeface="Poppins ExtraBold" pitchFamily="2" charset="77"/>
                <a:cs typeface="Poppins Extra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fr-FR"/>
          </a:p>
        </p:txBody>
      </p:sp>
      <p:sp>
        <p:nvSpPr>
          <p:cNvPr id="6" name="Espace réservé du texte 15">
            <a:extLst>
              <a:ext uri="{FF2B5EF4-FFF2-40B4-BE49-F238E27FC236}">
                <a16:creationId xmlns:a16="http://schemas.microsoft.com/office/drawing/2014/main" id="{E978B1F2-8B57-4769-9E83-A237C3D17CFB}"/>
              </a:ext>
            </a:extLst>
          </p:cNvPr>
          <p:cNvSpPr>
            <a:spLocks noGrp="1"/>
          </p:cNvSpPr>
          <p:nvPr>
            <p:ph type="body" sz="quarter" idx="11" hasCustomPrompt="1"/>
          </p:nvPr>
        </p:nvSpPr>
        <p:spPr>
          <a:xfrm>
            <a:off x="494736" y="1295403"/>
            <a:ext cx="5878031" cy="889552"/>
          </a:xfrm>
        </p:spPr>
        <p:txBody>
          <a:bodyPr>
            <a:noAutofit/>
          </a:bodyPr>
          <a:lstStyle>
            <a:lvl1pPr marL="0" indent="0">
              <a:buNone/>
              <a:defRPr sz="4000" b="1" i="0">
                <a:solidFill>
                  <a:schemeClr val="bg1"/>
                </a:solidFill>
                <a:latin typeface="Poppins ExtraBold" pitchFamily="2" charset="77"/>
                <a:cs typeface="Poppins Extra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TITLE HERE</a:t>
            </a:r>
          </a:p>
        </p:txBody>
      </p:sp>
      <p:sp>
        <p:nvSpPr>
          <p:cNvPr id="7" name="Espace réservé du texte 15">
            <a:extLst>
              <a:ext uri="{FF2B5EF4-FFF2-40B4-BE49-F238E27FC236}">
                <a16:creationId xmlns:a16="http://schemas.microsoft.com/office/drawing/2014/main" id="{9C73DC0F-3F2A-37B6-D44D-C132402C2E41}"/>
              </a:ext>
            </a:extLst>
          </p:cNvPr>
          <p:cNvSpPr>
            <a:spLocks noGrp="1"/>
          </p:cNvSpPr>
          <p:nvPr>
            <p:ph type="body" sz="quarter" idx="14" hasCustomPrompt="1"/>
          </p:nvPr>
        </p:nvSpPr>
        <p:spPr>
          <a:xfrm>
            <a:off x="494736" y="2341026"/>
            <a:ext cx="11203053" cy="3869273"/>
          </a:xfrm>
        </p:spPr>
        <p:txBody>
          <a:bodyPr anchor="t">
            <a:noAutofit/>
          </a:bodyPr>
          <a:lstStyle>
            <a:lvl1pPr marL="0" indent="0">
              <a:lnSpc>
                <a:spcPct val="100000"/>
              </a:lnSpc>
              <a:spcBef>
                <a:spcPts val="0"/>
              </a:spcBef>
              <a:buNone/>
              <a:defRPr sz="1600" b="0"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Click here to add text</a:t>
            </a:r>
          </a:p>
        </p:txBody>
      </p:sp>
    </p:spTree>
    <p:extLst>
      <p:ext uri="{BB962C8B-B14F-4D97-AF65-F5344CB8AC3E}">
        <p14:creationId xmlns:p14="http://schemas.microsoft.com/office/powerpoint/2010/main" val="153231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36D0B8-0A86-277C-0A21-4B2B2E3DEAC0}"/>
              </a:ext>
            </a:extLst>
          </p:cNvPr>
          <p:cNvSpPr/>
          <p:nvPr userDrawn="1"/>
        </p:nvSpPr>
        <p:spPr>
          <a:xfrm>
            <a:off x="0" y="0"/>
            <a:ext cx="12192000" cy="5751443"/>
          </a:xfrm>
          <a:prstGeom prst="rect">
            <a:avLst/>
          </a:prstGeom>
          <a:solidFill>
            <a:srgbClr val="DCE9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0DEB4E27-3A6C-7D86-FEB6-FD5D41E9D506}"/>
              </a:ext>
            </a:extLst>
          </p:cNvPr>
          <p:cNvCxnSpPr>
            <a:cxnSpLocks/>
          </p:cNvCxnSpPr>
          <p:nvPr userDrawn="1"/>
        </p:nvCxnSpPr>
        <p:spPr>
          <a:xfrm flipH="1">
            <a:off x="577850" y="647701"/>
            <a:ext cx="11294911" cy="0"/>
          </a:xfrm>
          <a:prstGeom prst="line">
            <a:avLst/>
          </a:prstGeom>
          <a:ln w="6350">
            <a:solidFill>
              <a:srgbClr val="487EB4"/>
            </a:solidFill>
          </a:ln>
        </p:spPr>
        <p:style>
          <a:lnRef idx="2">
            <a:schemeClr val="accent1"/>
          </a:lnRef>
          <a:fillRef idx="0">
            <a:schemeClr val="accent1"/>
          </a:fillRef>
          <a:effectRef idx="1">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AE330915-5AE9-08C0-0178-C8C85F77FAF4}"/>
              </a:ext>
            </a:extLst>
          </p:cNvPr>
          <p:cNvSpPr>
            <a:spLocks noGrp="1"/>
          </p:cNvSpPr>
          <p:nvPr>
            <p:ph type="sldNum" sz="quarter" idx="4"/>
          </p:nvPr>
        </p:nvSpPr>
        <p:spPr>
          <a:xfrm>
            <a:off x="10981345" y="340455"/>
            <a:ext cx="891415" cy="276999"/>
          </a:xfrm>
          <a:prstGeom prst="rect">
            <a:avLst/>
          </a:prstGeom>
        </p:spPr>
        <p:txBody>
          <a:bodyPr vert="horz" lIns="91440" tIns="45720" rIns="91440" bIns="45720" rtlCol="0" anchor="ctr"/>
          <a:lstStyle>
            <a:lvl1pPr algn="r">
              <a:defRPr sz="1050" b="0" i="0">
                <a:solidFill>
                  <a:srgbClr val="263357"/>
                </a:solidFill>
                <a:latin typeface="Poppins Light" pitchFamily="2" charset="77"/>
                <a:cs typeface="Poppins Light" pitchFamily="2" charset="77"/>
              </a:defRPr>
            </a:lvl1pPr>
          </a:lstStyle>
          <a:p>
            <a:fld id="{E6734291-6B3E-F94D-B3C3-920CFCC3E85E}" type="slidenum">
              <a:rPr lang="fr-FR" smtClean="0"/>
              <a:pPr/>
              <a:t>‹#›</a:t>
            </a:fld>
            <a:endParaRPr lang="fr-FR"/>
          </a:p>
        </p:txBody>
      </p:sp>
      <p:sp>
        <p:nvSpPr>
          <p:cNvPr id="12" name="Espace réservé du pied de page 4">
            <a:extLst>
              <a:ext uri="{FF2B5EF4-FFF2-40B4-BE49-F238E27FC236}">
                <a16:creationId xmlns:a16="http://schemas.microsoft.com/office/drawing/2014/main" id="{1908256C-170F-63F4-5D05-A242CB0F23CC}"/>
              </a:ext>
            </a:extLst>
          </p:cNvPr>
          <p:cNvSpPr>
            <a:spLocks noGrp="1"/>
          </p:cNvSpPr>
          <p:nvPr>
            <p:ph type="ftr" sz="quarter" idx="3"/>
          </p:nvPr>
        </p:nvSpPr>
        <p:spPr>
          <a:xfrm>
            <a:off x="8365912" y="258989"/>
            <a:ext cx="1484084" cy="365125"/>
          </a:xfrm>
          <a:prstGeom prst="rect">
            <a:avLst/>
          </a:prstGeom>
        </p:spPr>
        <p:txBody>
          <a:bodyPr vert="horz" lIns="91440" tIns="45720" rIns="91440" bIns="45720" rtlCol="0" anchor="b"/>
          <a:lstStyle>
            <a:lvl1pPr algn="r">
              <a:defRPr sz="1000" b="0" i="0">
                <a:solidFill>
                  <a:srgbClr val="263357"/>
                </a:solidFill>
                <a:latin typeface="Poppins" pitchFamily="2" charset="77"/>
                <a:cs typeface="Poppins" pitchFamily="2" charset="77"/>
              </a:defRPr>
            </a:lvl1pPr>
          </a:lstStyle>
          <a:p>
            <a:r>
              <a:rPr lang="fr-FR"/>
              <a:t>Mars 2024</a:t>
            </a:r>
          </a:p>
        </p:txBody>
      </p:sp>
      <p:pic>
        <p:nvPicPr>
          <p:cNvPr id="2" name="Image 1">
            <a:extLst>
              <a:ext uri="{FF2B5EF4-FFF2-40B4-BE49-F238E27FC236}">
                <a16:creationId xmlns:a16="http://schemas.microsoft.com/office/drawing/2014/main" id="{99F22147-1C7C-80BD-7220-5DE17950AE2E}"/>
              </a:ext>
            </a:extLst>
          </p:cNvPr>
          <p:cNvPicPr>
            <a:picLocks noChangeAspect="1"/>
          </p:cNvPicPr>
          <p:nvPr userDrawn="1"/>
        </p:nvPicPr>
        <p:blipFill rotWithShape="1">
          <a:blip r:embed="rId2"/>
          <a:srcRect l="39779" t="45277" r="38524" b="40903"/>
          <a:stretch/>
        </p:blipFill>
        <p:spPr>
          <a:xfrm>
            <a:off x="10499257" y="5891272"/>
            <a:ext cx="1487792" cy="669951"/>
          </a:xfrm>
          <a:prstGeom prst="rect">
            <a:avLst/>
          </a:prstGeom>
        </p:spPr>
      </p:pic>
      <p:sp>
        <p:nvSpPr>
          <p:cNvPr id="4" name="Espace réservé du texte 15">
            <a:extLst>
              <a:ext uri="{FF2B5EF4-FFF2-40B4-BE49-F238E27FC236}">
                <a16:creationId xmlns:a16="http://schemas.microsoft.com/office/drawing/2014/main" id="{41CD0D1C-72CF-2073-B9E9-99B3D9773D2D}"/>
              </a:ext>
            </a:extLst>
          </p:cNvPr>
          <p:cNvSpPr>
            <a:spLocks noGrp="1"/>
          </p:cNvSpPr>
          <p:nvPr>
            <p:ph type="body" sz="quarter" idx="15"/>
          </p:nvPr>
        </p:nvSpPr>
        <p:spPr>
          <a:xfrm>
            <a:off x="494736" y="272615"/>
            <a:ext cx="3114912" cy="412678"/>
          </a:xfrm>
        </p:spPr>
        <p:txBody>
          <a:bodyPr anchor="ctr">
            <a:noAutofit/>
          </a:bodyPr>
          <a:lstStyle>
            <a:lvl1pPr marL="0" indent="0">
              <a:buNone/>
              <a:defRPr sz="1200" b="1" i="0">
                <a:solidFill>
                  <a:srgbClr val="263357"/>
                </a:solidFill>
                <a:latin typeface="Poppins ExtraBold" pitchFamily="2" charset="77"/>
                <a:cs typeface="Poppins Extra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fr-FR"/>
          </a:p>
        </p:txBody>
      </p:sp>
      <p:sp>
        <p:nvSpPr>
          <p:cNvPr id="5" name="Espace réservé du texte 15">
            <a:extLst>
              <a:ext uri="{FF2B5EF4-FFF2-40B4-BE49-F238E27FC236}">
                <a16:creationId xmlns:a16="http://schemas.microsoft.com/office/drawing/2014/main" id="{104FF72A-99A7-5EB3-B525-3722E13304AA}"/>
              </a:ext>
            </a:extLst>
          </p:cNvPr>
          <p:cNvSpPr>
            <a:spLocks noGrp="1"/>
          </p:cNvSpPr>
          <p:nvPr>
            <p:ph type="body" sz="quarter" idx="11" hasCustomPrompt="1"/>
          </p:nvPr>
        </p:nvSpPr>
        <p:spPr>
          <a:xfrm>
            <a:off x="494736" y="1295403"/>
            <a:ext cx="5878031" cy="889552"/>
          </a:xfrm>
        </p:spPr>
        <p:txBody>
          <a:bodyPr>
            <a:noAutofit/>
          </a:bodyPr>
          <a:lstStyle>
            <a:lvl1pPr marL="0" indent="0">
              <a:buNone/>
              <a:defRPr sz="4000" b="1" i="0">
                <a:solidFill>
                  <a:srgbClr val="263357"/>
                </a:solidFill>
                <a:latin typeface="Poppins ExtraBold" pitchFamily="2" charset="77"/>
                <a:cs typeface="Poppins Extra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TITLE HERE</a:t>
            </a:r>
          </a:p>
        </p:txBody>
      </p:sp>
      <p:sp>
        <p:nvSpPr>
          <p:cNvPr id="6" name="Espace réservé du texte 15">
            <a:extLst>
              <a:ext uri="{FF2B5EF4-FFF2-40B4-BE49-F238E27FC236}">
                <a16:creationId xmlns:a16="http://schemas.microsoft.com/office/drawing/2014/main" id="{EEB9AEC7-194C-C606-C9B6-81992D4A1E28}"/>
              </a:ext>
            </a:extLst>
          </p:cNvPr>
          <p:cNvSpPr>
            <a:spLocks noGrp="1"/>
          </p:cNvSpPr>
          <p:nvPr>
            <p:ph type="body" sz="quarter" idx="14" hasCustomPrompt="1"/>
          </p:nvPr>
        </p:nvSpPr>
        <p:spPr>
          <a:xfrm>
            <a:off x="494736" y="2341027"/>
            <a:ext cx="11203053" cy="3118870"/>
          </a:xfrm>
        </p:spPr>
        <p:txBody>
          <a:bodyPr anchor="t">
            <a:noAutofit/>
          </a:bodyPr>
          <a:lstStyle>
            <a:lvl1pPr marL="0" indent="0">
              <a:lnSpc>
                <a:spcPct val="100000"/>
              </a:lnSpc>
              <a:spcBef>
                <a:spcPts val="0"/>
              </a:spcBef>
              <a:buNone/>
              <a:defRPr sz="1600" b="0" i="0">
                <a:solidFill>
                  <a:srgbClr val="263357"/>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Click here to add text</a:t>
            </a:r>
          </a:p>
        </p:txBody>
      </p:sp>
    </p:spTree>
    <p:extLst>
      <p:ext uri="{BB962C8B-B14F-4D97-AF65-F5344CB8AC3E}">
        <p14:creationId xmlns:p14="http://schemas.microsoft.com/office/powerpoint/2010/main" val="756931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mpara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913FD6-95B3-9C2B-9061-644F5824D460}"/>
              </a:ext>
            </a:extLst>
          </p:cNvPr>
          <p:cNvSpPr/>
          <p:nvPr userDrawn="1"/>
        </p:nvSpPr>
        <p:spPr>
          <a:xfrm>
            <a:off x="0" y="1"/>
            <a:ext cx="12192000" cy="5751442"/>
          </a:xfrm>
          <a:prstGeom prst="rect">
            <a:avLst/>
          </a:prstGeom>
          <a:solidFill>
            <a:srgbClr val="E9E9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8FC67B41-3A13-FD27-E40E-9B2B1028FD27}"/>
              </a:ext>
            </a:extLst>
          </p:cNvPr>
          <p:cNvCxnSpPr>
            <a:cxnSpLocks/>
          </p:cNvCxnSpPr>
          <p:nvPr userDrawn="1"/>
        </p:nvCxnSpPr>
        <p:spPr>
          <a:xfrm flipH="1">
            <a:off x="577850" y="647701"/>
            <a:ext cx="11294911" cy="0"/>
          </a:xfrm>
          <a:prstGeom prst="line">
            <a:avLst/>
          </a:prstGeom>
          <a:ln w="6350">
            <a:solidFill>
              <a:srgbClr val="263357"/>
            </a:solidFill>
          </a:ln>
        </p:spPr>
        <p:style>
          <a:lnRef idx="2">
            <a:schemeClr val="accent1"/>
          </a:lnRef>
          <a:fillRef idx="0">
            <a:schemeClr val="accent1"/>
          </a:fillRef>
          <a:effectRef idx="1">
            <a:schemeClr val="accent1"/>
          </a:effectRef>
          <a:fontRef idx="minor">
            <a:schemeClr val="tx1"/>
          </a:fontRef>
        </p:style>
      </p:cxnSp>
      <p:sp>
        <p:nvSpPr>
          <p:cNvPr id="14" name="Espace réservé du numéro de diapositive 5">
            <a:extLst>
              <a:ext uri="{FF2B5EF4-FFF2-40B4-BE49-F238E27FC236}">
                <a16:creationId xmlns:a16="http://schemas.microsoft.com/office/drawing/2014/main" id="{2F2DD36B-B02F-D49B-E258-BDD156110D3D}"/>
              </a:ext>
            </a:extLst>
          </p:cNvPr>
          <p:cNvSpPr>
            <a:spLocks noGrp="1"/>
          </p:cNvSpPr>
          <p:nvPr>
            <p:ph type="sldNum" sz="quarter" idx="4"/>
          </p:nvPr>
        </p:nvSpPr>
        <p:spPr>
          <a:xfrm>
            <a:off x="10981345" y="340455"/>
            <a:ext cx="891415" cy="276999"/>
          </a:xfrm>
          <a:prstGeom prst="rect">
            <a:avLst/>
          </a:prstGeom>
        </p:spPr>
        <p:txBody>
          <a:bodyPr vert="horz" lIns="91440" tIns="45720" rIns="91440" bIns="45720" rtlCol="0" anchor="ctr"/>
          <a:lstStyle>
            <a:lvl1pPr algn="r">
              <a:defRPr sz="1050" b="0" i="0">
                <a:solidFill>
                  <a:srgbClr val="263357"/>
                </a:solidFill>
                <a:latin typeface="Poppins Light" pitchFamily="2" charset="77"/>
                <a:cs typeface="Poppins Light" pitchFamily="2" charset="77"/>
              </a:defRPr>
            </a:lvl1pPr>
          </a:lstStyle>
          <a:p>
            <a:fld id="{E6734291-6B3E-F94D-B3C3-920CFCC3E85E}" type="slidenum">
              <a:rPr lang="fr-FR" smtClean="0"/>
              <a:pPr/>
              <a:t>‹#›</a:t>
            </a:fld>
            <a:endParaRPr lang="fr-FR"/>
          </a:p>
        </p:txBody>
      </p:sp>
      <p:sp>
        <p:nvSpPr>
          <p:cNvPr id="15" name="Espace réservé du pied de page 4">
            <a:extLst>
              <a:ext uri="{FF2B5EF4-FFF2-40B4-BE49-F238E27FC236}">
                <a16:creationId xmlns:a16="http://schemas.microsoft.com/office/drawing/2014/main" id="{B266094D-1628-415A-1542-417E054C11C2}"/>
              </a:ext>
            </a:extLst>
          </p:cNvPr>
          <p:cNvSpPr>
            <a:spLocks noGrp="1"/>
          </p:cNvSpPr>
          <p:nvPr>
            <p:ph type="ftr" sz="quarter" idx="3"/>
          </p:nvPr>
        </p:nvSpPr>
        <p:spPr>
          <a:xfrm>
            <a:off x="8365912" y="258989"/>
            <a:ext cx="1484084" cy="365125"/>
          </a:xfrm>
          <a:prstGeom prst="rect">
            <a:avLst/>
          </a:prstGeom>
        </p:spPr>
        <p:txBody>
          <a:bodyPr vert="horz" lIns="91440" tIns="45720" rIns="91440" bIns="45720" rtlCol="0" anchor="b"/>
          <a:lstStyle>
            <a:lvl1pPr algn="r">
              <a:defRPr sz="1000" b="0" i="0">
                <a:solidFill>
                  <a:srgbClr val="263357"/>
                </a:solidFill>
                <a:latin typeface="Poppins" pitchFamily="2" charset="77"/>
                <a:cs typeface="Poppins" pitchFamily="2" charset="77"/>
              </a:defRPr>
            </a:lvl1pPr>
          </a:lstStyle>
          <a:p>
            <a:r>
              <a:rPr lang="fr-FR"/>
              <a:t>Mars 2024</a:t>
            </a:r>
          </a:p>
        </p:txBody>
      </p:sp>
      <p:pic>
        <p:nvPicPr>
          <p:cNvPr id="2" name="Image 1">
            <a:extLst>
              <a:ext uri="{FF2B5EF4-FFF2-40B4-BE49-F238E27FC236}">
                <a16:creationId xmlns:a16="http://schemas.microsoft.com/office/drawing/2014/main" id="{9544030D-5E1B-9F66-DA34-3F3FA6015FE8}"/>
              </a:ext>
            </a:extLst>
          </p:cNvPr>
          <p:cNvPicPr>
            <a:picLocks noChangeAspect="1"/>
          </p:cNvPicPr>
          <p:nvPr userDrawn="1"/>
        </p:nvPicPr>
        <p:blipFill rotWithShape="1">
          <a:blip r:embed="rId2"/>
          <a:srcRect l="39779" t="45277" r="38524" b="40903"/>
          <a:stretch/>
        </p:blipFill>
        <p:spPr>
          <a:xfrm>
            <a:off x="10499257" y="5891272"/>
            <a:ext cx="1487792" cy="669951"/>
          </a:xfrm>
          <a:prstGeom prst="rect">
            <a:avLst/>
          </a:prstGeom>
        </p:spPr>
      </p:pic>
      <p:sp>
        <p:nvSpPr>
          <p:cNvPr id="4" name="Espace réservé du texte 15">
            <a:extLst>
              <a:ext uri="{FF2B5EF4-FFF2-40B4-BE49-F238E27FC236}">
                <a16:creationId xmlns:a16="http://schemas.microsoft.com/office/drawing/2014/main" id="{168FCBD3-2895-6844-C1E2-FAFEE363C835}"/>
              </a:ext>
            </a:extLst>
          </p:cNvPr>
          <p:cNvSpPr>
            <a:spLocks noGrp="1"/>
          </p:cNvSpPr>
          <p:nvPr>
            <p:ph type="body" sz="quarter" idx="18"/>
          </p:nvPr>
        </p:nvSpPr>
        <p:spPr>
          <a:xfrm>
            <a:off x="494736" y="272615"/>
            <a:ext cx="3114912" cy="412678"/>
          </a:xfrm>
        </p:spPr>
        <p:txBody>
          <a:bodyPr anchor="ctr">
            <a:noAutofit/>
          </a:bodyPr>
          <a:lstStyle>
            <a:lvl1pPr marL="0" indent="0">
              <a:buNone/>
              <a:defRPr sz="1200" b="1" i="0">
                <a:solidFill>
                  <a:srgbClr val="263357"/>
                </a:solidFill>
                <a:latin typeface="Poppins ExtraBold" pitchFamily="2" charset="77"/>
                <a:cs typeface="Poppins Extra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fr-FR"/>
          </a:p>
        </p:txBody>
      </p:sp>
      <p:sp>
        <p:nvSpPr>
          <p:cNvPr id="7" name="Espace réservé du texte 15">
            <a:extLst>
              <a:ext uri="{FF2B5EF4-FFF2-40B4-BE49-F238E27FC236}">
                <a16:creationId xmlns:a16="http://schemas.microsoft.com/office/drawing/2014/main" id="{F651590E-AF5D-0810-4536-97673422B935}"/>
              </a:ext>
            </a:extLst>
          </p:cNvPr>
          <p:cNvSpPr>
            <a:spLocks noGrp="1"/>
          </p:cNvSpPr>
          <p:nvPr>
            <p:ph type="body" sz="quarter" idx="11" hasCustomPrompt="1"/>
          </p:nvPr>
        </p:nvSpPr>
        <p:spPr>
          <a:xfrm>
            <a:off x="494736" y="1295403"/>
            <a:ext cx="5878031" cy="889552"/>
          </a:xfrm>
        </p:spPr>
        <p:txBody>
          <a:bodyPr>
            <a:noAutofit/>
          </a:bodyPr>
          <a:lstStyle>
            <a:lvl1pPr marL="0" indent="0">
              <a:buNone/>
              <a:defRPr sz="4000" b="1" i="0">
                <a:solidFill>
                  <a:srgbClr val="263357"/>
                </a:solidFill>
                <a:latin typeface="Poppins ExtraBold" pitchFamily="2" charset="77"/>
                <a:cs typeface="Poppins Extra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TITLE HERE</a:t>
            </a:r>
          </a:p>
        </p:txBody>
      </p:sp>
      <p:sp>
        <p:nvSpPr>
          <p:cNvPr id="8" name="Espace réservé du texte 15">
            <a:extLst>
              <a:ext uri="{FF2B5EF4-FFF2-40B4-BE49-F238E27FC236}">
                <a16:creationId xmlns:a16="http://schemas.microsoft.com/office/drawing/2014/main" id="{39A417B2-41A8-7062-73F9-876605A42DD1}"/>
              </a:ext>
            </a:extLst>
          </p:cNvPr>
          <p:cNvSpPr>
            <a:spLocks noGrp="1"/>
          </p:cNvSpPr>
          <p:nvPr>
            <p:ph type="body" sz="quarter" idx="14" hasCustomPrompt="1"/>
          </p:nvPr>
        </p:nvSpPr>
        <p:spPr>
          <a:xfrm>
            <a:off x="494736" y="2341027"/>
            <a:ext cx="11203053" cy="3118870"/>
          </a:xfrm>
        </p:spPr>
        <p:txBody>
          <a:bodyPr anchor="t">
            <a:noAutofit/>
          </a:bodyPr>
          <a:lstStyle>
            <a:lvl1pPr marL="0" indent="0">
              <a:lnSpc>
                <a:spcPct val="100000"/>
              </a:lnSpc>
              <a:spcBef>
                <a:spcPts val="0"/>
              </a:spcBef>
              <a:buNone/>
              <a:defRPr sz="1600" b="0" i="0">
                <a:solidFill>
                  <a:srgbClr val="263357"/>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Click here to add text</a:t>
            </a:r>
          </a:p>
        </p:txBody>
      </p:sp>
    </p:spTree>
    <p:extLst>
      <p:ext uri="{BB962C8B-B14F-4D97-AF65-F5344CB8AC3E}">
        <p14:creationId xmlns:p14="http://schemas.microsoft.com/office/powerpoint/2010/main" val="14436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re de se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E1764B-7E52-009D-F0D1-D91F381EA6E4}"/>
              </a:ext>
            </a:extLst>
          </p:cNvPr>
          <p:cNvSpPr/>
          <p:nvPr userDrawn="1"/>
        </p:nvSpPr>
        <p:spPr>
          <a:xfrm>
            <a:off x="0" y="1"/>
            <a:ext cx="12192000" cy="5751442"/>
          </a:xfrm>
          <a:prstGeom prst="rect">
            <a:avLst/>
          </a:prstGeom>
          <a:solidFill>
            <a:srgbClr val="D2DD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0DEB4E27-3A6C-7D86-FEB6-FD5D41E9D506}"/>
              </a:ext>
            </a:extLst>
          </p:cNvPr>
          <p:cNvCxnSpPr>
            <a:cxnSpLocks/>
          </p:cNvCxnSpPr>
          <p:nvPr userDrawn="1"/>
        </p:nvCxnSpPr>
        <p:spPr>
          <a:xfrm flipH="1">
            <a:off x="577850" y="647701"/>
            <a:ext cx="11294911" cy="0"/>
          </a:xfrm>
          <a:prstGeom prst="line">
            <a:avLst/>
          </a:prstGeom>
          <a:ln w="6350">
            <a:solidFill>
              <a:srgbClr val="263357"/>
            </a:solidFill>
          </a:ln>
        </p:spPr>
        <p:style>
          <a:lnRef idx="2">
            <a:schemeClr val="accent1"/>
          </a:lnRef>
          <a:fillRef idx="0">
            <a:schemeClr val="accent1"/>
          </a:fillRef>
          <a:effectRef idx="1">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AE330915-5AE9-08C0-0178-C8C85F77FAF4}"/>
              </a:ext>
            </a:extLst>
          </p:cNvPr>
          <p:cNvSpPr>
            <a:spLocks noGrp="1"/>
          </p:cNvSpPr>
          <p:nvPr>
            <p:ph type="sldNum" sz="quarter" idx="4"/>
          </p:nvPr>
        </p:nvSpPr>
        <p:spPr>
          <a:xfrm>
            <a:off x="10981345" y="340455"/>
            <a:ext cx="891415" cy="276999"/>
          </a:xfrm>
          <a:prstGeom prst="rect">
            <a:avLst/>
          </a:prstGeom>
        </p:spPr>
        <p:txBody>
          <a:bodyPr vert="horz" lIns="91440" tIns="45720" rIns="91440" bIns="45720" rtlCol="0" anchor="ctr"/>
          <a:lstStyle>
            <a:lvl1pPr algn="r">
              <a:defRPr sz="1050" b="0" i="0">
                <a:solidFill>
                  <a:srgbClr val="263357"/>
                </a:solidFill>
                <a:latin typeface="Poppins Light" pitchFamily="2" charset="77"/>
                <a:cs typeface="Poppins Light" pitchFamily="2" charset="77"/>
              </a:defRPr>
            </a:lvl1pPr>
          </a:lstStyle>
          <a:p>
            <a:fld id="{E6734291-6B3E-F94D-B3C3-920CFCC3E85E}" type="slidenum">
              <a:rPr lang="fr-FR" smtClean="0"/>
              <a:pPr/>
              <a:t>‹#›</a:t>
            </a:fld>
            <a:endParaRPr lang="fr-FR"/>
          </a:p>
        </p:txBody>
      </p:sp>
      <p:sp>
        <p:nvSpPr>
          <p:cNvPr id="12" name="Espace réservé du pied de page 4">
            <a:extLst>
              <a:ext uri="{FF2B5EF4-FFF2-40B4-BE49-F238E27FC236}">
                <a16:creationId xmlns:a16="http://schemas.microsoft.com/office/drawing/2014/main" id="{1908256C-170F-63F4-5D05-A242CB0F23CC}"/>
              </a:ext>
            </a:extLst>
          </p:cNvPr>
          <p:cNvSpPr>
            <a:spLocks noGrp="1"/>
          </p:cNvSpPr>
          <p:nvPr>
            <p:ph type="ftr" sz="quarter" idx="3"/>
          </p:nvPr>
        </p:nvSpPr>
        <p:spPr>
          <a:xfrm>
            <a:off x="8365912" y="258989"/>
            <a:ext cx="1484084" cy="365125"/>
          </a:xfrm>
          <a:prstGeom prst="rect">
            <a:avLst/>
          </a:prstGeom>
        </p:spPr>
        <p:txBody>
          <a:bodyPr vert="horz" lIns="91440" tIns="45720" rIns="91440" bIns="45720" rtlCol="0" anchor="b"/>
          <a:lstStyle>
            <a:lvl1pPr algn="r">
              <a:defRPr sz="1000" b="0" i="0">
                <a:solidFill>
                  <a:srgbClr val="263357"/>
                </a:solidFill>
                <a:latin typeface="Poppins" pitchFamily="2" charset="77"/>
                <a:cs typeface="Poppins" pitchFamily="2" charset="77"/>
              </a:defRPr>
            </a:lvl1pPr>
          </a:lstStyle>
          <a:p>
            <a:r>
              <a:rPr lang="fr-FR"/>
              <a:t>Mars 2024</a:t>
            </a:r>
          </a:p>
        </p:txBody>
      </p:sp>
      <p:pic>
        <p:nvPicPr>
          <p:cNvPr id="2" name="Image 1">
            <a:extLst>
              <a:ext uri="{FF2B5EF4-FFF2-40B4-BE49-F238E27FC236}">
                <a16:creationId xmlns:a16="http://schemas.microsoft.com/office/drawing/2014/main" id="{99F22147-1C7C-80BD-7220-5DE17950AE2E}"/>
              </a:ext>
            </a:extLst>
          </p:cNvPr>
          <p:cNvPicPr>
            <a:picLocks noChangeAspect="1"/>
          </p:cNvPicPr>
          <p:nvPr userDrawn="1"/>
        </p:nvPicPr>
        <p:blipFill rotWithShape="1">
          <a:blip r:embed="rId2"/>
          <a:srcRect l="39779" t="45277" r="38524" b="40903"/>
          <a:stretch/>
        </p:blipFill>
        <p:spPr>
          <a:xfrm>
            <a:off x="10499257" y="5891272"/>
            <a:ext cx="1487792" cy="669951"/>
          </a:xfrm>
          <a:prstGeom prst="rect">
            <a:avLst/>
          </a:prstGeom>
        </p:spPr>
      </p:pic>
      <p:sp>
        <p:nvSpPr>
          <p:cNvPr id="6" name="Espace réservé du texte 15">
            <a:extLst>
              <a:ext uri="{FF2B5EF4-FFF2-40B4-BE49-F238E27FC236}">
                <a16:creationId xmlns:a16="http://schemas.microsoft.com/office/drawing/2014/main" id="{FC03E4E8-3A8F-1069-B18A-7FA5F3DA98F2}"/>
              </a:ext>
            </a:extLst>
          </p:cNvPr>
          <p:cNvSpPr>
            <a:spLocks noGrp="1"/>
          </p:cNvSpPr>
          <p:nvPr>
            <p:ph type="body" sz="quarter" idx="18"/>
          </p:nvPr>
        </p:nvSpPr>
        <p:spPr>
          <a:xfrm>
            <a:off x="494736" y="272615"/>
            <a:ext cx="3114912" cy="412678"/>
          </a:xfrm>
        </p:spPr>
        <p:txBody>
          <a:bodyPr anchor="ctr">
            <a:noAutofit/>
          </a:bodyPr>
          <a:lstStyle>
            <a:lvl1pPr marL="0" indent="0">
              <a:buNone/>
              <a:defRPr sz="1200" b="1" i="0">
                <a:solidFill>
                  <a:srgbClr val="263357"/>
                </a:solidFill>
                <a:latin typeface="Poppins ExtraBold" pitchFamily="2" charset="77"/>
                <a:cs typeface="Poppins Extra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fr-FR"/>
          </a:p>
        </p:txBody>
      </p:sp>
      <p:sp>
        <p:nvSpPr>
          <p:cNvPr id="7" name="Espace réservé du texte 15">
            <a:extLst>
              <a:ext uri="{FF2B5EF4-FFF2-40B4-BE49-F238E27FC236}">
                <a16:creationId xmlns:a16="http://schemas.microsoft.com/office/drawing/2014/main" id="{E028E23F-F9EC-0122-B8B3-CB7A9794543A}"/>
              </a:ext>
            </a:extLst>
          </p:cNvPr>
          <p:cNvSpPr>
            <a:spLocks noGrp="1"/>
          </p:cNvSpPr>
          <p:nvPr>
            <p:ph type="body" sz="quarter" idx="11" hasCustomPrompt="1"/>
          </p:nvPr>
        </p:nvSpPr>
        <p:spPr>
          <a:xfrm>
            <a:off x="494736" y="1295403"/>
            <a:ext cx="5878031" cy="889552"/>
          </a:xfrm>
        </p:spPr>
        <p:txBody>
          <a:bodyPr>
            <a:noAutofit/>
          </a:bodyPr>
          <a:lstStyle>
            <a:lvl1pPr marL="0" indent="0">
              <a:buNone/>
              <a:defRPr sz="4000" b="1" i="0">
                <a:solidFill>
                  <a:srgbClr val="263357"/>
                </a:solidFill>
                <a:latin typeface="Poppins ExtraBold" pitchFamily="2" charset="77"/>
                <a:cs typeface="Poppins Extra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TITLE HERE</a:t>
            </a:r>
          </a:p>
        </p:txBody>
      </p:sp>
      <p:sp>
        <p:nvSpPr>
          <p:cNvPr id="8" name="Espace réservé du texte 15">
            <a:extLst>
              <a:ext uri="{FF2B5EF4-FFF2-40B4-BE49-F238E27FC236}">
                <a16:creationId xmlns:a16="http://schemas.microsoft.com/office/drawing/2014/main" id="{B1F810EC-6372-9562-2E82-A3698CAA775C}"/>
              </a:ext>
            </a:extLst>
          </p:cNvPr>
          <p:cNvSpPr>
            <a:spLocks noGrp="1"/>
          </p:cNvSpPr>
          <p:nvPr>
            <p:ph type="body" sz="quarter" idx="14" hasCustomPrompt="1"/>
          </p:nvPr>
        </p:nvSpPr>
        <p:spPr>
          <a:xfrm>
            <a:off x="494736" y="2341027"/>
            <a:ext cx="11203053" cy="3118870"/>
          </a:xfrm>
        </p:spPr>
        <p:txBody>
          <a:bodyPr anchor="t">
            <a:noAutofit/>
          </a:bodyPr>
          <a:lstStyle>
            <a:lvl1pPr marL="0" indent="0">
              <a:lnSpc>
                <a:spcPct val="100000"/>
              </a:lnSpc>
              <a:spcBef>
                <a:spcPts val="0"/>
              </a:spcBef>
              <a:buNone/>
              <a:defRPr sz="1600" b="0" i="0">
                <a:solidFill>
                  <a:srgbClr val="263357"/>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Click here to add text</a:t>
            </a:r>
          </a:p>
        </p:txBody>
      </p:sp>
    </p:spTree>
    <p:extLst>
      <p:ext uri="{BB962C8B-B14F-4D97-AF65-F5344CB8AC3E}">
        <p14:creationId xmlns:p14="http://schemas.microsoft.com/office/powerpoint/2010/main" val="2448436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E8FAADB-1515-0AB6-E368-611313E8E40A}"/>
              </a:ext>
            </a:extLst>
          </p:cNvPr>
          <p:cNvPicPr>
            <a:picLocks noChangeAspect="1"/>
          </p:cNvPicPr>
          <p:nvPr userDrawn="1"/>
        </p:nvPicPr>
        <p:blipFill rotWithShape="1">
          <a:blip r:embed="rId2"/>
          <a:srcRect t="9488" r="10180" b="17679"/>
          <a:stretch/>
        </p:blipFill>
        <p:spPr>
          <a:xfrm>
            <a:off x="0" y="1"/>
            <a:ext cx="12192000" cy="4994958"/>
          </a:xfrm>
          <a:prstGeom prst="rect">
            <a:avLst/>
          </a:prstGeom>
        </p:spPr>
      </p:pic>
      <p:sp>
        <p:nvSpPr>
          <p:cNvPr id="16" name="Espace réservé du texte 15">
            <a:extLst>
              <a:ext uri="{FF2B5EF4-FFF2-40B4-BE49-F238E27FC236}">
                <a16:creationId xmlns:a16="http://schemas.microsoft.com/office/drawing/2014/main" id="{DD807474-C631-2CCE-21BD-00E232E5E6A9}"/>
              </a:ext>
            </a:extLst>
          </p:cNvPr>
          <p:cNvSpPr>
            <a:spLocks noGrp="1"/>
          </p:cNvSpPr>
          <p:nvPr>
            <p:ph type="body" sz="quarter" idx="10" hasCustomPrompt="1"/>
          </p:nvPr>
        </p:nvSpPr>
        <p:spPr>
          <a:xfrm>
            <a:off x="577850" y="3224934"/>
            <a:ext cx="8464624" cy="1770025"/>
          </a:xfrm>
        </p:spPr>
        <p:txBody>
          <a:bodyPr>
            <a:noAutofit/>
          </a:bodyPr>
          <a:lstStyle>
            <a:lvl1pPr marL="0" indent="0">
              <a:buNone/>
              <a:defRPr sz="7200" b="1" i="0">
                <a:solidFill>
                  <a:schemeClr val="bg1"/>
                </a:solidFill>
                <a:latin typeface="Poppins ExtraBold" pitchFamily="2" charset="77"/>
                <a:cs typeface="Poppins Extra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PRESENTATION TITLE</a:t>
            </a:r>
          </a:p>
        </p:txBody>
      </p:sp>
      <p:cxnSp>
        <p:nvCxnSpPr>
          <p:cNvPr id="6" name="Connecteur droit 5">
            <a:extLst>
              <a:ext uri="{FF2B5EF4-FFF2-40B4-BE49-F238E27FC236}">
                <a16:creationId xmlns:a16="http://schemas.microsoft.com/office/drawing/2014/main" id="{774D2770-5081-B5AD-DF1D-5457DE0ADF6D}"/>
              </a:ext>
            </a:extLst>
          </p:cNvPr>
          <p:cNvCxnSpPr>
            <a:cxnSpLocks/>
          </p:cNvCxnSpPr>
          <p:nvPr userDrawn="1"/>
        </p:nvCxnSpPr>
        <p:spPr>
          <a:xfrm flipH="1">
            <a:off x="577850" y="647701"/>
            <a:ext cx="11294911"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Espace réservé du pied de page 4">
            <a:extLst>
              <a:ext uri="{FF2B5EF4-FFF2-40B4-BE49-F238E27FC236}">
                <a16:creationId xmlns:a16="http://schemas.microsoft.com/office/drawing/2014/main" id="{A6611C36-7630-054C-9A71-E0C1A08CFB25}"/>
              </a:ext>
            </a:extLst>
          </p:cNvPr>
          <p:cNvSpPr>
            <a:spLocks noGrp="1"/>
          </p:cNvSpPr>
          <p:nvPr>
            <p:ph type="ftr" sz="quarter" idx="3"/>
          </p:nvPr>
        </p:nvSpPr>
        <p:spPr>
          <a:xfrm>
            <a:off x="10388677" y="258989"/>
            <a:ext cx="1484084" cy="365125"/>
          </a:xfrm>
          <a:prstGeom prst="rect">
            <a:avLst/>
          </a:prstGeom>
        </p:spPr>
        <p:txBody>
          <a:bodyPr vert="horz" lIns="91440" tIns="45720" rIns="91440" bIns="45720" rtlCol="0" anchor="b"/>
          <a:lstStyle>
            <a:lvl1pPr algn="r">
              <a:defRPr sz="1000" b="0" i="0">
                <a:solidFill>
                  <a:schemeClr val="bg1"/>
                </a:solidFill>
                <a:latin typeface="Poppins" pitchFamily="2" charset="77"/>
                <a:cs typeface="Poppins" pitchFamily="2" charset="77"/>
              </a:defRPr>
            </a:lvl1pPr>
          </a:lstStyle>
          <a:p>
            <a:r>
              <a:rPr lang="fr-FR"/>
              <a:t>Mars 2024</a:t>
            </a:r>
          </a:p>
        </p:txBody>
      </p:sp>
      <p:pic>
        <p:nvPicPr>
          <p:cNvPr id="2" name="Image 1">
            <a:extLst>
              <a:ext uri="{FF2B5EF4-FFF2-40B4-BE49-F238E27FC236}">
                <a16:creationId xmlns:a16="http://schemas.microsoft.com/office/drawing/2014/main" id="{1698E1F0-A138-5B48-E4E5-03185D0FFFA1}"/>
              </a:ext>
            </a:extLst>
          </p:cNvPr>
          <p:cNvPicPr>
            <a:picLocks noChangeAspect="1"/>
          </p:cNvPicPr>
          <p:nvPr userDrawn="1"/>
        </p:nvPicPr>
        <p:blipFill>
          <a:blip r:embed="rId3"/>
          <a:stretch>
            <a:fillRect/>
          </a:stretch>
        </p:blipFill>
        <p:spPr>
          <a:xfrm>
            <a:off x="8218952" y="5186332"/>
            <a:ext cx="3854515" cy="1463479"/>
          </a:xfrm>
          <a:prstGeom prst="rect">
            <a:avLst/>
          </a:prstGeom>
        </p:spPr>
      </p:pic>
    </p:spTree>
    <p:extLst>
      <p:ext uri="{BB962C8B-B14F-4D97-AF65-F5344CB8AC3E}">
        <p14:creationId xmlns:p14="http://schemas.microsoft.com/office/powerpoint/2010/main" val="2120586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AFDAB7F-D6CD-4313-F80F-6FFE33F428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8E355F7-82A4-4F14-B3DB-3A75DDD9E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93EEB41-4206-FB7D-3449-256C73151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fr-FR"/>
          </a:p>
        </p:txBody>
      </p:sp>
      <p:sp>
        <p:nvSpPr>
          <p:cNvPr id="5" name="Espace réservé du pied de page 4">
            <a:extLst>
              <a:ext uri="{FF2B5EF4-FFF2-40B4-BE49-F238E27FC236}">
                <a16:creationId xmlns:a16="http://schemas.microsoft.com/office/drawing/2014/main" id="{ACFBCD35-C76B-AA58-BA06-90273B3CD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Poppins" pitchFamily="2" charset="77"/>
                <a:cs typeface="Poppins" pitchFamily="2" charset="77"/>
              </a:defRPr>
            </a:lvl1pPr>
          </a:lstStyle>
          <a:p>
            <a:r>
              <a:rPr lang="fr-FR"/>
              <a:t>Mars 2024</a:t>
            </a:r>
          </a:p>
        </p:txBody>
      </p:sp>
      <p:sp>
        <p:nvSpPr>
          <p:cNvPr id="6" name="Espace réservé du numéro de diapositive 5">
            <a:extLst>
              <a:ext uri="{FF2B5EF4-FFF2-40B4-BE49-F238E27FC236}">
                <a16:creationId xmlns:a16="http://schemas.microsoft.com/office/drawing/2014/main" id="{36E8A488-398A-17F6-8353-A01D521C3F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734291-6B3E-F94D-B3C3-920CFCC3E85E}" type="slidenum">
              <a:rPr lang="fr-FR" smtClean="0"/>
              <a:t>‹#›</a:t>
            </a:fld>
            <a:endParaRPr lang="fr-FR"/>
          </a:p>
        </p:txBody>
      </p:sp>
    </p:spTree>
    <p:extLst>
      <p:ext uri="{BB962C8B-B14F-4D97-AF65-F5344CB8AC3E}">
        <p14:creationId xmlns:p14="http://schemas.microsoft.com/office/powerpoint/2010/main" val="2039377016"/>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8" r:id="rId3"/>
    <p:sldLayoutId id="2147483671" r:id="rId4"/>
    <p:sldLayoutId id="2147483672"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364" userDrawn="1">
          <p15:clr>
            <a:srgbClr val="F26B43"/>
          </p15:clr>
        </p15:guide>
        <p15:guide id="5" pos="940" userDrawn="1">
          <p15:clr>
            <a:srgbClr val="F26B43"/>
          </p15:clr>
        </p15:guide>
        <p15:guide id="6" pos="1161" userDrawn="1">
          <p15:clr>
            <a:srgbClr val="F26B43"/>
          </p15:clr>
        </p15:guide>
        <p15:guide id="7" pos="1737" userDrawn="1">
          <p15:clr>
            <a:srgbClr val="F26B43"/>
          </p15:clr>
        </p15:guide>
        <p15:guide id="8" pos="1958" userDrawn="1">
          <p15:clr>
            <a:srgbClr val="F26B43"/>
          </p15:clr>
        </p15:guide>
        <p15:guide id="9" pos="2534" userDrawn="1">
          <p15:clr>
            <a:srgbClr val="F26B43"/>
          </p15:clr>
        </p15:guide>
        <p15:guide id="10" pos="2755" userDrawn="1">
          <p15:clr>
            <a:srgbClr val="F26B43"/>
          </p15:clr>
        </p15:guide>
        <p15:guide id="11" pos="3331" userDrawn="1">
          <p15:clr>
            <a:srgbClr val="F26B43"/>
          </p15:clr>
        </p15:guide>
        <p15:guide id="12" pos="3552" userDrawn="1">
          <p15:clr>
            <a:srgbClr val="F26B43"/>
          </p15:clr>
        </p15:guide>
        <p15:guide id="13" pos="4128" userDrawn="1">
          <p15:clr>
            <a:srgbClr val="F26B43"/>
          </p15:clr>
        </p15:guide>
        <p15:guide id="14" pos="4348" userDrawn="1">
          <p15:clr>
            <a:srgbClr val="F26B43"/>
          </p15:clr>
        </p15:guide>
        <p15:guide id="15" pos="4924" userDrawn="1">
          <p15:clr>
            <a:srgbClr val="F26B43"/>
          </p15:clr>
        </p15:guide>
        <p15:guide id="16" pos="5145" userDrawn="1">
          <p15:clr>
            <a:srgbClr val="F26B43"/>
          </p15:clr>
        </p15:guide>
        <p15:guide id="17" pos="5721" userDrawn="1">
          <p15:clr>
            <a:srgbClr val="F26B43"/>
          </p15:clr>
        </p15:guide>
        <p15:guide id="18" pos="5942" userDrawn="1">
          <p15:clr>
            <a:srgbClr val="F26B43"/>
          </p15:clr>
        </p15:guide>
        <p15:guide id="19" pos="6518" userDrawn="1">
          <p15:clr>
            <a:srgbClr val="F26B43"/>
          </p15:clr>
        </p15:guide>
        <p15:guide id="20" pos="6739" userDrawn="1">
          <p15:clr>
            <a:srgbClr val="F26B43"/>
          </p15:clr>
        </p15:guide>
        <p15:guide id="21" pos="7315" userDrawn="1">
          <p15:clr>
            <a:srgbClr val="F26B43"/>
          </p15:clr>
        </p15:guide>
        <p15:guide id="22" pos="7536" userDrawn="1">
          <p15:clr>
            <a:srgbClr val="F26B43"/>
          </p15:clr>
        </p15:guide>
        <p15:guide id="23" orient="horz" userDrawn="1">
          <p15:clr>
            <a:srgbClr val="F26B43"/>
          </p15:clr>
        </p15:guide>
        <p15:guide id="24" orient="horz" pos="4320" userDrawn="1">
          <p15:clr>
            <a:srgbClr val="F26B43"/>
          </p15:clr>
        </p15:guide>
        <p15:guide id="25" orient="horz" pos="144" userDrawn="1">
          <p15:clr>
            <a:srgbClr val="F26B43"/>
          </p15:clr>
        </p15:guide>
        <p15:guide id="26" orient="horz" pos="336" userDrawn="1">
          <p15:clr>
            <a:srgbClr val="F26B43"/>
          </p15:clr>
        </p15:guide>
        <p15:guide id="27" orient="horz" pos="912" userDrawn="1">
          <p15:clr>
            <a:srgbClr val="F26B43"/>
          </p15:clr>
        </p15:guide>
        <p15:guide id="28" orient="horz" pos="1104" userDrawn="1">
          <p15:clr>
            <a:srgbClr val="F26B43"/>
          </p15:clr>
        </p15:guide>
        <p15:guide id="29" orient="horz" pos="1680" userDrawn="1">
          <p15:clr>
            <a:srgbClr val="F26B43"/>
          </p15:clr>
        </p15:guide>
        <p15:guide id="30" orient="horz" pos="1872" userDrawn="1">
          <p15:clr>
            <a:srgbClr val="F26B43"/>
          </p15:clr>
        </p15:guide>
        <p15:guide id="31" orient="horz" pos="2448" userDrawn="1">
          <p15:clr>
            <a:srgbClr val="F26B43"/>
          </p15:clr>
        </p15:guide>
        <p15:guide id="32" orient="horz" pos="2640" userDrawn="1">
          <p15:clr>
            <a:srgbClr val="F26B43"/>
          </p15:clr>
        </p15:guide>
        <p15:guide id="33" orient="horz" pos="3216" userDrawn="1">
          <p15:clr>
            <a:srgbClr val="F26B43"/>
          </p15:clr>
        </p15:guide>
        <p15:guide id="34" orient="horz" pos="3408" userDrawn="1">
          <p15:clr>
            <a:srgbClr val="F26B43"/>
          </p15:clr>
        </p15:guide>
        <p15:guide id="35" orient="horz" pos="3984" userDrawn="1">
          <p15:clr>
            <a:srgbClr val="F26B43"/>
          </p15:clr>
        </p15:guide>
        <p15:guide id="3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chart" Target="../charts/chart1.xm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chart" Target="../charts/chart6.xml"/><Relationship Id="rId5" Type="http://schemas.openxmlformats.org/officeDocument/2006/relationships/image" Target="../media/image4.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B89ADAD-8BFA-695A-D413-6C3826531CAA}"/>
              </a:ext>
            </a:extLst>
          </p:cNvPr>
          <p:cNvSpPr>
            <a:spLocks noGrp="1"/>
          </p:cNvSpPr>
          <p:nvPr>
            <p:ph type="body" sz="quarter" idx="10"/>
          </p:nvPr>
        </p:nvSpPr>
        <p:spPr>
          <a:xfrm>
            <a:off x="577849" y="3951111"/>
            <a:ext cx="10846507" cy="1043848"/>
          </a:xfrm>
        </p:spPr>
        <p:txBody>
          <a:bodyPr/>
          <a:lstStyle/>
          <a:p>
            <a:r>
              <a:rPr lang="fr-FR" sz="3200" dirty="0" err="1"/>
              <a:t>Exploring</a:t>
            </a:r>
            <a:r>
              <a:rPr lang="fr-FR" sz="3200" dirty="0"/>
              <a:t> Drivers of </a:t>
            </a:r>
            <a:r>
              <a:rPr lang="fr-FR" sz="3200" dirty="0" err="1"/>
              <a:t>Neonatal</a:t>
            </a:r>
            <a:r>
              <a:rPr lang="fr-FR" sz="3200" dirty="0"/>
              <a:t> Survival at a </a:t>
            </a:r>
            <a:r>
              <a:rPr lang="fr-FR" sz="3200" dirty="0" err="1"/>
              <a:t>Newly</a:t>
            </a:r>
            <a:r>
              <a:rPr lang="fr-FR" sz="3200" dirty="0"/>
              <a:t> </a:t>
            </a:r>
            <a:r>
              <a:rPr lang="fr-FR" sz="3200" dirty="0" err="1"/>
              <a:t>Established</a:t>
            </a:r>
            <a:r>
              <a:rPr lang="fr-FR" sz="3200"/>
              <a:t> NICU in </a:t>
            </a:r>
            <a:r>
              <a:rPr lang="fr-FR" sz="3200" dirty="0" err="1"/>
              <a:t>Southeastern</a:t>
            </a:r>
            <a:r>
              <a:rPr lang="fr-FR" sz="3200" dirty="0"/>
              <a:t> Liberia</a:t>
            </a:r>
          </a:p>
        </p:txBody>
      </p:sp>
      <p:sp>
        <p:nvSpPr>
          <p:cNvPr id="3" name="Espace réservé du pied de page 2">
            <a:extLst>
              <a:ext uri="{FF2B5EF4-FFF2-40B4-BE49-F238E27FC236}">
                <a16:creationId xmlns:a16="http://schemas.microsoft.com/office/drawing/2014/main" id="{7BA72996-AD55-074C-DFF7-76D3AD7326B1}"/>
              </a:ext>
            </a:extLst>
          </p:cNvPr>
          <p:cNvSpPr>
            <a:spLocks noGrp="1"/>
          </p:cNvSpPr>
          <p:nvPr>
            <p:ph type="ftr" sz="quarter" idx="3"/>
          </p:nvPr>
        </p:nvSpPr>
        <p:spPr/>
        <p:txBody>
          <a:bodyPr/>
          <a:lstStyle/>
          <a:p>
            <a:r>
              <a:rPr lang="fr-FR"/>
              <a:t>June 2025</a:t>
            </a:r>
          </a:p>
        </p:txBody>
      </p:sp>
      <p:sp>
        <p:nvSpPr>
          <p:cNvPr id="4" name="Espace réservé du texte 13">
            <a:extLst>
              <a:ext uri="{FF2B5EF4-FFF2-40B4-BE49-F238E27FC236}">
                <a16:creationId xmlns:a16="http://schemas.microsoft.com/office/drawing/2014/main" id="{268C6780-315D-60AD-14BF-9D95CBE144C4}"/>
              </a:ext>
            </a:extLst>
          </p:cNvPr>
          <p:cNvSpPr txBox="1">
            <a:spLocks/>
          </p:cNvSpPr>
          <p:nvPr/>
        </p:nvSpPr>
        <p:spPr>
          <a:xfrm>
            <a:off x="577849" y="5150855"/>
            <a:ext cx="11203053" cy="28963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err="1"/>
              <a:t>Presenting</a:t>
            </a:r>
            <a:r>
              <a:rPr lang="fr-FR" sz="1600" b="1"/>
              <a:t> </a:t>
            </a:r>
            <a:r>
              <a:rPr lang="fr-FR" sz="1600" b="1" err="1"/>
              <a:t>authors</a:t>
            </a:r>
            <a:r>
              <a:rPr lang="fr-FR" sz="1600" b="1"/>
              <a:t>: </a:t>
            </a:r>
            <a:r>
              <a:rPr lang="fr-FR" sz="1600"/>
              <a:t>Daniel </a:t>
            </a:r>
            <a:r>
              <a:rPr lang="fr-FR" sz="1600" err="1"/>
              <a:t>Maweu</a:t>
            </a:r>
            <a:r>
              <a:rPr lang="fr-FR" sz="1600"/>
              <a:t> &amp; Ashley Mitchell</a:t>
            </a:r>
          </a:p>
          <a:p>
            <a:pPr marL="0" indent="0">
              <a:buNone/>
            </a:pPr>
            <a:r>
              <a:rPr lang="fr-FR" sz="1600" b="1"/>
              <a:t>Co-</a:t>
            </a:r>
            <a:r>
              <a:rPr lang="fr-FR" sz="1600" b="1" err="1"/>
              <a:t>authors</a:t>
            </a:r>
            <a:r>
              <a:rPr lang="fr-FR" sz="1600" b="1"/>
              <a:t>: </a:t>
            </a:r>
            <a:r>
              <a:rPr lang="fr-FR" sz="1600"/>
              <a:t>Marshall </a:t>
            </a:r>
            <a:r>
              <a:rPr lang="fr-FR" sz="1600" err="1"/>
              <a:t>Sackey</a:t>
            </a:r>
            <a:r>
              <a:rPr lang="fr-FR" sz="1600"/>
              <a:t>, </a:t>
            </a:r>
            <a:r>
              <a:rPr lang="fr-FR" sz="1600" err="1"/>
              <a:t>Garmai</a:t>
            </a:r>
            <a:r>
              <a:rPr lang="fr-FR" sz="1600"/>
              <a:t> </a:t>
            </a:r>
            <a:r>
              <a:rPr lang="fr-FR" sz="1600" err="1"/>
              <a:t>Forkpah</a:t>
            </a:r>
            <a:r>
              <a:rPr lang="fr-FR" sz="1600"/>
              <a:t>, Kimberly Baltzell, Alden </a:t>
            </a:r>
            <a:r>
              <a:rPr lang="fr-FR" sz="1600" err="1"/>
              <a:t>Hooper</a:t>
            </a:r>
            <a:r>
              <a:rPr lang="fr-FR" sz="1600"/>
              <a:t> Blair</a:t>
            </a:r>
          </a:p>
        </p:txBody>
      </p:sp>
    </p:spTree>
    <p:extLst>
      <p:ext uri="{BB962C8B-B14F-4D97-AF65-F5344CB8AC3E}">
        <p14:creationId xmlns:p14="http://schemas.microsoft.com/office/powerpoint/2010/main" val="1176326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65B6E-DDF7-4E79-BD47-C71B7E7333A8}"/>
              </a:ext>
            </a:extLst>
          </p:cNvPr>
          <p:cNvSpPr>
            <a:spLocks noGrp="1"/>
          </p:cNvSpPr>
          <p:nvPr>
            <p:ph type="sldNum" sz="quarter" idx="4"/>
          </p:nvPr>
        </p:nvSpPr>
        <p:spPr/>
        <p:txBody>
          <a:bodyPr/>
          <a:lstStyle/>
          <a:p>
            <a:fld id="{E6734291-6B3E-F94D-B3C3-920CFCC3E85E}" type="slidenum">
              <a:rPr lang="fr-FR" smtClean="0"/>
              <a:pPr/>
              <a:t>10</a:t>
            </a:fld>
            <a:endParaRPr lang="fr-FR"/>
          </a:p>
        </p:txBody>
      </p:sp>
      <p:sp>
        <p:nvSpPr>
          <p:cNvPr id="3" name="Footer Placeholder 2">
            <a:extLst>
              <a:ext uri="{FF2B5EF4-FFF2-40B4-BE49-F238E27FC236}">
                <a16:creationId xmlns:a16="http://schemas.microsoft.com/office/drawing/2014/main" id="{2C0D86AB-51C5-3433-BA65-F65A0220D54B}"/>
              </a:ext>
            </a:extLst>
          </p:cNvPr>
          <p:cNvSpPr>
            <a:spLocks noGrp="1"/>
          </p:cNvSpPr>
          <p:nvPr>
            <p:ph type="ftr" sz="quarter" idx="3"/>
          </p:nvPr>
        </p:nvSpPr>
        <p:spPr/>
        <p:txBody>
          <a:bodyPr/>
          <a:lstStyle/>
          <a:p>
            <a:r>
              <a:rPr lang="fr-FR"/>
              <a:t>June 2025</a:t>
            </a:r>
          </a:p>
        </p:txBody>
      </p:sp>
      <p:sp>
        <p:nvSpPr>
          <p:cNvPr id="4" name="Text Placeholder 3">
            <a:extLst>
              <a:ext uri="{FF2B5EF4-FFF2-40B4-BE49-F238E27FC236}">
                <a16:creationId xmlns:a16="http://schemas.microsoft.com/office/drawing/2014/main" id="{507E26AD-6702-8301-BA0B-AAE6CE0C2833}"/>
              </a:ext>
            </a:extLst>
          </p:cNvPr>
          <p:cNvSpPr>
            <a:spLocks noGrp="1"/>
          </p:cNvSpPr>
          <p:nvPr>
            <p:ph type="body" sz="quarter" idx="18"/>
          </p:nvPr>
        </p:nvSpPr>
        <p:spPr>
          <a:xfrm>
            <a:off x="494735" y="272615"/>
            <a:ext cx="5091677" cy="412678"/>
          </a:xfrm>
        </p:spPr>
        <p:txBody>
          <a:bodyPr/>
          <a:lstStyle/>
          <a:p>
            <a:r>
              <a:rPr lang="fr-FR"/>
              <a:t>UNPUBLISHED DATA – DO NOT COPY OR DISTRIBUTE</a:t>
            </a:r>
          </a:p>
        </p:txBody>
      </p:sp>
      <p:graphicFrame>
        <p:nvGraphicFramePr>
          <p:cNvPr id="7" name="Table 6">
            <a:extLst>
              <a:ext uri="{FF2B5EF4-FFF2-40B4-BE49-F238E27FC236}">
                <a16:creationId xmlns:a16="http://schemas.microsoft.com/office/drawing/2014/main" id="{277B1B81-A244-5E07-57E4-6074C6CBF6E3}"/>
              </a:ext>
            </a:extLst>
          </p:cNvPr>
          <p:cNvGraphicFramePr>
            <a:graphicFrameLocks noGrp="1"/>
          </p:cNvGraphicFramePr>
          <p:nvPr>
            <p:extLst>
              <p:ext uri="{D42A27DB-BD31-4B8C-83A1-F6EECF244321}">
                <p14:modId xmlns:p14="http://schemas.microsoft.com/office/powerpoint/2010/main" val="2169164524"/>
              </p:ext>
            </p:extLst>
          </p:nvPr>
        </p:nvGraphicFramePr>
        <p:xfrm>
          <a:off x="5404978" y="766732"/>
          <a:ext cx="6467782" cy="4145589"/>
        </p:xfrm>
        <a:graphic>
          <a:graphicData uri="http://schemas.openxmlformats.org/drawingml/2006/table">
            <a:tbl>
              <a:tblPr firstRow="1" bandRow="1">
                <a:tableStyleId>{5C22544A-7EE6-4342-B048-85BDC9FD1C3A}</a:tableStyleId>
              </a:tblPr>
              <a:tblGrid>
                <a:gridCol w="1816608">
                  <a:extLst>
                    <a:ext uri="{9D8B030D-6E8A-4147-A177-3AD203B41FA5}">
                      <a16:colId xmlns:a16="http://schemas.microsoft.com/office/drawing/2014/main" val="1033280192"/>
                    </a:ext>
                  </a:extLst>
                </a:gridCol>
                <a:gridCol w="1580879">
                  <a:extLst>
                    <a:ext uri="{9D8B030D-6E8A-4147-A177-3AD203B41FA5}">
                      <a16:colId xmlns:a16="http://schemas.microsoft.com/office/drawing/2014/main" val="3557734646"/>
                    </a:ext>
                  </a:extLst>
                </a:gridCol>
                <a:gridCol w="1435754">
                  <a:extLst>
                    <a:ext uri="{9D8B030D-6E8A-4147-A177-3AD203B41FA5}">
                      <a16:colId xmlns:a16="http://schemas.microsoft.com/office/drawing/2014/main" val="1768997060"/>
                    </a:ext>
                  </a:extLst>
                </a:gridCol>
                <a:gridCol w="1634541">
                  <a:extLst>
                    <a:ext uri="{9D8B030D-6E8A-4147-A177-3AD203B41FA5}">
                      <a16:colId xmlns:a16="http://schemas.microsoft.com/office/drawing/2014/main" val="3730983480"/>
                    </a:ext>
                  </a:extLst>
                </a:gridCol>
              </a:tblGrid>
              <a:tr h="507870">
                <a:tc>
                  <a:txBody>
                    <a:bodyPr/>
                    <a:lstStyle/>
                    <a:p>
                      <a:r>
                        <a:rPr lang="en-US" sz="1600"/>
                        <a:t>Intervention</a:t>
                      </a:r>
                    </a:p>
                  </a:txBody>
                  <a:tcPr/>
                </a:tc>
                <a:tc>
                  <a:txBody>
                    <a:bodyPr/>
                    <a:lstStyle/>
                    <a:p>
                      <a:r>
                        <a:rPr lang="en-US" sz="1600"/>
                        <a:t>Stable (N=378)</a:t>
                      </a:r>
                    </a:p>
                    <a:p>
                      <a:r>
                        <a:rPr lang="en-US" sz="1200"/>
                        <a:t>N (%)</a:t>
                      </a:r>
                    </a:p>
                  </a:txBody>
                  <a:tcPr/>
                </a:tc>
                <a:tc>
                  <a:txBody>
                    <a:bodyPr/>
                    <a:lstStyle/>
                    <a:p>
                      <a:r>
                        <a:rPr lang="en-US" sz="1600"/>
                        <a:t>Death (N=59)</a:t>
                      </a:r>
                    </a:p>
                    <a:p>
                      <a:r>
                        <a:rPr lang="en-US" sz="1200"/>
                        <a:t>N (%)</a:t>
                      </a:r>
                    </a:p>
                  </a:txBody>
                  <a:tcPr/>
                </a:tc>
                <a:tc>
                  <a:txBody>
                    <a:bodyPr/>
                    <a:lstStyle/>
                    <a:p>
                      <a:r>
                        <a:rPr lang="en-US" sz="1600"/>
                        <a:t>Missing (N=11)</a:t>
                      </a:r>
                    </a:p>
                    <a:p>
                      <a:r>
                        <a:rPr lang="en-US" sz="1200"/>
                        <a:t>N (%)</a:t>
                      </a:r>
                    </a:p>
                  </a:txBody>
                  <a:tcPr/>
                </a:tc>
                <a:extLst>
                  <a:ext uri="{0D108BD9-81ED-4DB2-BD59-A6C34878D82A}">
                    <a16:rowId xmlns:a16="http://schemas.microsoft.com/office/drawing/2014/main" val="1774742029"/>
                  </a:ext>
                </a:extLst>
              </a:tr>
              <a:tr h="358497">
                <a:tc>
                  <a:txBody>
                    <a:bodyPr/>
                    <a:lstStyle/>
                    <a:p>
                      <a:r>
                        <a:rPr lang="en-US" b="0"/>
                        <a:t>Antibiotics</a:t>
                      </a:r>
                    </a:p>
                  </a:txBody>
                  <a:tcPr/>
                </a:tc>
                <a:tc>
                  <a:txBody>
                    <a:bodyPr/>
                    <a:lstStyle/>
                    <a:p>
                      <a:r>
                        <a:rPr lang="en-US" b="0"/>
                        <a:t>280 (74.1%)</a:t>
                      </a:r>
                    </a:p>
                  </a:txBody>
                  <a:tcPr>
                    <a:solidFill>
                      <a:schemeClr val="accent2">
                        <a:lumMod val="20000"/>
                        <a:lumOff val="80000"/>
                      </a:schemeClr>
                    </a:solidFill>
                  </a:tcPr>
                </a:tc>
                <a:tc>
                  <a:txBody>
                    <a:bodyPr/>
                    <a:lstStyle/>
                    <a:p>
                      <a:r>
                        <a:rPr lang="en-US" b="0"/>
                        <a:t>46 (78.0%)</a:t>
                      </a:r>
                    </a:p>
                  </a:txBody>
                  <a:tcPr>
                    <a:solidFill>
                      <a:schemeClr val="accent2">
                        <a:lumMod val="20000"/>
                        <a:lumOff val="80000"/>
                      </a:schemeClr>
                    </a:solidFill>
                  </a:tcPr>
                </a:tc>
                <a:tc>
                  <a:txBody>
                    <a:bodyPr/>
                    <a:lstStyle/>
                    <a:p>
                      <a:r>
                        <a:rPr lang="en-US" b="0"/>
                        <a:t>0 (0.0%)</a:t>
                      </a:r>
                    </a:p>
                  </a:txBody>
                  <a:tcPr/>
                </a:tc>
                <a:extLst>
                  <a:ext uri="{0D108BD9-81ED-4DB2-BD59-A6C34878D82A}">
                    <a16:rowId xmlns:a16="http://schemas.microsoft.com/office/drawing/2014/main" val="2414946529"/>
                  </a:ext>
                </a:extLst>
              </a:tr>
              <a:tr h="477623">
                <a:tc>
                  <a:txBody>
                    <a:bodyPr/>
                    <a:lstStyle/>
                    <a:p>
                      <a:r>
                        <a:rPr lang="en-US" b="0"/>
                        <a:t>Anticonvulsants</a:t>
                      </a:r>
                    </a:p>
                  </a:txBody>
                  <a:tcPr/>
                </a:tc>
                <a:tc>
                  <a:txBody>
                    <a:bodyPr/>
                    <a:lstStyle/>
                    <a:p>
                      <a:r>
                        <a:rPr lang="en-US" b="0"/>
                        <a:t>71 (18.8%)</a:t>
                      </a:r>
                    </a:p>
                  </a:txBody>
                  <a:tcPr/>
                </a:tc>
                <a:tc>
                  <a:txBody>
                    <a:bodyPr/>
                    <a:lstStyle/>
                    <a:p>
                      <a:r>
                        <a:rPr lang="en-US" b="0"/>
                        <a:t>17 (28.8%)</a:t>
                      </a:r>
                    </a:p>
                  </a:txBody>
                  <a:tcPr>
                    <a:solidFill>
                      <a:schemeClr val="accent6">
                        <a:lumMod val="20000"/>
                        <a:lumOff val="80000"/>
                      </a:schemeClr>
                    </a:solidFill>
                  </a:tcPr>
                </a:tc>
                <a:tc>
                  <a:txBody>
                    <a:bodyPr/>
                    <a:lstStyle/>
                    <a:p>
                      <a:r>
                        <a:rPr lang="en-US" b="0"/>
                        <a:t>0 (0.0%)</a:t>
                      </a:r>
                    </a:p>
                  </a:txBody>
                  <a:tcPr/>
                </a:tc>
                <a:extLst>
                  <a:ext uri="{0D108BD9-81ED-4DB2-BD59-A6C34878D82A}">
                    <a16:rowId xmlns:a16="http://schemas.microsoft.com/office/drawing/2014/main" val="1616633835"/>
                  </a:ext>
                </a:extLst>
              </a:tr>
              <a:tr h="358497">
                <a:tc>
                  <a:txBody>
                    <a:bodyPr/>
                    <a:lstStyle/>
                    <a:p>
                      <a:r>
                        <a:rPr lang="en-US" b="0"/>
                        <a:t>Oxygen</a:t>
                      </a:r>
                    </a:p>
                  </a:txBody>
                  <a:tcPr/>
                </a:tc>
                <a:tc>
                  <a:txBody>
                    <a:bodyPr/>
                    <a:lstStyle/>
                    <a:p>
                      <a:r>
                        <a:rPr lang="en-US" b="0"/>
                        <a:t>120 (31.7%)</a:t>
                      </a:r>
                    </a:p>
                  </a:txBody>
                  <a:tcPr>
                    <a:solidFill>
                      <a:schemeClr val="accent6">
                        <a:lumMod val="20000"/>
                        <a:lumOff val="80000"/>
                      </a:schemeClr>
                    </a:solidFill>
                  </a:tcPr>
                </a:tc>
                <a:tc>
                  <a:txBody>
                    <a:bodyPr/>
                    <a:lstStyle/>
                    <a:p>
                      <a:r>
                        <a:rPr lang="en-US" b="0"/>
                        <a:t>45 (76.3%)</a:t>
                      </a:r>
                    </a:p>
                  </a:txBody>
                  <a:tcPr>
                    <a:solidFill>
                      <a:schemeClr val="accent2">
                        <a:lumMod val="20000"/>
                        <a:lumOff val="80000"/>
                      </a:schemeClr>
                    </a:solidFill>
                  </a:tcPr>
                </a:tc>
                <a:tc>
                  <a:txBody>
                    <a:bodyPr/>
                    <a:lstStyle/>
                    <a:p>
                      <a:r>
                        <a:rPr lang="en-US" b="0"/>
                        <a:t>0 (0.0%)</a:t>
                      </a:r>
                    </a:p>
                  </a:txBody>
                  <a:tcPr/>
                </a:tc>
                <a:extLst>
                  <a:ext uri="{0D108BD9-81ED-4DB2-BD59-A6C34878D82A}">
                    <a16:rowId xmlns:a16="http://schemas.microsoft.com/office/drawing/2014/main" val="3402240649"/>
                  </a:ext>
                </a:extLst>
              </a:tr>
              <a:tr h="358497">
                <a:tc>
                  <a:txBody>
                    <a:bodyPr/>
                    <a:lstStyle/>
                    <a:p>
                      <a:r>
                        <a:rPr lang="en-US" b="0" err="1"/>
                        <a:t>Cpap</a:t>
                      </a:r>
                      <a:endParaRPr lang="en-US" b="0"/>
                    </a:p>
                  </a:txBody>
                  <a:tcPr/>
                </a:tc>
                <a:tc>
                  <a:txBody>
                    <a:bodyPr/>
                    <a:lstStyle/>
                    <a:p>
                      <a:r>
                        <a:rPr lang="en-US" b="0"/>
                        <a:t>36 (9.5%)</a:t>
                      </a:r>
                    </a:p>
                  </a:txBody>
                  <a:tcPr/>
                </a:tc>
                <a:tc>
                  <a:txBody>
                    <a:bodyPr/>
                    <a:lstStyle/>
                    <a:p>
                      <a:r>
                        <a:rPr lang="en-US" b="0"/>
                        <a:t>25 (42.4%)</a:t>
                      </a:r>
                    </a:p>
                  </a:txBody>
                  <a:tcPr>
                    <a:solidFill>
                      <a:schemeClr val="accent6">
                        <a:lumMod val="20000"/>
                        <a:lumOff val="80000"/>
                      </a:schemeClr>
                    </a:solidFill>
                  </a:tcPr>
                </a:tc>
                <a:tc>
                  <a:txBody>
                    <a:bodyPr/>
                    <a:lstStyle/>
                    <a:p>
                      <a:r>
                        <a:rPr lang="en-US" b="0"/>
                        <a:t>0 (0.0%)</a:t>
                      </a:r>
                    </a:p>
                  </a:txBody>
                  <a:tcPr/>
                </a:tc>
                <a:extLst>
                  <a:ext uri="{0D108BD9-81ED-4DB2-BD59-A6C34878D82A}">
                    <a16:rowId xmlns:a16="http://schemas.microsoft.com/office/drawing/2014/main" val="1242181274"/>
                  </a:ext>
                </a:extLst>
              </a:tr>
              <a:tr h="477623">
                <a:tc>
                  <a:txBody>
                    <a:bodyPr/>
                    <a:lstStyle/>
                    <a:p>
                      <a:r>
                        <a:rPr lang="en-US" b="0"/>
                        <a:t>Phototherapy</a:t>
                      </a:r>
                    </a:p>
                  </a:txBody>
                  <a:tcPr/>
                </a:tc>
                <a:tc>
                  <a:txBody>
                    <a:bodyPr/>
                    <a:lstStyle/>
                    <a:p>
                      <a:r>
                        <a:rPr lang="en-US" b="0"/>
                        <a:t>106 (28.0%)</a:t>
                      </a:r>
                    </a:p>
                  </a:txBody>
                  <a:tcPr>
                    <a:solidFill>
                      <a:schemeClr val="accent6">
                        <a:lumMod val="20000"/>
                        <a:lumOff val="80000"/>
                      </a:schemeClr>
                    </a:solidFill>
                  </a:tcPr>
                </a:tc>
                <a:tc>
                  <a:txBody>
                    <a:bodyPr/>
                    <a:lstStyle/>
                    <a:p>
                      <a:r>
                        <a:rPr lang="en-US" b="0"/>
                        <a:t>11 (18.6%)</a:t>
                      </a:r>
                    </a:p>
                  </a:txBody>
                  <a:tcPr/>
                </a:tc>
                <a:tc>
                  <a:txBody>
                    <a:bodyPr/>
                    <a:lstStyle/>
                    <a:p>
                      <a:r>
                        <a:rPr lang="en-US" b="0"/>
                        <a:t>0 (0.0%)</a:t>
                      </a:r>
                    </a:p>
                  </a:txBody>
                  <a:tcPr/>
                </a:tc>
                <a:extLst>
                  <a:ext uri="{0D108BD9-81ED-4DB2-BD59-A6C34878D82A}">
                    <a16:rowId xmlns:a16="http://schemas.microsoft.com/office/drawing/2014/main" val="578586654"/>
                  </a:ext>
                </a:extLst>
              </a:tr>
              <a:tr h="358497">
                <a:tc>
                  <a:txBody>
                    <a:bodyPr/>
                    <a:lstStyle/>
                    <a:p>
                      <a:r>
                        <a:rPr lang="en-US" b="0"/>
                        <a:t>Incubation</a:t>
                      </a:r>
                    </a:p>
                  </a:txBody>
                  <a:tcPr/>
                </a:tc>
                <a:tc>
                  <a:txBody>
                    <a:bodyPr/>
                    <a:lstStyle/>
                    <a:p>
                      <a:r>
                        <a:rPr lang="en-US" b="0"/>
                        <a:t>73 (19.3%)</a:t>
                      </a:r>
                    </a:p>
                  </a:txBody>
                  <a:tcPr/>
                </a:tc>
                <a:tc>
                  <a:txBody>
                    <a:bodyPr/>
                    <a:lstStyle/>
                    <a:p>
                      <a:r>
                        <a:rPr lang="en-US" b="0"/>
                        <a:t>27 (45.8%)</a:t>
                      </a:r>
                    </a:p>
                  </a:txBody>
                  <a:tcPr>
                    <a:solidFill>
                      <a:schemeClr val="accent6">
                        <a:lumMod val="20000"/>
                        <a:lumOff val="80000"/>
                      </a:schemeClr>
                    </a:solidFill>
                  </a:tcPr>
                </a:tc>
                <a:tc>
                  <a:txBody>
                    <a:bodyPr/>
                    <a:lstStyle/>
                    <a:p>
                      <a:r>
                        <a:rPr lang="en-US" b="0"/>
                        <a:t>0 (0.0%)</a:t>
                      </a:r>
                    </a:p>
                  </a:txBody>
                  <a:tcPr/>
                </a:tc>
                <a:extLst>
                  <a:ext uri="{0D108BD9-81ED-4DB2-BD59-A6C34878D82A}">
                    <a16:rowId xmlns:a16="http://schemas.microsoft.com/office/drawing/2014/main" val="4201399339"/>
                  </a:ext>
                </a:extLst>
              </a:tr>
              <a:tr h="358497">
                <a:tc>
                  <a:txBody>
                    <a:bodyPr/>
                    <a:lstStyle/>
                    <a:p>
                      <a:r>
                        <a:rPr lang="en-US" b="0"/>
                        <a:t>KMC</a:t>
                      </a:r>
                    </a:p>
                  </a:txBody>
                  <a:tcPr/>
                </a:tc>
                <a:tc>
                  <a:txBody>
                    <a:bodyPr/>
                    <a:lstStyle/>
                    <a:p>
                      <a:r>
                        <a:rPr lang="en-US" b="0"/>
                        <a:t>81 (21.4%)</a:t>
                      </a:r>
                    </a:p>
                  </a:txBody>
                  <a:tcPr/>
                </a:tc>
                <a:tc>
                  <a:txBody>
                    <a:bodyPr/>
                    <a:lstStyle/>
                    <a:p>
                      <a:r>
                        <a:rPr lang="en-US" b="0"/>
                        <a:t>22 (37.3%)</a:t>
                      </a:r>
                    </a:p>
                  </a:txBody>
                  <a:tcPr>
                    <a:solidFill>
                      <a:schemeClr val="accent6">
                        <a:lumMod val="20000"/>
                        <a:lumOff val="80000"/>
                      </a:schemeClr>
                    </a:solidFill>
                  </a:tcPr>
                </a:tc>
                <a:tc>
                  <a:txBody>
                    <a:bodyPr/>
                    <a:lstStyle/>
                    <a:p>
                      <a:r>
                        <a:rPr lang="en-US" b="0"/>
                        <a:t>0 (0.0%)</a:t>
                      </a:r>
                    </a:p>
                  </a:txBody>
                  <a:tcPr/>
                </a:tc>
                <a:extLst>
                  <a:ext uri="{0D108BD9-81ED-4DB2-BD59-A6C34878D82A}">
                    <a16:rowId xmlns:a16="http://schemas.microsoft.com/office/drawing/2014/main" val="3122988458"/>
                  </a:ext>
                </a:extLst>
              </a:tr>
              <a:tr h="358497">
                <a:tc>
                  <a:txBody>
                    <a:bodyPr/>
                    <a:lstStyle/>
                    <a:p>
                      <a:r>
                        <a:rPr lang="en-US" b="0"/>
                        <a:t>Transfusion</a:t>
                      </a:r>
                    </a:p>
                  </a:txBody>
                  <a:tcPr/>
                </a:tc>
                <a:tc>
                  <a:txBody>
                    <a:bodyPr/>
                    <a:lstStyle/>
                    <a:p>
                      <a:r>
                        <a:rPr lang="en-US" b="0"/>
                        <a:t>11 (2.9%)</a:t>
                      </a:r>
                    </a:p>
                  </a:txBody>
                  <a:tcPr/>
                </a:tc>
                <a:tc>
                  <a:txBody>
                    <a:bodyPr/>
                    <a:lstStyle/>
                    <a:p>
                      <a:r>
                        <a:rPr lang="en-US" b="0"/>
                        <a:t>2 (3.4%)</a:t>
                      </a:r>
                    </a:p>
                  </a:txBody>
                  <a:tcPr/>
                </a:tc>
                <a:tc>
                  <a:txBody>
                    <a:bodyPr/>
                    <a:lstStyle/>
                    <a:p>
                      <a:r>
                        <a:rPr lang="en-US" b="0"/>
                        <a:t>0 (0.0%)</a:t>
                      </a:r>
                    </a:p>
                  </a:txBody>
                  <a:tcPr/>
                </a:tc>
                <a:extLst>
                  <a:ext uri="{0D108BD9-81ED-4DB2-BD59-A6C34878D82A}">
                    <a16:rowId xmlns:a16="http://schemas.microsoft.com/office/drawing/2014/main" val="2459971713"/>
                  </a:ext>
                </a:extLst>
              </a:tr>
              <a:tr h="477623">
                <a:tc>
                  <a:txBody>
                    <a:bodyPr/>
                    <a:lstStyle/>
                    <a:p>
                      <a:r>
                        <a:rPr lang="en-US" b="0"/>
                        <a:t>Resuscitation</a:t>
                      </a:r>
                    </a:p>
                  </a:txBody>
                  <a:tcPr/>
                </a:tc>
                <a:tc>
                  <a:txBody>
                    <a:bodyPr/>
                    <a:lstStyle/>
                    <a:p>
                      <a:r>
                        <a:rPr lang="en-US" b="0"/>
                        <a:t>117 (46.8%)</a:t>
                      </a:r>
                    </a:p>
                  </a:txBody>
                  <a:tcPr>
                    <a:solidFill>
                      <a:schemeClr val="accent6">
                        <a:lumMod val="20000"/>
                        <a:lumOff val="80000"/>
                      </a:schemeClr>
                    </a:solidFill>
                  </a:tcPr>
                </a:tc>
                <a:tc>
                  <a:txBody>
                    <a:bodyPr/>
                    <a:lstStyle/>
                    <a:p>
                      <a:r>
                        <a:rPr lang="en-US" b="0"/>
                        <a:t>38 (64.4%)</a:t>
                      </a:r>
                    </a:p>
                  </a:txBody>
                  <a:tcPr>
                    <a:solidFill>
                      <a:srgbClr val="FDFFD5"/>
                    </a:solidFill>
                  </a:tcPr>
                </a:tc>
                <a:tc>
                  <a:txBody>
                    <a:bodyPr/>
                    <a:lstStyle/>
                    <a:p>
                      <a:r>
                        <a:rPr lang="en-US" b="0"/>
                        <a:t>6 (54.5%)</a:t>
                      </a:r>
                    </a:p>
                  </a:txBody>
                  <a:tcPr>
                    <a:solidFill>
                      <a:srgbClr val="FDFFD5"/>
                    </a:solidFill>
                  </a:tcPr>
                </a:tc>
                <a:extLst>
                  <a:ext uri="{0D108BD9-81ED-4DB2-BD59-A6C34878D82A}">
                    <a16:rowId xmlns:a16="http://schemas.microsoft.com/office/drawing/2014/main" val="2812340789"/>
                  </a:ext>
                </a:extLst>
              </a:tr>
            </a:tbl>
          </a:graphicData>
        </a:graphic>
      </p:graphicFrame>
      <p:sp>
        <p:nvSpPr>
          <p:cNvPr id="8" name="TextBox 7">
            <a:extLst>
              <a:ext uri="{FF2B5EF4-FFF2-40B4-BE49-F238E27FC236}">
                <a16:creationId xmlns:a16="http://schemas.microsoft.com/office/drawing/2014/main" id="{50BBC87C-FD59-C851-FB52-FC194519570F}"/>
              </a:ext>
            </a:extLst>
          </p:cNvPr>
          <p:cNvSpPr txBox="1"/>
          <p:nvPr/>
        </p:nvSpPr>
        <p:spPr>
          <a:xfrm>
            <a:off x="494735" y="766732"/>
            <a:ext cx="4330483" cy="4216539"/>
          </a:xfrm>
          <a:prstGeom prst="rect">
            <a:avLst/>
          </a:prstGeom>
          <a:noFill/>
        </p:spPr>
        <p:txBody>
          <a:bodyPr wrap="square">
            <a:spAutoFit/>
          </a:bodyPr>
          <a:lstStyle/>
          <a:p>
            <a:r>
              <a:rPr lang="fr-FR" sz="2200" b="1" dirty="0" err="1">
                <a:latin typeface="Arial" panose="020B0604020202020204" pitchFamily="34" charset="0"/>
                <a:cs typeface="Arial" panose="020B0604020202020204" pitchFamily="34" charset="0"/>
              </a:rPr>
              <a:t>Takeaways</a:t>
            </a:r>
            <a:r>
              <a:rPr lang="fr-FR" sz="2200" b="1" dirty="0">
                <a:latin typeface="Arial" panose="020B0604020202020204" pitchFamily="34" charset="0"/>
                <a:cs typeface="Arial" panose="020B0604020202020204" pitchFamily="34" charset="0"/>
              </a:rPr>
              <a:t> </a:t>
            </a:r>
            <a:r>
              <a:rPr lang="fr-FR" sz="2200" b="1" dirty="0" err="1">
                <a:latin typeface="Arial" panose="020B0604020202020204" pitchFamily="34" charset="0"/>
                <a:cs typeface="Arial" panose="020B0604020202020204" pitchFamily="34" charset="0"/>
              </a:rPr>
              <a:t>from</a:t>
            </a:r>
            <a:r>
              <a:rPr lang="fr-FR" sz="2200" b="1" dirty="0">
                <a:latin typeface="Arial" panose="020B0604020202020204" pitchFamily="34" charset="0"/>
                <a:cs typeface="Arial" panose="020B0604020202020204" pitchFamily="34" charset="0"/>
              </a:rPr>
              <a:t> interventions:</a:t>
            </a:r>
          </a:p>
          <a:p>
            <a:endParaRPr lang="fr-FR" sz="2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200" dirty="0" err="1">
                <a:latin typeface="Arial" panose="020B0604020202020204" pitchFamily="34" charset="0"/>
                <a:cs typeface="Arial" panose="020B0604020202020204" pitchFamily="34" charset="0"/>
              </a:rPr>
              <a:t>Antibiotics</a:t>
            </a:r>
            <a:r>
              <a:rPr lang="fr-FR" sz="2200" dirty="0">
                <a:latin typeface="Arial" panose="020B0604020202020204" pitchFamily="34" charset="0"/>
                <a:cs typeface="Arial" panose="020B0604020202020204" pitchFamily="34" charset="0"/>
              </a:rPr>
              <a:t> are </a:t>
            </a:r>
            <a:r>
              <a:rPr lang="fr-FR" sz="2200" dirty="0" err="1">
                <a:latin typeface="Arial" panose="020B0604020202020204" pitchFamily="34" charset="0"/>
                <a:cs typeface="Arial" panose="020B0604020202020204" pitchFamily="34" charset="0"/>
              </a:rPr>
              <a:t>common</a:t>
            </a:r>
            <a:r>
              <a:rPr lang="fr-FR" sz="2200" dirty="0">
                <a:latin typeface="Arial" panose="020B0604020202020204" pitchFamily="34" charset="0"/>
                <a:cs typeface="Arial" panose="020B0604020202020204" pitchFamily="34" charset="0"/>
              </a:rPr>
              <a:t> for all NICU admissions </a:t>
            </a:r>
          </a:p>
          <a:p>
            <a:pPr marL="742950" lvl="1" indent="-285750">
              <a:buFont typeface="Arial" panose="020B0604020202020204" pitchFamily="34" charset="0"/>
              <a:buChar char="•"/>
            </a:pPr>
            <a:r>
              <a:rPr lang="fr-FR" i="1" dirty="0" err="1">
                <a:latin typeface="Arial" panose="020B0604020202020204" pitchFamily="34" charset="0"/>
                <a:cs typeface="Arial" panose="020B0604020202020204" pitchFamily="34" charset="0"/>
              </a:rPr>
              <a:t>received</a:t>
            </a:r>
            <a:r>
              <a:rPr lang="fr-FR" i="1" dirty="0">
                <a:latin typeface="Arial" panose="020B0604020202020204" pitchFamily="34" charset="0"/>
                <a:cs typeface="Arial" panose="020B0604020202020204" pitchFamily="34" charset="0"/>
              </a:rPr>
              <a:t> by 73% of all </a:t>
            </a:r>
            <a:r>
              <a:rPr lang="fr-FR" i="1" dirty="0" err="1">
                <a:latin typeface="Arial" panose="020B0604020202020204" pitchFamily="34" charset="0"/>
                <a:cs typeface="Arial" panose="020B0604020202020204" pitchFamily="34" charset="0"/>
              </a:rPr>
              <a:t>neonates</a:t>
            </a:r>
            <a:endParaRPr lang="fr-FR" i="1"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200" dirty="0">
                <a:latin typeface="Arial" panose="020B0604020202020204" pitchFamily="34" charset="0"/>
                <a:cs typeface="Arial" panose="020B0604020202020204" pitchFamily="34" charset="0"/>
              </a:rPr>
              <a:t>More </a:t>
            </a:r>
            <a:r>
              <a:rPr lang="fr-FR" sz="2200" dirty="0" err="1">
                <a:latin typeface="Arial" panose="020B0604020202020204" pitchFamily="34" charset="0"/>
                <a:cs typeface="Arial" panose="020B0604020202020204" pitchFamily="34" charset="0"/>
              </a:rPr>
              <a:t>than</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half</a:t>
            </a:r>
            <a:r>
              <a:rPr lang="fr-FR" sz="2200" dirty="0">
                <a:latin typeface="Arial" panose="020B0604020202020204" pitchFamily="34" charset="0"/>
                <a:cs typeface="Arial" panose="020B0604020202020204" pitchFamily="34" charset="0"/>
              </a:rPr>
              <a:t> of </a:t>
            </a:r>
            <a:r>
              <a:rPr lang="fr-FR" sz="2200" dirty="0" err="1">
                <a:latin typeface="Arial" panose="020B0604020202020204" pitchFamily="34" charset="0"/>
                <a:cs typeface="Arial" panose="020B0604020202020204" pitchFamily="34" charset="0"/>
              </a:rPr>
              <a:t>those</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with</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missing</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outcomes</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were</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resuscitated</a:t>
            </a:r>
            <a:r>
              <a:rPr lang="fr-FR" sz="2200" dirty="0">
                <a:latin typeface="Arial" panose="020B0604020202020204" pitchFamily="34" charset="0"/>
                <a:cs typeface="Arial" panose="020B0604020202020204" pitchFamily="34" charset="0"/>
              </a:rPr>
              <a:t> </a:t>
            </a:r>
          </a:p>
          <a:p>
            <a:pPr marL="742950" lvl="1" indent="-285750">
              <a:buFont typeface="Arial" panose="020B0604020202020204" pitchFamily="34" charset="0"/>
              <a:buChar char="•"/>
            </a:pPr>
            <a:r>
              <a:rPr lang="fr-FR" i="1" dirty="0" err="1">
                <a:latin typeface="Arial" panose="020B0604020202020204" pitchFamily="34" charset="0"/>
                <a:cs typeface="Arial" panose="020B0604020202020204" pitchFamily="34" charset="0"/>
              </a:rPr>
              <a:t>may</a:t>
            </a:r>
            <a:r>
              <a:rPr lang="fr-FR" i="1" dirty="0">
                <a:latin typeface="Arial" panose="020B0604020202020204" pitchFamily="34" charset="0"/>
                <a:cs typeface="Arial" panose="020B0604020202020204" pitchFamily="34" charset="0"/>
              </a:rPr>
              <a:t> </a:t>
            </a:r>
            <a:r>
              <a:rPr lang="fr-FR" i="1" dirty="0" err="1">
                <a:latin typeface="Arial" panose="020B0604020202020204" pitchFamily="34" charset="0"/>
                <a:cs typeface="Arial" panose="020B0604020202020204" pitchFamily="34" charset="0"/>
              </a:rPr>
              <a:t>suggest</a:t>
            </a:r>
            <a:r>
              <a:rPr lang="fr-FR" i="1" dirty="0">
                <a:latin typeface="Arial" panose="020B0604020202020204" pitchFamily="34" charset="0"/>
                <a:cs typeface="Arial" panose="020B0604020202020204" pitchFamily="34" charset="0"/>
              </a:rPr>
              <a:t> an </a:t>
            </a:r>
            <a:r>
              <a:rPr lang="fr-FR" i="1" dirty="0" err="1">
                <a:latin typeface="Arial" panose="020B0604020202020204" pitchFamily="34" charset="0"/>
                <a:cs typeface="Arial" panose="020B0604020202020204" pitchFamily="34" charset="0"/>
              </a:rPr>
              <a:t>undercount</a:t>
            </a:r>
            <a:r>
              <a:rPr lang="fr-FR" i="1" dirty="0">
                <a:latin typeface="Arial" panose="020B0604020202020204" pitchFamily="34" charset="0"/>
                <a:cs typeface="Arial" panose="020B0604020202020204" pitchFamily="34" charset="0"/>
              </a:rPr>
              <a:t> of </a:t>
            </a:r>
            <a:r>
              <a:rPr lang="fr-FR" i="1" dirty="0" err="1">
                <a:latin typeface="Arial" panose="020B0604020202020204" pitchFamily="34" charset="0"/>
                <a:cs typeface="Arial" panose="020B0604020202020204" pitchFamily="34" charset="0"/>
              </a:rPr>
              <a:t>death</a:t>
            </a:r>
            <a:endParaRPr lang="fr-FR"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p>
        </p:txBody>
      </p:sp>
      <p:sp>
        <p:nvSpPr>
          <p:cNvPr id="10" name="TextBox 9">
            <a:extLst>
              <a:ext uri="{FF2B5EF4-FFF2-40B4-BE49-F238E27FC236}">
                <a16:creationId xmlns:a16="http://schemas.microsoft.com/office/drawing/2014/main" id="{AFA9D3AA-218E-6CEB-8F65-8AD04C338AC3}"/>
              </a:ext>
            </a:extLst>
          </p:cNvPr>
          <p:cNvSpPr txBox="1"/>
          <p:nvPr/>
        </p:nvSpPr>
        <p:spPr>
          <a:xfrm>
            <a:off x="5774416" y="4912321"/>
            <a:ext cx="6098344" cy="646331"/>
          </a:xfrm>
          <a:prstGeom prst="rect">
            <a:avLst/>
          </a:prstGeom>
          <a:noFill/>
        </p:spPr>
        <p:txBody>
          <a:bodyPr wrap="square">
            <a:spAutoFit/>
          </a:bodyPr>
          <a:lstStyle/>
          <a:p>
            <a:pPr algn="r"/>
            <a:r>
              <a:rPr lang="fr-FR" sz="1200" b="1" i="1">
                <a:latin typeface="Arial" panose="020B0604020202020204" pitchFamily="34" charset="0"/>
                <a:cs typeface="Arial" panose="020B0604020202020204" pitchFamily="34" charset="0"/>
              </a:rPr>
              <a:t>Orange: &gt;70% of </a:t>
            </a:r>
            <a:r>
              <a:rPr lang="fr-FR" sz="1200" b="1" i="1" err="1">
                <a:latin typeface="Arial" panose="020B0604020202020204" pitchFamily="34" charset="0"/>
                <a:cs typeface="Arial" panose="020B0604020202020204" pitchFamily="34" charset="0"/>
              </a:rPr>
              <a:t>subset</a:t>
            </a:r>
            <a:r>
              <a:rPr lang="fr-FR" sz="1200" b="1" i="1">
                <a:latin typeface="Arial" panose="020B0604020202020204" pitchFamily="34" charset="0"/>
                <a:cs typeface="Arial" panose="020B0604020202020204" pitchFamily="34" charset="0"/>
              </a:rPr>
              <a:t> </a:t>
            </a:r>
            <a:r>
              <a:rPr lang="fr-FR" sz="1200" b="1" i="1" err="1">
                <a:latin typeface="Arial" panose="020B0604020202020204" pitchFamily="34" charset="0"/>
                <a:cs typeface="Arial" panose="020B0604020202020204" pitchFamily="34" charset="0"/>
              </a:rPr>
              <a:t>received</a:t>
            </a:r>
            <a:endParaRPr lang="fr-FR" sz="1200" b="1" i="1">
              <a:latin typeface="Arial" panose="020B0604020202020204" pitchFamily="34" charset="0"/>
              <a:cs typeface="Arial" panose="020B0604020202020204" pitchFamily="34" charset="0"/>
            </a:endParaRPr>
          </a:p>
          <a:p>
            <a:pPr algn="r"/>
            <a:r>
              <a:rPr lang="en-US" sz="1200" b="1" i="1">
                <a:latin typeface="Arial" panose="020B0604020202020204" pitchFamily="34" charset="0"/>
                <a:cs typeface="Arial" panose="020B0604020202020204" pitchFamily="34" charset="0"/>
              </a:rPr>
              <a:t>Yellow: &gt;50%</a:t>
            </a:r>
          </a:p>
          <a:p>
            <a:pPr algn="r"/>
            <a:r>
              <a:rPr lang="en-US" sz="1200" b="1" i="1">
                <a:latin typeface="Arial" panose="020B0604020202020204" pitchFamily="34" charset="0"/>
                <a:cs typeface="Arial" panose="020B0604020202020204" pitchFamily="34" charset="0"/>
              </a:rPr>
              <a:t>Green: &gt;25%</a:t>
            </a:r>
          </a:p>
        </p:txBody>
      </p:sp>
      <p:pic>
        <p:nvPicPr>
          <p:cNvPr id="11" name="Picture 10">
            <a:extLst>
              <a:ext uri="{FF2B5EF4-FFF2-40B4-BE49-F238E27FC236}">
                <a16:creationId xmlns:a16="http://schemas.microsoft.com/office/drawing/2014/main" id="{9A291F33-BDB0-2E27-77CF-6D08D222F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artners In Health | Drupal.org">
            <a:extLst>
              <a:ext uri="{FF2B5EF4-FFF2-40B4-BE49-F238E27FC236}">
                <a16:creationId xmlns:a16="http://schemas.microsoft.com/office/drawing/2014/main" id="{A190FF19-75CC-17A3-9484-C5EAE683F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FF97FB9A-3D49-B2FB-2915-167B57BFCF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725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D60468-9ADE-8C18-4228-50337B188752}"/>
              </a:ext>
            </a:extLst>
          </p:cNvPr>
          <p:cNvSpPr>
            <a:spLocks noGrp="1"/>
          </p:cNvSpPr>
          <p:nvPr>
            <p:ph type="sldNum" sz="quarter" idx="4"/>
          </p:nvPr>
        </p:nvSpPr>
        <p:spPr/>
        <p:txBody>
          <a:bodyPr/>
          <a:lstStyle/>
          <a:p>
            <a:fld id="{E6734291-6B3E-F94D-B3C3-920CFCC3E85E}" type="slidenum">
              <a:rPr lang="fr-FR" smtClean="0"/>
              <a:pPr/>
              <a:t>11</a:t>
            </a:fld>
            <a:endParaRPr lang="fr-FR"/>
          </a:p>
        </p:txBody>
      </p:sp>
      <p:sp>
        <p:nvSpPr>
          <p:cNvPr id="3" name="Footer Placeholder 2">
            <a:extLst>
              <a:ext uri="{FF2B5EF4-FFF2-40B4-BE49-F238E27FC236}">
                <a16:creationId xmlns:a16="http://schemas.microsoft.com/office/drawing/2014/main" id="{56787F9B-7D94-C9C4-90E2-FAAFD70E1410}"/>
              </a:ext>
            </a:extLst>
          </p:cNvPr>
          <p:cNvSpPr>
            <a:spLocks noGrp="1"/>
          </p:cNvSpPr>
          <p:nvPr>
            <p:ph type="ftr" sz="quarter" idx="3"/>
          </p:nvPr>
        </p:nvSpPr>
        <p:spPr/>
        <p:txBody>
          <a:bodyPr/>
          <a:lstStyle/>
          <a:p>
            <a:r>
              <a:rPr lang="fr-FR"/>
              <a:t>June 2025</a:t>
            </a:r>
          </a:p>
        </p:txBody>
      </p:sp>
      <p:sp>
        <p:nvSpPr>
          <p:cNvPr id="5" name="Text Placeholder 4">
            <a:extLst>
              <a:ext uri="{FF2B5EF4-FFF2-40B4-BE49-F238E27FC236}">
                <a16:creationId xmlns:a16="http://schemas.microsoft.com/office/drawing/2014/main" id="{42DE30D1-75AD-01E0-16B2-ED0C1D3470D5}"/>
              </a:ext>
            </a:extLst>
          </p:cNvPr>
          <p:cNvSpPr>
            <a:spLocks noGrp="1"/>
          </p:cNvSpPr>
          <p:nvPr>
            <p:ph type="body" sz="quarter" idx="11"/>
          </p:nvPr>
        </p:nvSpPr>
        <p:spPr/>
        <p:txBody>
          <a:bodyPr/>
          <a:lstStyle/>
          <a:p>
            <a:r>
              <a:rPr lang="en-US"/>
              <a:t>Discussion</a:t>
            </a:r>
          </a:p>
        </p:txBody>
      </p:sp>
      <p:sp>
        <p:nvSpPr>
          <p:cNvPr id="6" name="Text Placeholder 5">
            <a:extLst>
              <a:ext uri="{FF2B5EF4-FFF2-40B4-BE49-F238E27FC236}">
                <a16:creationId xmlns:a16="http://schemas.microsoft.com/office/drawing/2014/main" id="{28925A8C-4178-B345-C577-2D41312218A4}"/>
              </a:ext>
            </a:extLst>
          </p:cNvPr>
          <p:cNvSpPr>
            <a:spLocks noGrp="1"/>
          </p:cNvSpPr>
          <p:nvPr>
            <p:ph type="body" sz="quarter" idx="14"/>
          </p:nvPr>
        </p:nvSpPr>
        <p:spPr>
          <a:xfrm>
            <a:off x="494736" y="1952569"/>
            <a:ext cx="5878030" cy="3735712"/>
          </a:xfrm>
        </p:spPr>
        <p:txBody>
          <a:bodyPr/>
          <a:lstStyle/>
          <a:p>
            <a:pPr marL="285750" indent="-28575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Many questions remain…</a:t>
            </a:r>
          </a:p>
          <a:p>
            <a:pPr marL="971550" lvl="1" indent="-285750"/>
            <a:r>
              <a:rPr lang="en-US" sz="1800" i="1" dirty="0">
                <a:solidFill>
                  <a:schemeClr val="tx1"/>
                </a:solidFill>
                <a:latin typeface="Arial"/>
                <a:cs typeface="Arial"/>
              </a:rPr>
              <a:t>What are the broader implications?</a:t>
            </a:r>
          </a:p>
          <a:p>
            <a:pPr marL="971550" lvl="1" indent="-285750"/>
            <a:r>
              <a:rPr lang="en-US" sz="1800" i="1" dirty="0">
                <a:solidFill>
                  <a:schemeClr val="tx1"/>
                </a:solidFill>
                <a:latin typeface="Arial"/>
                <a:cs typeface="Arial"/>
              </a:rPr>
              <a:t>How to best approach current data challenges?</a:t>
            </a:r>
            <a:endParaRPr lang="en-US">
              <a:solidFill>
                <a:schemeClr val="tx1"/>
              </a:solidFill>
            </a:endParaRPr>
          </a:p>
          <a:p>
            <a:pPr marL="971550" lvl="1" indent="-285750"/>
            <a:r>
              <a:rPr lang="en-US" sz="1800" i="1" dirty="0">
                <a:solidFill>
                  <a:schemeClr val="tx1"/>
                </a:solidFill>
                <a:latin typeface="Arial" panose="020B0604020202020204" pitchFamily="34" charset="0"/>
                <a:cs typeface="Arial" panose="020B0604020202020204" pitchFamily="34" charset="0"/>
              </a:rPr>
              <a:t>What strategies are feasible to improve care documentation?</a:t>
            </a:r>
          </a:p>
          <a:p>
            <a:pPr lvl="1" indent="0">
              <a:buNone/>
            </a:pPr>
            <a:endParaRPr lang="en-US" sz="1800" i="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While prematurity remains a key driver of neonatal mortality, requiring upstream attention,</a:t>
            </a:r>
            <a:r>
              <a:rPr lang="en-US" sz="2000" b="1" dirty="0">
                <a:solidFill>
                  <a:schemeClr val="tx1"/>
                </a:solidFill>
                <a:latin typeface="Arial" panose="020B0604020202020204" pitchFamily="34" charset="0"/>
                <a:cs typeface="Arial" panose="020B0604020202020204" pitchFamily="34" charset="0"/>
              </a:rPr>
              <a:t> birthweight may be a stronger indicator of NICU survival in this context</a:t>
            </a:r>
            <a:r>
              <a:rPr lang="en-US" sz="2000" dirty="0">
                <a:solidFill>
                  <a:schemeClr val="tx1"/>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178FBA3D-6A4E-F2A0-9C74-57336BD194B8}"/>
              </a:ext>
            </a:extLst>
          </p:cNvPr>
          <p:cNvPicPr>
            <a:picLocks noChangeAspect="1"/>
          </p:cNvPicPr>
          <p:nvPr/>
        </p:nvPicPr>
        <p:blipFill>
          <a:blip r:embed="rId3"/>
          <a:srcRect b="2097"/>
          <a:stretch/>
        </p:blipFill>
        <p:spPr>
          <a:xfrm>
            <a:off x="6775159" y="1952569"/>
            <a:ext cx="4356100" cy="2623527"/>
          </a:xfrm>
          <a:prstGeom prst="rect">
            <a:avLst/>
          </a:prstGeom>
        </p:spPr>
      </p:pic>
      <p:sp>
        <p:nvSpPr>
          <p:cNvPr id="8" name="TextBox 7">
            <a:extLst>
              <a:ext uri="{FF2B5EF4-FFF2-40B4-BE49-F238E27FC236}">
                <a16:creationId xmlns:a16="http://schemas.microsoft.com/office/drawing/2014/main" id="{F2CFA971-754A-8516-A827-1FA75CB00CBD}"/>
              </a:ext>
            </a:extLst>
          </p:cNvPr>
          <p:cNvSpPr txBox="1"/>
          <p:nvPr/>
        </p:nvSpPr>
        <p:spPr>
          <a:xfrm>
            <a:off x="6775159" y="4603230"/>
            <a:ext cx="435610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 </a:t>
            </a:r>
            <a:r>
              <a:rPr lang="en-US" sz="1000" dirty="0" err="1">
                <a:latin typeface="Arial" panose="020B0604020202020204" pitchFamily="34" charset="0"/>
                <a:cs typeface="Arial" panose="020B0604020202020204" pitchFamily="34" charset="0"/>
              </a:rPr>
              <a:t>Unicef</a:t>
            </a:r>
            <a:r>
              <a:rPr lang="en-US" sz="1000" dirty="0">
                <a:latin typeface="Arial" panose="020B0604020202020204" pitchFamily="34" charset="0"/>
                <a:cs typeface="Arial" panose="020B0604020202020204" pitchFamily="34" charset="0"/>
              </a:rPr>
              <a:t> (https://</a:t>
            </a:r>
            <a:r>
              <a:rPr lang="en-US" sz="1000" dirty="0" err="1">
                <a:latin typeface="Arial" panose="020B0604020202020204" pitchFamily="34" charset="0"/>
                <a:cs typeface="Arial" panose="020B0604020202020204" pitchFamily="34" charset="0"/>
              </a:rPr>
              <a:t>data.unicef.org</a:t>
            </a:r>
            <a:r>
              <a:rPr lang="en-US" sz="1000" dirty="0">
                <a:latin typeface="Arial" panose="020B0604020202020204" pitchFamily="34" charset="0"/>
                <a:cs typeface="Arial" panose="020B0604020202020204" pitchFamily="34" charset="0"/>
              </a:rPr>
              <a:t>/countdown-2030/country/Liberia/1/)</a:t>
            </a:r>
          </a:p>
        </p:txBody>
      </p:sp>
      <p:pic>
        <p:nvPicPr>
          <p:cNvPr id="4" name="Picture 3">
            <a:extLst>
              <a:ext uri="{FF2B5EF4-FFF2-40B4-BE49-F238E27FC236}">
                <a16:creationId xmlns:a16="http://schemas.microsoft.com/office/drawing/2014/main" id="{D826C721-6AA8-9CCD-6DD3-65868D7DD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rtners In Health | Drupal.org">
            <a:extLst>
              <a:ext uri="{FF2B5EF4-FFF2-40B4-BE49-F238E27FC236}">
                <a16:creationId xmlns:a16="http://schemas.microsoft.com/office/drawing/2014/main" id="{48A216BC-6591-E0BD-65D7-9F028BDDCD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9C38B604-A94F-6DB5-E46F-F75D828E0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37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FE0D0D-D256-3478-58BE-28FC0B667997}"/>
              </a:ext>
            </a:extLst>
          </p:cNvPr>
          <p:cNvSpPr>
            <a:spLocks noGrp="1"/>
          </p:cNvSpPr>
          <p:nvPr>
            <p:ph type="sldNum" sz="quarter" idx="4"/>
          </p:nvPr>
        </p:nvSpPr>
        <p:spPr/>
        <p:txBody>
          <a:bodyPr/>
          <a:lstStyle/>
          <a:p>
            <a:fld id="{E6734291-6B3E-F94D-B3C3-920CFCC3E85E}" type="slidenum">
              <a:rPr lang="fr-FR" smtClean="0"/>
              <a:pPr/>
              <a:t>12</a:t>
            </a:fld>
            <a:endParaRPr lang="fr-FR"/>
          </a:p>
        </p:txBody>
      </p:sp>
      <p:sp>
        <p:nvSpPr>
          <p:cNvPr id="3" name="Footer Placeholder 2">
            <a:extLst>
              <a:ext uri="{FF2B5EF4-FFF2-40B4-BE49-F238E27FC236}">
                <a16:creationId xmlns:a16="http://schemas.microsoft.com/office/drawing/2014/main" id="{EAC81F37-05B7-ECCC-734B-D5A920D50EFC}"/>
              </a:ext>
            </a:extLst>
          </p:cNvPr>
          <p:cNvSpPr>
            <a:spLocks noGrp="1"/>
          </p:cNvSpPr>
          <p:nvPr>
            <p:ph type="ftr" sz="quarter" idx="3"/>
          </p:nvPr>
        </p:nvSpPr>
        <p:spPr/>
        <p:txBody>
          <a:bodyPr/>
          <a:lstStyle/>
          <a:p>
            <a:r>
              <a:rPr lang="fr-FR" dirty="0"/>
              <a:t>June 2025</a:t>
            </a:r>
          </a:p>
        </p:txBody>
      </p:sp>
      <p:sp>
        <p:nvSpPr>
          <p:cNvPr id="7" name="Espace réservé du texte 10">
            <a:extLst>
              <a:ext uri="{FF2B5EF4-FFF2-40B4-BE49-F238E27FC236}">
                <a16:creationId xmlns:a16="http://schemas.microsoft.com/office/drawing/2014/main" id="{E782CE3B-74F2-3A40-446D-648CB5875490}"/>
              </a:ext>
            </a:extLst>
          </p:cNvPr>
          <p:cNvSpPr txBox="1">
            <a:spLocks/>
          </p:cNvSpPr>
          <p:nvPr/>
        </p:nvSpPr>
        <p:spPr>
          <a:xfrm>
            <a:off x="494736" y="1295403"/>
            <a:ext cx="5878031" cy="8895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rgbClr val="263357"/>
                </a:solidFill>
                <a:latin typeface="Poppins ExtraBold" pitchFamily="2" charset="77"/>
                <a:ea typeface="+mn-ea"/>
                <a:cs typeface="Poppins Extra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Strengths &amp; Limitations</a:t>
            </a:r>
            <a:endParaRPr lang="fr-FR" dirty="0"/>
          </a:p>
        </p:txBody>
      </p:sp>
      <p:sp>
        <p:nvSpPr>
          <p:cNvPr id="8" name="Espace réservé du texte 11">
            <a:extLst>
              <a:ext uri="{FF2B5EF4-FFF2-40B4-BE49-F238E27FC236}">
                <a16:creationId xmlns:a16="http://schemas.microsoft.com/office/drawing/2014/main" id="{D650B221-47D8-BEA3-719C-2ED76BEAD57B}"/>
              </a:ext>
            </a:extLst>
          </p:cNvPr>
          <p:cNvSpPr txBox="1">
            <a:spLocks/>
          </p:cNvSpPr>
          <p:nvPr/>
        </p:nvSpPr>
        <p:spPr>
          <a:xfrm>
            <a:off x="6096000" y="2431508"/>
            <a:ext cx="5601789" cy="266483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1600" b="0" i="0" kern="1200">
                <a:solidFill>
                  <a:srgbClr val="26335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itchFamily="2" charset="2"/>
              <a:buChar char="ü"/>
            </a:pPr>
            <a:r>
              <a:rPr lang="fr-FR" sz="2000" err="1">
                <a:solidFill>
                  <a:schemeClr val="tx1"/>
                </a:solidFill>
                <a:latin typeface="Arial"/>
                <a:cs typeface="Arial"/>
              </a:rPr>
              <a:t>Missing</a:t>
            </a:r>
            <a:r>
              <a:rPr lang="fr-FR" sz="2000" dirty="0">
                <a:solidFill>
                  <a:schemeClr val="tx1"/>
                </a:solidFill>
                <a:latin typeface="Arial"/>
                <a:cs typeface="Arial"/>
              </a:rPr>
              <a:t> and </a:t>
            </a:r>
            <a:r>
              <a:rPr lang="fr-FR" sz="2000" err="1">
                <a:solidFill>
                  <a:schemeClr val="tx1"/>
                </a:solidFill>
                <a:latin typeface="Arial"/>
                <a:cs typeface="Arial"/>
              </a:rPr>
              <a:t>inconsistent</a:t>
            </a:r>
            <a:r>
              <a:rPr lang="fr-FR" sz="2000" dirty="0">
                <a:solidFill>
                  <a:schemeClr val="tx1"/>
                </a:solidFill>
                <a:latin typeface="Arial"/>
                <a:cs typeface="Arial"/>
              </a:rPr>
              <a:t> data (</a:t>
            </a:r>
            <a:r>
              <a:rPr lang="fr-FR" sz="2000" i="1" dirty="0">
                <a:solidFill>
                  <a:schemeClr val="tx1"/>
                </a:solidFill>
                <a:latin typeface="Arial"/>
                <a:cs typeface="Arial"/>
              </a:rPr>
              <a:t>i.e. </a:t>
            </a:r>
            <a:r>
              <a:rPr lang="fr-FR" sz="2000" i="1" err="1">
                <a:solidFill>
                  <a:schemeClr val="tx1"/>
                </a:solidFill>
                <a:latin typeface="Arial"/>
                <a:cs typeface="Arial"/>
              </a:rPr>
              <a:t>gestational</a:t>
            </a:r>
            <a:r>
              <a:rPr lang="fr-FR" sz="2000" i="1" dirty="0">
                <a:solidFill>
                  <a:schemeClr val="tx1"/>
                </a:solidFill>
                <a:latin typeface="Arial"/>
                <a:cs typeface="Arial"/>
              </a:rPr>
              <a:t> </a:t>
            </a:r>
            <a:r>
              <a:rPr lang="fr-FR" sz="2000" i="1" err="1">
                <a:solidFill>
                  <a:schemeClr val="tx1"/>
                </a:solidFill>
                <a:latin typeface="Arial"/>
                <a:cs typeface="Arial"/>
              </a:rPr>
              <a:t>age</a:t>
            </a:r>
            <a:r>
              <a:rPr lang="fr-FR" sz="2000" i="1" dirty="0">
                <a:solidFill>
                  <a:schemeClr val="tx1"/>
                </a:solidFill>
                <a:latin typeface="Arial"/>
                <a:cs typeface="Arial"/>
              </a:rPr>
              <a:t> vs. </a:t>
            </a:r>
            <a:r>
              <a:rPr lang="fr-FR" sz="2000" i="1" err="1">
                <a:solidFill>
                  <a:schemeClr val="tx1"/>
                </a:solidFill>
                <a:latin typeface="Arial"/>
                <a:cs typeface="Arial"/>
              </a:rPr>
              <a:t>prematurity</a:t>
            </a:r>
            <a:r>
              <a:rPr lang="fr-FR" sz="2000" i="1" dirty="0">
                <a:solidFill>
                  <a:schemeClr val="tx1"/>
                </a:solidFill>
                <a:latin typeface="Arial"/>
                <a:cs typeface="Arial"/>
              </a:rPr>
              <a:t> dx</a:t>
            </a:r>
            <a:r>
              <a:rPr lang="fr-FR" sz="2000" dirty="0">
                <a:solidFill>
                  <a:schemeClr val="tx1"/>
                </a:solidFill>
                <a:latin typeface="Arial"/>
                <a:cs typeface="Arial"/>
              </a:rPr>
              <a:t>) continues to </a:t>
            </a:r>
            <a:r>
              <a:rPr lang="fr-FR" sz="2000" err="1">
                <a:solidFill>
                  <a:schemeClr val="tx1"/>
                </a:solidFill>
                <a:latin typeface="Arial"/>
                <a:cs typeface="Arial"/>
              </a:rPr>
              <a:t>limit</a:t>
            </a:r>
            <a:r>
              <a:rPr lang="fr-FR" sz="2000" dirty="0">
                <a:solidFill>
                  <a:schemeClr val="tx1"/>
                </a:solidFill>
                <a:latin typeface="Arial"/>
                <a:cs typeface="Arial"/>
              </a:rPr>
              <a:t> </a:t>
            </a:r>
            <a:r>
              <a:rPr lang="fr-FR" sz="2000" err="1">
                <a:solidFill>
                  <a:schemeClr val="tx1"/>
                </a:solidFill>
                <a:latin typeface="Arial"/>
                <a:cs typeface="Arial"/>
              </a:rPr>
              <a:t>what</a:t>
            </a:r>
            <a:r>
              <a:rPr lang="fr-FR" sz="2000" dirty="0">
                <a:solidFill>
                  <a:schemeClr val="tx1"/>
                </a:solidFill>
                <a:latin typeface="Arial"/>
                <a:cs typeface="Arial"/>
              </a:rPr>
              <a:t> </a:t>
            </a:r>
            <a:r>
              <a:rPr lang="fr-FR" sz="2000" err="1">
                <a:solidFill>
                  <a:schemeClr val="tx1"/>
                </a:solidFill>
                <a:latin typeface="Arial"/>
                <a:cs typeface="Arial"/>
              </a:rPr>
              <a:t>we</a:t>
            </a:r>
            <a:r>
              <a:rPr lang="fr-FR" sz="2000" dirty="0">
                <a:solidFill>
                  <a:schemeClr val="tx1"/>
                </a:solidFill>
                <a:latin typeface="Arial"/>
                <a:cs typeface="Arial"/>
              </a:rPr>
              <a:t> know</a:t>
            </a:r>
          </a:p>
          <a:p>
            <a:pPr marL="285750" indent="-285750">
              <a:buFont typeface="Wingdings" pitchFamily="2" charset="2"/>
              <a:buChar char="ü"/>
            </a:pPr>
            <a:endParaRPr lang="fr-FR" sz="2000" dirty="0">
              <a:solidFill>
                <a:schemeClr val="tx1"/>
              </a:solidFill>
              <a:latin typeface="Arial"/>
              <a:cs typeface="Arial"/>
            </a:endParaRPr>
          </a:p>
          <a:p>
            <a:pPr marL="285750" indent="-285750">
              <a:buFont typeface="Wingdings" pitchFamily="2" charset="2"/>
              <a:buChar char="ü"/>
            </a:pPr>
            <a:r>
              <a:rPr lang="fr-FR" sz="2000" err="1">
                <a:solidFill>
                  <a:schemeClr val="tx1"/>
                </a:solidFill>
                <a:latin typeface="Arial"/>
                <a:cs typeface="Arial"/>
              </a:rPr>
              <a:t>Some</a:t>
            </a:r>
            <a:r>
              <a:rPr lang="fr-FR" sz="2000" dirty="0">
                <a:solidFill>
                  <a:schemeClr val="tx1"/>
                </a:solidFill>
                <a:latin typeface="Arial"/>
                <a:cs typeface="Arial"/>
              </a:rPr>
              <a:t> variables (</a:t>
            </a:r>
            <a:r>
              <a:rPr lang="fr-FR" sz="2000" i="1" dirty="0">
                <a:solidFill>
                  <a:schemeClr val="tx1"/>
                </a:solidFill>
                <a:latin typeface="Arial"/>
                <a:cs typeface="Arial"/>
              </a:rPr>
              <a:t>i.e. APGAR</a:t>
            </a:r>
            <a:r>
              <a:rPr lang="fr-FR" sz="2000" dirty="0">
                <a:solidFill>
                  <a:schemeClr val="tx1"/>
                </a:solidFill>
                <a:latin typeface="Arial"/>
                <a:cs typeface="Arial"/>
              </a:rPr>
              <a:t>) </a:t>
            </a:r>
            <a:r>
              <a:rPr lang="fr-FR" sz="2000" err="1">
                <a:solidFill>
                  <a:schemeClr val="tx1"/>
                </a:solidFill>
                <a:latin typeface="Arial"/>
                <a:cs typeface="Arial"/>
              </a:rPr>
              <a:t>remain</a:t>
            </a:r>
            <a:r>
              <a:rPr lang="fr-FR" sz="2000" dirty="0">
                <a:solidFill>
                  <a:schemeClr val="tx1"/>
                </a:solidFill>
                <a:latin typeface="Arial"/>
                <a:cs typeface="Arial"/>
              </a:rPr>
              <a:t> </a:t>
            </a:r>
            <a:r>
              <a:rPr lang="fr-FR" sz="2000" err="1">
                <a:solidFill>
                  <a:schemeClr val="tx1"/>
                </a:solidFill>
                <a:latin typeface="Arial"/>
                <a:cs typeface="Arial"/>
              </a:rPr>
              <a:t>difficult</a:t>
            </a:r>
            <a:r>
              <a:rPr lang="fr-FR" sz="2000" dirty="0">
                <a:solidFill>
                  <a:schemeClr val="tx1"/>
                </a:solidFill>
                <a:latin typeface="Arial"/>
                <a:cs typeface="Arial"/>
              </a:rPr>
              <a:t> to </a:t>
            </a:r>
            <a:r>
              <a:rPr lang="fr-FR" sz="2000" err="1">
                <a:solidFill>
                  <a:schemeClr val="tx1"/>
                </a:solidFill>
                <a:latin typeface="Arial"/>
                <a:cs typeface="Arial"/>
              </a:rPr>
              <a:t>interpret</a:t>
            </a:r>
            <a:r>
              <a:rPr lang="fr-FR" sz="2000" dirty="0">
                <a:solidFill>
                  <a:schemeClr val="tx1"/>
                </a:solidFill>
                <a:latin typeface="Arial"/>
                <a:cs typeface="Arial"/>
              </a:rPr>
              <a:t> due to </a:t>
            </a:r>
            <a:r>
              <a:rPr lang="fr-FR" sz="2000" err="1">
                <a:solidFill>
                  <a:schemeClr val="tx1"/>
                </a:solidFill>
                <a:latin typeface="Arial"/>
                <a:cs typeface="Arial"/>
              </a:rPr>
              <a:t>varying</a:t>
            </a:r>
            <a:r>
              <a:rPr lang="fr-FR" sz="2000" dirty="0">
                <a:solidFill>
                  <a:schemeClr val="tx1"/>
                </a:solidFill>
                <a:latin typeface="Arial"/>
                <a:cs typeface="Arial"/>
              </a:rPr>
              <a:t> </a:t>
            </a:r>
            <a:r>
              <a:rPr lang="fr-FR" sz="2000" err="1">
                <a:solidFill>
                  <a:schemeClr val="tx1"/>
                </a:solidFill>
                <a:latin typeface="Arial"/>
                <a:cs typeface="Arial"/>
              </a:rPr>
              <a:t>recording</a:t>
            </a:r>
            <a:r>
              <a:rPr lang="fr-FR" sz="2000" dirty="0">
                <a:solidFill>
                  <a:schemeClr val="tx1"/>
                </a:solidFill>
                <a:latin typeface="Arial"/>
                <a:cs typeface="Arial"/>
              </a:rPr>
              <a:t> </a:t>
            </a:r>
            <a:r>
              <a:rPr lang="fr-FR" sz="2000" err="1">
                <a:solidFill>
                  <a:schemeClr val="tx1"/>
                </a:solidFill>
                <a:latin typeface="Arial"/>
                <a:cs typeface="Arial"/>
              </a:rPr>
              <a:t>pratices</a:t>
            </a:r>
            <a:endParaRPr lang="fr-FR" sz="2000">
              <a:solidFill>
                <a:schemeClr val="tx1"/>
              </a:solidFill>
              <a:latin typeface="Arial"/>
              <a:cs typeface="Arial"/>
            </a:endParaRPr>
          </a:p>
          <a:p>
            <a:pPr marL="285750" indent="-285750">
              <a:buFont typeface="Wingdings" pitchFamily="2" charset="2"/>
              <a:buChar char="ü"/>
            </a:pPr>
            <a:endParaRPr lang="fr-FR" sz="2000" dirty="0">
              <a:solidFill>
                <a:schemeClr val="tx1"/>
              </a:solidFill>
              <a:latin typeface="Arial"/>
              <a:cs typeface="Arial"/>
            </a:endParaRPr>
          </a:p>
          <a:p>
            <a:pPr marL="285750" indent="-285750">
              <a:buFont typeface="Wingdings" pitchFamily="2" charset="2"/>
              <a:buChar char="ü"/>
            </a:pPr>
            <a:r>
              <a:rPr lang="fr-FR" sz="2000" dirty="0" err="1">
                <a:solidFill>
                  <a:schemeClr val="tx1"/>
                </a:solidFill>
                <a:latin typeface="Arial"/>
                <a:cs typeface="Arial"/>
              </a:rPr>
              <a:t>Neonates</a:t>
            </a:r>
            <a:r>
              <a:rPr lang="fr-FR" sz="2000" dirty="0">
                <a:solidFill>
                  <a:schemeClr val="tx1"/>
                </a:solidFill>
                <a:latin typeface="Arial"/>
                <a:cs typeface="Arial"/>
              </a:rPr>
              <a:t> are </a:t>
            </a:r>
            <a:r>
              <a:rPr lang="fr-FR" sz="2000" dirty="0" err="1">
                <a:solidFill>
                  <a:schemeClr val="tx1"/>
                </a:solidFill>
                <a:latin typeface="Arial"/>
                <a:cs typeface="Arial"/>
              </a:rPr>
              <a:t>limited</a:t>
            </a:r>
            <a:r>
              <a:rPr lang="fr-FR" sz="2000" dirty="0">
                <a:solidFill>
                  <a:schemeClr val="tx1"/>
                </a:solidFill>
                <a:latin typeface="Arial"/>
                <a:cs typeface="Arial"/>
              </a:rPr>
              <a:t> to </a:t>
            </a:r>
            <a:r>
              <a:rPr lang="fr-FR" sz="2000" dirty="0" err="1">
                <a:solidFill>
                  <a:schemeClr val="tx1"/>
                </a:solidFill>
                <a:latin typeface="Arial"/>
                <a:cs typeface="Arial"/>
              </a:rPr>
              <a:t>those</a:t>
            </a:r>
            <a:r>
              <a:rPr lang="fr-FR" sz="2000" dirty="0">
                <a:solidFill>
                  <a:schemeClr val="tx1"/>
                </a:solidFill>
                <a:latin typeface="Arial"/>
                <a:cs typeface="Arial"/>
              </a:rPr>
              <a:t> </a:t>
            </a:r>
            <a:r>
              <a:rPr lang="fr-FR" sz="2000" dirty="0" err="1">
                <a:solidFill>
                  <a:schemeClr val="tx1"/>
                </a:solidFill>
                <a:latin typeface="Arial"/>
                <a:cs typeface="Arial"/>
              </a:rPr>
              <a:t>who</a:t>
            </a:r>
            <a:r>
              <a:rPr lang="fr-FR" sz="2000" dirty="0">
                <a:solidFill>
                  <a:schemeClr val="tx1"/>
                </a:solidFill>
                <a:latin typeface="Arial"/>
                <a:cs typeface="Arial"/>
              </a:rPr>
              <a:t> made </a:t>
            </a:r>
            <a:r>
              <a:rPr lang="fr-FR" sz="2000" dirty="0" err="1">
                <a:solidFill>
                  <a:schemeClr val="tx1"/>
                </a:solidFill>
                <a:latin typeface="Arial"/>
                <a:cs typeface="Arial"/>
              </a:rPr>
              <a:t>it</a:t>
            </a:r>
            <a:r>
              <a:rPr lang="fr-FR" sz="2000" dirty="0">
                <a:solidFill>
                  <a:schemeClr val="tx1"/>
                </a:solidFill>
                <a:latin typeface="Arial"/>
                <a:cs typeface="Arial"/>
              </a:rPr>
              <a:t> to the NICU</a:t>
            </a:r>
          </a:p>
        </p:txBody>
      </p:sp>
      <p:sp>
        <p:nvSpPr>
          <p:cNvPr id="9" name="Espace réservé du texte 11">
            <a:extLst>
              <a:ext uri="{FF2B5EF4-FFF2-40B4-BE49-F238E27FC236}">
                <a16:creationId xmlns:a16="http://schemas.microsoft.com/office/drawing/2014/main" id="{4C6B10FE-8B06-7BF8-ADA3-D9E1144FB921}"/>
              </a:ext>
            </a:extLst>
          </p:cNvPr>
          <p:cNvSpPr txBox="1">
            <a:spLocks/>
          </p:cNvSpPr>
          <p:nvPr/>
        </p:nvSpPr>
        <p:spPr>
          <a:xfrm>
            <a:off x="632856" y="2795064"/>
            <a:ext cx="5601789" cy="266483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1600" b="0" i="0" kern="1200">
                <a:solidFill>
                  <a:srgbClr val="26335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itchFamily="2" charset="2"/>
              <a:buChar char="ü"/>
            </a:pPr>
            <a:r>
              <a:rPr lang="fr-FR" sz="2000" dirty="0">
                <a:solidFill>
                  <a:schemeClr val="accent3">
                    <a:lumMod val="50000"/>
                  </a:schemeClr>
                </a:solidFill>
                <a:latin typeface="Arial"/>
                <a:cs typeface="Arial"/>
              </a:rPr>
              <a:t>This </a:t>
            </a:r>
            <a:r>
              <a:rPr lang="fr-FR" sz="2000" err="1">
                <a:solidFill>
                  <a:schemeClr val="accent3">
                    <a:lumMod val="50000"/>
                  </a:schemeClr>
                </a:solidFill>
                <a:latin typeface="Arial"/>
                <a:cs typeface="Arial"/>
              </a:rPr>
              <a:t>provides</a:t>
            </a:r>
            <a:r>
              <a:rPr lang="fr-FR" sz="2000" dirty="0">
                <a:solidFill>
                  <a:schemeClr val="accent3">
                    <a:lumMod val="50000"/>
                  </a:schemeClr>
                </a:solidFill>
                <a:latin typeface="Arial"/>
                <a:cs typeface="Arial"/>
              </a:rPr>
              <a:t> a </a:t>
            </a:r>
            <a:r>
              <a:rPr lang="fr-FR" sz="2000" err="1">
                <a:solidFill>
                  <a:schemeClr val="accent3">
                    <a:lumMod val="50000"/>
                  </a:schemeClr>
                </a:solidFill>
                <a:latin typeface="Arial"/>
                <a:cs typeface="Arial"/>
              </a:rPr>
              <a:t>critical</a:t>
            </a:r>
            <a:r>
              <a:rPr lang="fr-FR" sz="2000" dirty="0">
                <a:solidFill>
                  <a:schemeClr val="accent3">
                    <a:lumMod val="50000"/>
                  </a:schemeClr>
                </a:solidFill>
                <a:latin typeface="Arial"/>
                <a:cs typeface="Arial"/>
              </a:rPr>
              <a:t> </a:t>
            </a:r>
            <a:r>
              <a:rPr lang="fr-FR" sz="2000" err="1">
                <a:solidFill>
                  <a:schemeClr val="accent3">
                    <a:lumMod val="50000"/>
                  </a:schemeClr>
                </a:solidFill>
                <a:latin typeface="Arial"/>
                <a:cs typeface="Arial"/>
              </a:rPr>
              <a:t>summary</a:t>
            </a:r>
            <a:r>
              <a:rPr lang="fr-FR" sz="2000" dirty="0">
                <a:solidFill>
                  <a:schemeClr val="accent3">
                    <a:lumMod val="50000"/>
                  </a:schemeClr>
                </a:solidFill>
                <a:latin typeface="Arial"/>
                <a:cs typeface="Arial"/>
              </a:rPr>
              <a:t> of the </a:t>
            </a:r>
            <a:r>
              <a:rPr lang="fr-FR" sz="2000" err="1">
                <a:solidFill>
                  <a:schemeClr val="accent3">
                    <a:lumMod val="50000"/>
                  </a:schemeClr>
                </a:solidFill>
                <a:latin typeface="Arial"/>
                <a:cs typeface="Arial"/>
              </a:rPr>
              <a:t>early</a:t>
            </a:r>
            <a:r>
              <a:rPr lang="fr-FR" sz="2000" dirty="0">
                <a:solidFill>
                  <a:schemeClr val="accent3">
                    <a:lumMod val="50000"/>
                  </a:schemeClr>
                </a:solidFill>
                <a:latin typeface="Arial"/>
                <a:cs typeface="Arial"/>
              </a:rPr>
              <a:t> </a:t>
            </a:r>
            <a:r>
              <a:rPr lang="fr-FR" sz="2000" err="1">
                <a:solidFill>
                  <a:schemeClr val="accent3">
                    <a:lumMod val="50000"/>
                  </a:schemeClr>
                </a:solidFill>
                <a:latin typeface="Arial"/>
                <a:cs typeface="Arial"/>
              </a:rPr>
              <a:t>years</a:t>
            </a:r>
            <a:r>
              <a:rPr lang="fr-FR" sz="2000" dirty="0">
                <a:solidFill>
                  <a:schemeClr val="accent3">
                    <a:lumMod val="50000"/>
                  </a:schemeClr>
                </a:solidFill>
                <a:latin typeface="Arial"/>
                <a:cs typeface="Arial"/>
              </a:rPr>
              <a:t> of the NICU to </a:t>
            </a:r>
            <a:r>
              <a:rPr lang="fr-FR" sz="2000" err="1">
                <a:solidFill>
                  <a:schemeClr val="accent3">
                    <a:lumMod val="50000"/>
                  </a:schemeClr>
                </a:solidFill>
                <a:latin typeface="Arial"/>
                <a:cs typeface="Arial"/>
              </a:rPr>
              <a:t>inform</a:t>
            </a:r>
            <a:r>
              <a:rPr lang="fr-FR" sz="2000" dirty="0">
                <a:solidFill>
                  <a:schemeClr val="accent3">
                    <a:lumMod val="50000"/>
                  </a:schemeClr>
                </a:solidFill>
                <a:latin typeface="Arial"/>
                <a:cs typeface="Arial"/>
              </a:rPr>
              <a:t> </a:t>
            </a:r>
            <a:r>
              <a:rPr lang="fr-FR" sz="2000" err="1">
                <a:solidFill>
                  <a:schemeClr val="accent3">
                    <a:lumMod val="50000"/>
                  </a:schemeClr>
                </a:solidFill>
                <a:latin typeface="Arial"/>
                <a:cs typeface="Arial"/>
              </a:rPr>
              <a:t>continued</a:t>
            </a:r>
            <a:r>
              <a:rPr lang="fr-FR" sz="2000" dirty="0">
                <a:solidFill>
                  <a:schemeClr val="accent3">
                    <a:lumMod val="50000"/>
                  </a:schemeClr>
                </a:solidFill>
                <a:latin typeface="Arial"/>
                <a:cs typeface="Arial"/>
              </a:rPr>
              <a:t> </a:t>
            </a:r>
            <a:r>
              <a:rPr lang="fr-FR" sz="2000" err="1">
                <a:solidFill>
                  <a:schemeClr val="accent3">
                    <a:lumMod val="50000"/>
                  </a:schemeClr>
                </a:solidFill>
                <a:latin typeface="Arial"/>
                <a:cs typeface="Arial"/>
              </a:rPr>
              <a:t>work</a:t>
            </a:r>
            <a:endParaRPr lang="fr-FR" sz="2000" dirty="0">
              <a:solidFill>
                <a:schemeClr val="accent3">
                  <a:lumMod val="50000"/>
                </a:schemeClr>
              </a:solidFill>
              <a:latin typeface="Arial"/>
              <a:cs typeface="Arial"/>
            </a:endParaRPr>
          </a:p>
          <a:p>
            <a:endParaRPr lang="fr-FR" sz="2000" dirty="0">
              <a:solidFill>
                <a:schemeClr val="accent3">
                  <a:lumMod val="50000"/>
                </a:schemeClr>
              </a:solidFill>
              <a:latin typeface="Arial"/>
              <a:cs typeface="Arial"/>
            </a:endParaRPr>
          </a:p>
          <a:p>
            <a:pPr marL="285750" indent="-285750">
              <a:buFont typeface="Wingdings" pitchFamily="2" charset="2"/>
              <a:buChar char="ü"/>
            </a:pPr>
            <a:r>
              <a:rPr lang="fr-FR" sz="2000" dirty="0">
                <a:solidFill>
                  <a:schemeClr val="accent3">
                    <a:lumMod val="50000"/>
                  </a:schemeClr>
                </a:solidFill>
                <a:latin typeface="Arial"/>
                <a:cs typeface="Arial"/>
              </a:rPr>
              <a:t>Our </a:t>
            </a:r>
            <a:r>
              <a:rPr lang="fr-FR" sz="2000" dirty="0" err="1">
                <a:solidFill>
                  <a:schemeClr val="accent3">
                    <a:lumMod val="50000"/>
                  </a:schemeClr>
                </a:solidFill>
                <a:latin typeface="Arial"/>
                <a:cs typeface="Arial"/>
              </a:rPr>
              <a:t>interdisciplinary</a:t>
            </a:r>
            <a:r>
              <a:rPr lang="fr-FR" sz="2000" dirty="0">
                <a:solidFill>
                  <a:schemeClr val="accent3">
                    <a:lumMod val="50000"/>
                  </a:schemeClr>
                </a:solidFill>
                <a:latin typeface="Arial"/>
                <a:cs typeface="Arial"/>
              </a:rPr>
              <a:t> </a:t>
            </a:r>
            <a:r>
              <a:rPr lang="fr-FR" sz="2000" dirty="0" err="1">
                <a:solidFill>
                  <a:schemeClr val="accent3">
                    <a:lumMod val="50000"/>
                  </a:schemeClr>
                </a:solidFill>
                <a:latin typeface="Arial"/>
                <a:cs typeface="Arial"/>
              </a:rPr>
              <a:t>approach</a:t>
            </a:r>
            <a:r>
              <a:rPr lang="fr-FR" sz="2000" dirty="0">
                <a:solidFill>
                  <a:schemeClr val="accent3">
                    <a:lumMod val="50000"/>
                  </a:schemeClr>
                </a:solidFill>
                <a:latin typeface="Arial"/>
                <a:cs typeface="Arial"/>
              </a:rPr>
              <a:t> (local providers, </a:t>
            </a:r>
            <a:r>
              <a:rPr lang="fr-FR" sz="2000" dirty="0" err="1">
                <a:solidFill>
                  <a:schemeClr val="accent3">
                    <a:lumMod val="50000"/>
                  </a:schemeClr>
                </a:solidFill>
                <a:latin typeface="Arial"/>
                <a:cs typeface="Arial"/>
              </a:rPr>
              <a:t>researchers</a:t>
            </a:r>
            <a:r>
              <a:rPr lang="fr-FR" sz="2000" dirty="0">
                <a:solidFill>
                  <a:schemeClr val="accent3">
                    <a:lumMod val="50000"/>
                  </a:schemeClr>
                </a:solidFill>
                <a:latin typeface="Arial"/>
                <a:cs typeface="Arial"/>
              </a:rPr>
              <a:t>, etc.) </a:t>
            </a:r>
            <a:r>
              <a:rPr lang="fr-FR" sz="2000" dirty="0" err="1">
                <a:solidFill>
                  <a:schemeClr val="accent3">
                    <a:lumMod val="50000"/>
                  </a:schemeClr>
                </a:solidFill>
                <a:latin typeface="Arial"/>
                <a:cs typeface="Arial"/>
              </a:rPr>
              <a:t>is</a:t>
            </a:r>
            <a:r>
              <a:rPr lang="fr-FR" sz="2000" dirty="0">
                <a:solidFill>
                  <a:schemeClr val="accent3">
                    <a:lumMod val="50000"/>
                  </a:schemeClr>
                </a:solidFill>
                <a:latin typeface="Arial"/>
                <a:cs typeface="Arial"/>
              </a:rPr>
              <a:t> </a:t>
            </a:r>
            <a:r>
              <a:rPr lang="fr-FR" sz="2000" dirty="0" err="1">
                <a:solidFill>
                  <a:schemeClr val="accent3">
                    <a:lumMod val="50000"/>
                  </a:schemeClr>
                </a:solidFill>
                <a:latin typeface="Arial"/>
                <a:cs typeface="Arial"/>
              </a:rPr>
              <a:t>another</a:t>
            </a:r>
            <a:r>
              <a:rPr lang="fr-FR" sz="2000" dirty="0">
                <a:solidFill>
                  <a:schemeClr val="accent3">
                    <a:lumMod val="50000"/>
                  </a:schemeClr>
                </a:solidFill>
                <a:latin typeface="Arial"/>
                <a:cs typeface="Arial"/>
              </a:rPr>
              <a:t> </a:t>
            </a:r>
            <a:r>
              <a:rPr lang="fr-FR" sz="2000" dirty="0" err="1">
                <a:solidFill>
                  <a:schemeClr val="accent3">
                    <a:lumMod val="50000"/>
                  </a:schemeClr>
                </a:solidFill>
                <a:latin typeface="Arial"/>
                <a:cs typeface="Arial"/>
              </a:rPr>
              <a:t>strength</a:t>
            </a:r>
            <a:r>
              <a:rPr lang="fr-FR" sz="2000" dirty="0">
                <a:solidFill>
                  <a:schemeClr val="accent3">
                    <a:lumMod val="50000"/>
                  </a:schemeClr>
                </a:solidFill>
                <a:latin typeface="Arial"/>
                <a:cs typeface="Arial"/>
              </a:rPr>
              <a:t> </a:t>
            </a:r>
          </a:p>
        </p:txBody>
      </p:sp>
      <p:pic>
        <p:nvPicPr>
          <p:cNvPr id="10" name="Picture 9">
            <a:extLst>
              <a:ext uri="{FF2B5EF4-FFF2-40B4-BE49-F238E27FC236}">
                <a16:creationId xmlns:a16="http://schemas.microsoft.com/office/drawing/2014/main" id="{F49172EF-AB4B-3BE0-CF0C-B4A78007B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rtners In Health | Drupal.org">
            <a:extLst>
              <a:ext uri="{FF2B5EF4-FFF2-40B4-BE49-F238E27FC236}">
                <a16:creationId xmlns:a16="http://schemas.microsoft.com/office/drawing/2014/main" id="{9B229A04-8231-F89E-9953-1FBE8696D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69E1DBB9-CB2A-635C-096A-EBAFB6C2A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972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6F238-D23A-0168-3C48-B6C795ECE775}"/>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AD6FD564-91F5-93A8-5218-92D03C38847D}"/>
              </a:ext>
            </a:extLst>
          </p:cNvPr>
          <p:cNvSpPr>
            <a:spLocks noGrp="1"/>
          </p:cNvSpPr>
          <p:nvPr>
            <p:ph type="sldNum" sz="quarter" idx="4"/>
          </p:nvPr>
        </p:nvSpPr>
        <p:spPr>
          <a:xfrm>
            <a:off x="10981345" y="340455"/>
            <a:ext cx="891415" cy="276999"/>
          </a:xfrm>
        </p:spPr>
        <p:txBody>
          <a:bodyPr/>
          <a:lstStyle/>
          <a:p>
            <a:fld id="{E6734291-6B3E-F94D-B3C3-920CFCC3E85E}" type="slidenum">
              <a:rPr lang="fr-FR" smtClean="0"/>
              <a:pPr/>
              <a:t>13</a:t>
            </a:fld>
            <a:endParaRPr lang="fr-FR"/>
          </a:p>
        </p:txBody>
      </p:sp>
      <p:sp>
        <p:nvSpPr>
          <p:cNvPr id="2" name="Espace réservé du pied de page 1">
            <a:extLst>
              <a:ext uri="{FF2B5EF4-FFF2-40B4-BE49-F238E27FC236}">
                <a16:creationId xmlns:a16="http://schemas.microsoft.com/office/drawing/2014/main" id="{3CB9AB8C-493C-B538-DA5B-D62B68561617}"/>
              </a:ext>
            </a:extLst>
          </p:cNvPr>
          <p:cNvSpPr>
            <a:spLocks noGrp="1"/>
          </p:cNvSpPr>
          <p:nvPr>
            <p:ph type="ftr" sz="quarter" idx="3"/>
          </p:nvPr>
        </p:nvSpPr>
        <p:spPr>
          <a:xfrm>
            <a:off x="8365912" y="258989"/>
            <a:ext cx="1484084" cy="365125"/>
          </a:xfrm>
        </p:spPr>
        <p:txBody>
          <a:bodyPr/>
          <a:lstStyle/>
          <a:p>
            <a:r>
              <a:rPr lang="fr-FR"/>
              <a:t>June 2025</a:t>
            </a:r>
          </a:p>
        </p:txBody>
      </p:sp>
      <p:sp>
        <p:nvSpPr>
          <p:cNvPr id="11" name="Espace réservé du texte 10">
            <a:extLst>
              <a:ext uri="{FF2B5EF4-FFF2-40B4-BE49-F238E27FC236}">
                <a16:creationId xmlns:a16="http://schemas.microsoft.com/office/drawing/2014/main" id="{FF041C70-39B1-CD66-9A6E-D927CE9F06E3}"/>
              </a:ext>
            </a:extLst>
          </p:cNvPr>
          <p:cNvSpPr>
            <a:spLocks noGrp="1"/>
          </p:cNvSpPr>
          <p:nvPr>
            <p:ph type="body" sz="quarter" idx="11"/>
          </p:nvPr>
        </p:nvSpPr>
        <p:spPr>
          <a:xfrm>
            <a:off x="494736" y="962894"/>
            <a:ext cx="5878031" cy="889552"/>
          </a:xfrm>
        </p:spPr>
        <p:txBody>
          <a:bodyPr/>
          <a:lstStyle/>
          <a:p>
            <a:r>
              <a:rPr lang="fr-FR"/>
              <a:t>Conclusions</a:t>
            </a:r>
          </a:p>
        </p:txBody>
      </p:sp>
      <p:sp>
        <p:nvSpPr>
          <p:cNvPr id="12" name="Espace réservé du texte 11">
            <a:extLst>
              <a:ext uri="{FF2B5EF4-FFF2-40B4-BE49-F238E27FC236}">
                <a16:creationId xmlns:a16="http://schemas.microsoft.com/office/drawing/2014/main" id="{711E1409-AF7F-405E-7081-4A0ECAB9B62A}"/>
              </a:ext>
            </a:extLst>
          </p:cNvPr>
          <p:cNvSpPr>
            <a:spLocks noGrp="1"/>
          </p:cNvSpPr>
          <p:nvPr>
            <p:ph type="body" sz="quarter" idx="14"/>
          </p:nvPr>
        </p:nvSpPr>
        <p:spPr>
          <a:xfrm>
            <a:off x="383484" y="1740179"/>
            <a:ext cx="5435425" cy="3822475"/>
          </a:xfrm>
        </p:spPr>
        <p:txBody>
          <a:bodyPr/>
          <a:lstStyle/>
          <a:p>
            <a:r>
              <a:rPr lang="fr-FR" sz="2000" dirty="0" err="1">
                <a:solidFill>
                  <a:schemeClr val="tx1"/>
                </a:solidFill>
                <a:latin typeface="Arial" panose="020B0604020202020204" pitchFamily="34" charset="0"/>
                <a:cs typeface="Arial" panose="020B0604020202020204" pitchFamily="34" charset="0"/>
              </a:rPr>
              <a:t>Neonatal</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mortality</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remains</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stubbornly</a:t>
            </a:r>
            <a:r>
              <a:rPr lang="fr-FR" sz="2000" dirty="0">
                <a:solidFill>
                  <a:schemeClr val="tx1"/>
                </a:solidFill>
                <a:latin typeface="Arial" panose="020B0604020202020204" pitchFamily="34" charset="0"/>
                <a:cs typeface="Arial" panose="020B0604020202020204" pitchFamily="34" charset="0"/>
              </a:rPr>
              <a:t> high. Our </a:t>
            </a:r>
            <a:r>
              <a:rPr lang="fr-FR" sz="2000" dirty="0" err="1">
                <a:solidFill>
                  <a:schemeClr val="tx1"/>
                </a:solidFill>
                <a:latin typeface="Arial" panose="020B0604020202020204" pitchFamily="34" charset="0"/>
                <a:cs typeface="Arial" panose="020B0604020202020204" pitchFamily="34" charset="0"/>
              </a:rPr>
              <a:t>findings</a:t>
            </a:r>
            <a:r>
              <a:rPr lang="fr-FR" sz="2000" dirty="0">
                <a:solidFill>
                  <a:schemeClr val="tx1"/>
                </a:solidFill>
                <a:latin typeface="Arial" panose="020B0604020202020204" pitchFamily="34" charset="0"/>
                <a:cs typeface="Arial" panose="020B0604020202020204" pitchFamily="34" charset="0"/>
              </a:rPr>
              <a:t> </a:t>
            </a:r>
            <a:r>
              <a:rPr lang="en-US" sz="2000" b="0" i="0" dirty="0">
                <a:solidFill>
                  <a:schemeClr val="tx1"/>
                </a:solidFill>
                <a:effectLst/>
                <a:latin typeface="Arial" panose="020B0604020202020204" pitchFamily="34" charset="0"/>
                <a:cs typeface="Arial" panose="020B0604020202020204" pitchFamily="34" charset="0"/>
              </a:rPr>
              <a:t>underscore:</a:t>
            </a:r>
          </a:p>
          <a:p>
            <a:pPr marL="285750" indent="-285750">
              <a:buFont typeface="Arial" panose="020B0604020202020204" pitchFamily="34" charset="0"/>
              <a:buChar char="•"/>
            </a:pPr>
            <a:r>
              <a:rPr lang="en-US" sz="2000" b="0" i="0" dirty="0">
                <a:solidFill>
                  <a:schemeClr val="tx1"/>
                </a:solidFill>
                <a:effectLst/>
                <a:latin typeface="Arial" panose="020B0604020202020204" pitchFamily="34" charset="0"/>
                <a:cs typeface="Arial" panose="020B0604020202020204" pitchFamily="34" charset="0"/>
              </a:rPr>
              <a:t>maintaining </a:t>
            </a:r>
            <a:r>
              <a:rPr lang="en-US" sz="2000" b="1" i="0" dirty="0">
                <a:solidFill>
                  <a:schemeClr val="tx1"/>
                </a:solidFill>
                <a:effectLst/>
                <a:latin typeface="Arial" panose="020B0604020202020204" pitchFamily="34" charset="0"/>
                <a:cs typeface="Arial" panose="020B0604020202020204" pitchFamily="34" charset="0"/>
              </a:rPr>
              <a:t>antenatal care</a:t>
            </a:r>
            <a:r>
              <a:rPr lang="en-US" sz="2000" b="0" i="0" dirty="0">
                <a:solidFill>
                  <a:schemeClr val="tx1"/>
                </a:solidFill>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sz="2000" dirty="0">
              <a:solidFill>
                <a:schemeClr val="tx1"/>
              </a:solidFill>
              <a:latin typeface="Arial"/>
              <a:cs typeface="Arial"/>
            </a:endParaRPr>
          </a:p>
          <a:p>
            <a:pPr marL="285750" indent="-285750">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supporting </a:t>
            </a:r>
            <a:r>
              <a:rPr lang="en-US" sz="2000" b="1" i="0" dirty="0">
                <a:solidFill>
                  <a:schemeClr val="tx1"/>
                </a:solidFill>
                <a:effectLst/>
                <a:latin typeface="Arial" panose="020B0604020202020204" pitchFamily="34" charset="0"/>
                <a:cs typeface="Arial" panose="020B0604020202020204" pitchFamily="34" charset="0"/>
              </a:rPr>
              <a:t>providers </a:t>
            </a:r>
            <a:r>
              <a:rPr lang="en-US" sz="2000" b="0" i="0" dirty="0">
                <a:solidFill>
                  <a:schemeClr val="tx1"/>
                </a:solidFill>
                <a:effectLst/>
                <a:latin typeface="Arial" panose="020B0604020202020204" pitchFamily="34" charset="0"/>
                <a:cs typeface="Arial" panose="020B0604020202020204" pitchFamily="34" charset="0"/>
              </a:rPr>
              <a:t>with adequate training, mentorship, and supplies </a:t>
            </a:r>
          </a:p>
          <a:p>
            <a:pPr marL="285750" indent="-285750">
              <a:buFont typeface="Arial" panose="020B0604020202020204" pitchFamily="34" charset="0"/>
              <a:buChar char="•"/>
            </a:pPr>
            <a:endParaRPr lang="en-US" sz="2000" dirty="0">
              <a:solidFill>
                <a:schemeClr val="tx1"/>
              </a:solidFill>
              <a:latin typeface="Arial"/>
              <a:cs typeface="Arial"/>
            </a:endParaRPr>
          </a:p>
          <a:p>
            <a:pPr marL="285750" indent="-285750">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improving documentation </a:t>
            </a:r>
            <a:r>
              <a:rPr lang="en-US" sz="2000" dirty="0">
                <a:solidFill>
                  <a:schemeClr val="tx1"/>
                </a:solidFill>
                <a:latin typeface="Arial" panose="020B0604020202020204" pitchFamily="34" charset="0"/>
                <a:cs typeface="Arial" panose="020B0604020202020204" pitchFamily="34" charset="0"/>
              </a:rPr>
              <a:t>to understand patterns in gaps and poor outcomes</a:t>
            </a:r>
          </a:p>
          <a:p>
            <a:pPr marL="285750" indent="-285750">
              <a:buFont typeface="Arial" panose="020B0604020202020204" pitchFamily="34" charset="0"/>
              <a:buChar char="•"/>
            </a:pPr>
            <a:endParaRPr lang="en-US" sz="2000" dirty="0">
              <a:solidFill>
                <a:schemeClr val="tx1"/>
              </a:solidFill>
              <a:latin typeface="Arial"/>
              <a:cs typeface="Arial"/>
            </a:endParaRPr>
          </a:p>
          <a:p>
            <a:pPr marL="285750" indent="-285750">
              <a:buFont typeface="Arial" panose="020B0604020202020204" pitchFamily="34" charset="0"/>
              <a:buChar char="•"/>
            </a:pPr>
            <a:r>
              <a:rPr lang="en-US" sz="2000" dirty="0">
                <a:solidFill>
                  <a:schemeClr val="tx1"/>
                </a:solidFill>
                <a:latin typeface="Arial"/>
                <a:cs typeface="Arial"/>
              </a:rPr>
              <a:t>leveraging </a:t>
            </a:r>
            <a:r>
              <a:rPr lang="en-US" sz="2000" b="1" i="0" dirty="0">
                <a:solidFill>
                  <a:schemeClr val="tx1"/>
                </a:solidFill>
                <a:effectLst/>
                <a:latin typeface="Arial"/>
                <a:cs typeface="Arial"/>
              </a:rPr>
              <a:t>community-academic </a:t>
            </a:r>
            <a:r>
              <a:rPr lang="en-US" sz="2000" b="1" dirty="0">
                <a:solidFill>
                  <a:schemeClr val="tx1"/>
                </a:solidFill>
                <a:latin typeface="Arial"/>
                <a:cs typeface="Arial"/>
              </a:rPr>
              <a:t>partnerships</a:t>
            </a:r>
            <a:r>
              <a:rPr lang="en-US" sz="2000" b="1" i="0" dirty="0">
                <a:solidFill>
                  <a:schemeClr val="tx1"/>
                </a:solidFill>
                <a:effectLst/>
                <a:latin typeface="Arial"/>
                <a:cs typeface="Arial"/>
              </a:rPr>
              <a:t> </a:t>
            </a:r>
            <a:r>
              <a:rPr lang="en-US" sz="2000" b="0" i="0" dirty="0">
                <a:solidFill>
                  <a:schemeClr val="tx1"/>
                </a:solidFill>
                <a:effectLst/>
                <a:latin typeface="Arial"/>
                <a:cs typeface="Arial"/>
              </a:rPr>
              <a:t>for actionable research</a:t>
            </a:r>
          </a:p>
        </p:txBody>
      </p:sp>
      <p:pic>
        <p:nvPicPr>
          <p:cNvPr id="3" name="Picture 2">
            <a:extLst>
              <a:ext uri="{FF2B5EF4-FFF2-40B4-BE49-F238E27FC236}">
                <a16:creationId xmlns:a16="http://schemas.microsoft.com/office/drawing/2014/main" id="{666D0BE1-DF27-5BE6-8545-D0BC3839DDCF}"/>
              </a:ext>
            </a:extLst>
          </p:cNvPr>
          <p:cNvPicPr>
            <a:picLocks noChangeAspect="1"/>
          </p:cNvPicPr>
          <p:nvPr/>
        </p:nvPicPr>
        <p:blipFill>
          <a:blip r:embed="rId3"/>
          <a:stretch>
            <a:fillRect/>
          </a:stretch>
        </p:blipFill>
        <p:spPr>
          <a:xfrm>
            <a:off x="6140229" y="1740179"/>
            <a:ext cx="5286823" cy="3524548"/>
          </a:xfrm>
          <a:prstGeom prst="rect">
            <a:avLst/>
          </a:prstGeom>
        </p:spPr>
      </p:pic>
      <p:pic>
        <p:nvPicPr>
          <p:cNvPr id="4" name="Picture 3">
            <a:extLst>
              <a:ext uri="{FF2B5EF4-FFF2-40B4-BE49-F238E27FC236}">
                <a16:creationId xmlns:a16="http://schemas.microsoft.com/office/drawing/2014/main" id="{97F885C7-2A88-3CFC-6A14-767A19EDF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rtners In Health | Drupal.org">
            <a:extLst>
              <a:ext uri="{FF2B5EF4-FFF2-40B4-BE49-F238E27FC236}">
                <a16:creationId xmlns:a16="http://schemas.microsoft.com/office/drawing/2014/main" id="{69A5DD09-A392-6B78-E324-74F57C025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EB808ADB-A449-369A-05CC-421E8D97F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478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a:extLst>
              <a:ext uri="{FF2B5EF4-FFF2-40B4-BE49-F238E27FC236}">
                <a16:creationId xmlns:a16="http://schemas.microsoft.com/office/drawing/2014/main" id="{DF64499A-7CD2-B2D9-0249-9C35A33B6541}"/>
              </a:ext>
            </a:extLst>
          </p:cNvPr>
          <p:cNvSpPr>
            <a:spLocks noGrp="1"/>
          </p:cNvSpPr>
          <p:nvPr>
            <p:ph type="sldNum" sz="quarter" idx="4"/>
          </p:nvPr>
        </p:nvSpPr>
        <p:spPr>
          <a:xfrm>
            <a:off x="10981345" y="340455"/>
            <a:ext cx="891415" cy="276999"/>
          </a:xfrm>
        </p:spPr>
        <p:txBody>
          <a:bodyPr/>
          <a:lstStyle/>
          <a:p>
            <a:fld id="{E6734291-6B3E-F94D-B3C3-920CFCC3E85E}" type="slidenum">
              <a:rPr lang="fr-FR" smtClean="0"/>
              <a:pPr/>
              <a:t>14</a:t>
            </a:fld>
            <a:endParaRPr lang="fr-FR"/>
          </a:p>
        </p:txBody>
      </p:sp>
      <p:sp>
        <p:nvSpPr>
          <p:cNvPr id="12" name="Espace réservé du pied de page 11">
            <a:extLst>
              <a:ext uri="{FF2B5EF4-FFF2-40B4-BE49-F238E27FC236}">
                <a16:creationId xmlns:a16="http://schemas.microsoft.com/office/drawing/2014/main" id="{7C520DF0-A36A-9ADB-8C28-B466A04F37BD}"/>
              </a:ext>
            </a:extLst>
          </p:cNvPr>
          <p:cNvSpPr>
            <a:spLocks noGrp="1"/>
          </p:cNvSpPr>
          <p:nvPr>
            <p:ph type="ftr" sz="quarter" idx="3"/>
          </p:nvPr>
        </p:nvSpPr>
        <p:spPr>
          <a:xfrm>
            <a:off x="8365912" y="258989"/>
            <a:ext cx="1484084" cy="365125"/>
          </a:xfrm>
        </p:spPr>
        <p:txBody>
          <a:bodyPr/>
          <a:lstStyle/>
          <a:p>
            <a:r>
              <a:rPr lang="fr-FR"/>
              <a:t>June 2025</a:t>
            </a:r>
          </a:p>
        </p:txBody>
      </p:sp>
      <p:sp>
        <p:nvSpPr>
          <p:cNvPr id="2" name="Espace réservé du texte 1">
            <a:extLst>
              <a:ext uri="{FF2B5EF4-FFF2-40B4-BE49-F238E27FC236}">
                <a16:creationId xmlns:a16="http://schemas.microsoft.com/office/drawing/2014/main" id="{6E71E8DC-6EAD-E3EC-1E31-BA3B4FEA3951}"/>
              </a:ext>
            </a:extLst>
          </p:cNvPr>
          <p:cNvSpPr>
            <a:spLocks noGrp="1"/>
          </p:cNvSpPr>
          <p:nvPr>
            <p:ph type="body" sz="quarter" idx="11"/>
          </p:nvPr>
        </p:nvSpPr>
        <p:spPr>
          <a:xfrm>
            <a:off x="495300" y="1295400"/>
            <a:ext cx="5876925" cy="889000"/>
          </a:xfrm>
        </p:spPr>
        <p:txBody>
          <a:bodyPr/>
          <a:lstStyle/>
          <a:p>
            <a:r>
              <a:rPr lang="fr-FR" err="1"/>
              <a:t>Thank</a:t>
            </a:r>
            <a:r>
              <a:rPr lang="fr-FR"/>
              <a:t> You!</a:t>
            </a:r>
          </a:p>
        </p:txBody>
      </p:sp>
      <p:sp>
        <p:nvSpPr>
          <p:cNvPr id="20" name="Espace réservé du texte 19">
            <a:extLst>
              <a:ext uri="{FF2B5EF4-FFF2-40B4-BE49-F238E27FC236}">
                <a16:creationId xmlns:a16="http://schemas.microsoft.com/office/drawing/2014/main" id="{8772FC61-CB39-04EF-8CA6-299B3DA11694}"/>
              </a:ext>
            </a:extLst>
          </p:cNvPr>
          <p:cNvSpPr>
            <a:spLocks noGrp="1"/>
          </p:cNvSpPr>
          <p:nvPr>
            <p:ph type="body" sz="quarter" idx="14"/>
          </p:nvPr>
        </p:nvSpPr>
        <p:spPr>
          <a:xfrm>
            <a:off x="494736" y="5321299"/>
            <a:ext cx="11203053" cy="889000"/>
          </a:xfrm>
        </p:spPr>
        <p:txBody>
          <a:bodyPr/>
          <a:lstStyle/>
          <a:p>
            <a:r>
              <a:rPr lang="fr-FR"/>
              <a:t>Ashley Mitchell: </a:t>
            </a:r>
            <a:r>
              <a:rPr lang="fr-FR" err="1"/>
              <a:t>ashley.mitchell@ucsf.edu</a:t>
            </a:r>
            <a:endParaRPr lang="fr-FR"/>
          </a:p>
        </p:txBody>
      </p:sp>
      <p:pic>
        <p:nvPicPr>
          <p:cNvPr id="14338" name="Picture 2">
            <a:extLst>
              <a:ext uri="{FF2B5EF4-FFF2-40B4-BE49-F238E27FC236}">
                <a16:creationId xmlns:a16="http://schemas.microsoft.com/office/drawing/2014/main" id="{239D5036-8829-B5AF-75EA-3C815CA22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703" y="4248151"/>
            <a:ext cx="825500" cy="8509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B19AAF-57EF-69EE-FC35-B69AA5CB9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498" y="4248151"/>
            <a:ext cx="2251611" cy="85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66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a:extLst>
              <a:ext uri="{FF2B5EF4-FFF2-40B4-BE49-F238E27FC236}">
                <a16:creationId xmlns:a16="http://schemas.microsoft.com/office/drawing/2014/main" id="{367F3A35-B1F1-2F41-E6DB-F981ECA98A7A}"/>
              </a:ext>
            </a:extLst>
          </p:cNvPr>
          <p:cNvSpPr>
            <a:spLocks noGrp="1"/>
          </p:cNvSpPr>
          <p:nvPr>
            <p:ph type="sldNum" sz="quarter" idx="4"/>
          </p:nvPr>
        </p:nvSpPr>
        <p:spPr>
          <a:xfrm>
            <a:off x="10981345" y="340455"/>
            <a:ext cx="891415" cy="276999"/>
          </a:xfrm>
        </p:spPr>
        <p:txBody>
          <a:bodyPr/>
          <a:lstStyle/>
          <a:p>
            <a:fld id="{E6734291-6B3E-F94D-B3C3-920CFCC3E85E}" type="slidenum">
              <a:rPr lang="fr-FR" smtClean="0"/>
              <a:pPr/>
              <a:t>2</a:t>
            </a:fld>
            <a:endParaRPr lang="fr-FR"/>
          </a:p>
        </p:txBody>
      </p:sp>
      <p:sp>
        <p:nvSpPr>
          <p:cNvPr id="2" name="Espace réservé du pied de page 1">
            <a:extLst>
              <a:ext uri="{FF2B5EF4-FFF2-40B4-BE49-F238E27FC236}">
                <a16:creationId xmlns:a16="http://schemas.microsoft.com/office/drawing/2014/main" id="{AF974B8E-6489-D5BF-CC15-07C4576D1015}"/>
              </a:ext>
            </a:extLst>
          </p:cNvPr>
          <p:cNvSpPr>
            <a:spLocks noGrp="1"/>
          </p:cNvSpPr>
          <p:nvPr>
            <p:ph type="ftr" sz="quarter" idx="3"/>
          </p:nvPr>
        </p:nvSpPr>
        <p:spPr>
          <a:xfrm>
            <a:off x="8365912" y="258989"/>
            <a:ext cx="1484084" cy="365125"/>
          </a:xfrm>
        </p:spPr>
        <p:txBody>
          <a:bodyPr/>
          <a:lstStyle/>
          <a:p>
            <a:r>
              <a:rPr lang="fr-FR"/>
              <a:t>June 2025</a:t>
            </a:r>
          </a:p>
        </p:txBody>
      </p:sp>
      <p:sp>
        <p:nvSpPr>
          <p:cNvPr id="13" name="Espace réservé du texte 12">
            <a:extLst>
              <a:ext uri="{FF2B5EF4-FFF2-40B4-BE49-F238E27FC236}">
                <a16:creationId xmlns:a16="http://schemas.microsoft.com/office/drawing/2014/main" id="{C4694D25-D80D-8C4C-6AA1-10D6571206AE}"/>
              </a:ext>
            </a:extLst>
          </p:cNvPr>
          <p:cNvSpPr>
            <a:spLocks noGrp="1"/>
          </p:cNvSpPr>
          <p:nvPr>
            <p:ph type="body" sz="quarter" idx="11"/>
          </p:nvPr>
        </p:nvSpPr>
        <p:spPr/>
        <p:txBody>
          <a:bodyPr/>
          <a:lstStyle/>
          <a:p>
            <a:r>
              <a:rPr lang="fr-FR" err="1"/>
              <a:t>Disclosures</a:t>
            </a:r>
            <a:r>
              <a:rPr lang="fr-FR"/>
              <a:t> &amp; </a:t>
            </a:r>
            <a:r>
              <a:rPr lang="fr-FR" err="1"/>
              <a:t>Acknowledgements</a:t>
            </a:r>
            <a:endParaRPr lang="fr-FR"/>
          </a:p>
        </p:txBody>
      </p:sp>
      <p:sp>
        <p:nvSpPr>
          <p:cNvPr id="14" name="Espace réservé du texte 13">
            <a:extLst>
              <a:ext uri="{FF2B5EF4-FFF2-40B4-BE49-F238E27FC236}">
                <a16:creationId xmlns:a16="http://schemas.microsoft.com/office/drawing/2014/main" id="{C419F682-D4CA-61E2-8AFB-D7786AB17BA1}"/>
              </a:ext>
            </a:extLst>
          </p:cNvPr>
          <p:cNvSpPr>
            <a:spLocks noGrp="1"/>
          </p:cNvSpPr>
          <p:nvPr>
            <p:ph type="body" sz="quarter" idx="14"/>
          </p:nvPr>
        </p:nvSpPr>
        <p:spPr>
          <a:xfrm>
            <a:off x="494736" y="2563585"/>
            <a:ext cx="11203053" cy="2896311"/>
          </a:xfrm>
        </p:spPr>
        <p:txBody>
          <a:bodyPr/>
          <a:lstStyle/>
          <a:p>
            <a:pPr marL="285750" indent="-285750">
              <a:buFont typeface="Arial" panose="020B0604020202020204" pitchFamily="34" charset="0"/>
              <a:buChar char="•"/>
            </a:pPr>
            <a:r>
              <a:rPr lang="fr-FR" sz="2400" dirty="0">
                <a:latin typeface="Arial"/>
                <a:cs typeface="Arial"/>
              </a:rPr>
              <a:t>This </a:t>
            </a:r>
            <a:r>
              <a:rPr lang="fr-FR" sz="2400" dirty="0" err="1">
                <a:latin typeface="Arial"/>
                <a:cs typeface="Arial"/>
              </a:rPr>
              <a:t>project</a:t>
            </a:r>
            <a:r>
              <a:rPr lang="fr-FR" sz="2400" dirty="0">
                <a:latin typeface="Arial"/>
                <a:cs typeface="Arial"/>
              </a:rPr>
              <a:t> </a:t>
            </a:r>
            <a:r>
              <a:rPr lang="fr-FR" sz="2400" dirty="0" err="1">
                <a:latin typeface="Arial"/>
                <a:cs typeface="Arial"/>
              </a:rPr>
              <a:t>was</a:t>
            </a:r>
            <a:r>
              <a:rPr lang="fr-FR" sz="2400" dirty="0">
                <a:latin typeface="Arial"/>
                <a:cs typeface="Arial"/>
              </a:rPr>
              <a:t> </a:t>
            </a:r>
            <a:r>
              <a:rPr lang="fr-FR" sz="2400" dirty="0" err="1">
                <a:latin typeface="Arial"/>
                <a:cs typeface="Arial"/>
              </a:rPr>
              <a:t>funded</a:t>
            </a:r>
            <a:r>
              <a:rPr lang="fr-FR" sz="2400" dirty="0">
                <a:latin typeface="Arial"/>
                <a:cs typeface="Arial"/>
              </a:rPr>
              <a:t> by the </a:t>
            </a:r>
            <a:r>
              <a:rPr lang="fr-FR" sz="2400" b="1" dirty="0">
                <a:latin typeface="Arial"/>
                <a:cs typeface="Arial"/>
              </a:rPr>
              <a:t>Wyss </a:t>
            </a:r>
            <a:r>
              <a:rPr lang="fr-FR" sz="2400" b="1" dirty="0" err="1">
                <a:latin typeface="Arial"/>
                <a:cs typeface="Arial"/>
              </a:rPr>
              <a:t>Medical</a:t>
            </a:r>
            <a:r>
              <a:rPr lang="fr-FR" sz="2400" b="1" dirty="0">
                <a:latin typeface="Arial"/>
                <a:cs typeface="Arial"/>
              </a:rPr>
              <a:t> </a:t>
            </a:r>
            <a:r>
              <a:rPr lang="fr-FR" sz="2400" b="1" dirty="0" err="1">
                <a:latin typeface="Arial"/>
                <a:cs typeface="Arial"/>
              </a:rPr>
              <a:t>Foundation</a:t>
            </a:r>
            <a:r>
              <a:rPr lang="fr-FR" sz="2400" dirty="0">
                <a:latin typeface="Arial"/>
                <a:cs typeface="Arial"/>
              </a:rPr>
              <a:t>, a </a:t>
            </a:r>
            <a:r>
              <a:rPr lang="fr-FR" sz="2400" dirty="0" err="1">
                <a:latin typeface="Arial"/>
                <a:cs typeface="Arial"/>
              </a:rPr>
              <a:t>private</a:t>
            </a:r>
            <a:r>
              <a:rPr lang="fr-FR" sz="2400" dirty="0">
                <a:latin typeface="Arial"/>
                <a:cs typeface="Arial"/>
              </a:rPr>
              <a:t> </a:t>
            </a:r>
            <a:r>
              <a:rPr lang="fr-FR" sz="2400" dirty="0" err="1">
                <a:latin typeface="Arial"/>
                <a:cs typeface="Arial"/>
              </a:rPr>
              <a:t>philanthropic</a:t>
            </a:r>
            <a:r>
              <a:rPr lang="fr-FR" sz="2400" dirty="0">
                <a:latin typeface="Arial"/>
                <a:cs typeface="Arial"/>
              </a:rPr>
              <a:t> </a:t>
            </a:r>
            <a:r>
              <a:rPr lang="fr-FR" sz="2400" dirty="0" err="1">
                <a:latin typeface="Arial"/>
                <a:cs typeface="Arial"/>
              </a:rPr>
              <a:t>foundation</a:t>
            </a:r>
            <a:r>
              <a:rPr lang="fr-FR" sz="2400" dirty="0">
                <a:latin typeface="Arial"/>
                <a:cs typeface="Arial"/>
              </a:rPr>
              <a:t> in the U.S.</a:t>
            </a:r>
          </a:p>
          <a:p>
            <a:pPr marL="285750" indent="-285750">
              <a:buFont typeface="Arial" panose="020B0604020202020204" pitchFamily="34" charset="0"/>
              <a:buChar char="•"/>
            </a:pPr>
            <a:r>
              <a:rPr lang="fr-FR" sz="2400" dirty="0">
                <a:latin typeface="Arial"/>
                <a:cs typeface="Arial"/>
              </a:rPr>
              <a:t>It </a:t>
            </a:r>
            <a:r>
              <a:rPr lang="fr-FR" sz="2400" dirty="0" err="1">
                <a:latin typeface="Arial"/>
                <a:cs typeface="Arial"/>
              </a:rPr>
              <a:t>was</a:t>
            </a:r>
            <a:r>
              <a:rPr lang="fr-FR" sz="2400" dirty="0">
                <a:latin typeface="Arial"/>
                <a:cs typeface="Arial"/>
              </a:rPr>
              <a:t> made possible by the </a:t>
            </a:r>
            <a:r>
              <a:rPr lang="fr-FR" sz="2400" dirty="0" err="1">
                <a:latin typeface="Arial"/>
                <a:cs typeface="Arial"/>
              </a:rPr>
              <a:t>parternship</a:t>
            </a:r>
            <a:r>
              <a:rPr lang="fr-FR" sz="2400" dirty="0">
                <a:latin typeface="Arial"/>
                <a:cs typeface="Arial"/>
              </a:rPr>
              <a:t> </a:t>
            </a:r>
            <a:r>
              <a:rPr lang="fr-FR" sz="2400" dirty="0" err="1">
                <a:latin typeface="Arial"/>
                <a:cs typeface="Arial"/>
              </a:rPr>
              <a:t>between</a:t>
            </a:r>
            <a:r>
              <a:rPr lang="fr-FR" sz="2400" dirty="0">
                <a:latin typeface="Arial"/>
                <a:cs typeface="Arial"/>
              </a:rPr>
              <a:t> the </a:t>
            </a:r>
            <a:r>
              <a:rPr lang="fr-FR" sz="2400" dirty="0" err="1">
                <a:latin typeface="Arial"/>
                <a:cs typeface="Arial"/>
              </a:rPr>
              <a:t>University</a:t>
            </a:r>
            <a:r>
              <a:rPr lang="fr-FR" sz="2400" dirty="0">
                <a:latin typeface="Arial"/>
                <a:cs typeface="Arial"/>
              </a:rPr>
              <a:t> of California, San Francisco </a:t>
            </a:r>
            <a:r>
              <a:rPr lang="fr-FR" sz="2400" b="1" dirty="0">
                <a:latin typeface="Arial"/>
                <a:cs typeface="Arial"/>
              </a:rPr>
              <a:t>Global Action in Nursing (GAIN) </a:t>
            </a:r>
            <a:r>
              <a:rPr lang="fr-FR" sz="2400" dirty="0">
                <a:latin typeface="Arial"/>
                <a:cs typeface="Arial"/>
              </a:rPr>
              <a:t>and Liberia </a:t>
            </a:r>
            <a:r>
              <a:rPr lang="fr-FR" sz="2400" b="1" dirty="0" err="1">
                <a:latin typeface="Arial"/>
                <a:cs typeface="Arial"/>
              </a:rPr>
              <a:t>Partners</a:t>
            </a:r>
            <a:r>
              <a:rPr lang="fr-FR" sz="2400" b="1" dirty="0">
                <a:latin typeface="Arial"/>
                <a:cs typeface="Arial"/>
              </a:rPr>
              <a:t> In </a:t>
            </a:r>
            <a:r>
              <a:rPr lang="fr-FR" sz="2400" b="1" dirty="0" err="1">
                <a:latin typeface="Arial"/>
                <a:cs typeface="Arial"/>
              </a:rPr>
              <a:t>Health</a:t>
            </a:r>
            <a:r>
              <a:rPr lang="fr-FR" sz="2400" b="1" dirty="0">
                <a:latin typeface="Arial"/>
                <a:cs typeface="Arial"/>
              </a:rPr>
              <a:t> (PIH)</a:t>
            </a:r>
          </a:p>
        </p:txBody>
      </p:sp>
      <p:pic>
        <p:nvPicPr>
          <p:cNvPr id="3" name="Picture 2">
            <a:extLst>
              <a:ext uri="{FF2B5EF4-FFF2-40B4-BE49-F238E27FC236}">
                <a16:creationId xmlns:a16="http://schemas.microsoft.com/office/drawing/2014/main" id="{94BF9831-872C-464E-8CE0-731B4C82B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rtners In Health | Drupal.org">
            <a:extLst>
              <a:ext uri="{FF2B5EF4-FFF2-40B4-BE49-F238E27FC236}">
                <a16:creationId xmlns:a16="http://schemas.microsoft.com/office/drawing/2014/main" id="{8D87A246-9B3B-936A-7BCC-640725E0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5E786C2-7DDC-CD2C-729F-C7CC6A100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911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EF541-51AB-A854-2634-4BC47E716F93}"/>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4B9D2B3B-25B7-2539-80EB-57F39DA8C06B}"/>
              </a:ext>
            </a:extLst>
          </p:cNvPr>
          <p:cNvSpPr>
            <a:spLocks noGrp="1"/>
          </p:cNvSpPr>
          <p:nvPr>
            <p:ph type="sldNum" sz="quarter" idx="4"/>
          </p:nvPr>
        </p:nvSpPr>
        <p:spPr>
          <a:xfrm>
            <a:off x="10981345" y="340455"/>
            <a:ext cx="891415" cy="276999"/>
          </a:xfrm>
        </p:spPr>
        <p:txBody>
          <a:bodyPr/>
          <a:lstStyle/>
          <a:p>
            <a:fld id="{E6734291-6B3E-F94D-B3C3-920CFCC3E85E}" type="slidenum">
              <a:rPr lang="fr-FR" smtClean="0"/>
              <a:pPr/>
              <a:t>3</a:t>
            </a:fld>
            <a:endParaRPr lang="fr-FR"/>
          </a:p>
        </p:txBody>
      </p:sp>
      <p:sp>
        <p:nvSpPr>
          <p:cNvPr id="2" name="Espace réservé du pied de page 1">
            <a:extLst>
              <a:ext uri="{FF2B5EF4-FFF2-40B4-BE49-F238E27FC236}">
                <a16:creationId xmlns:a16="http://schemas.microsoft.com/office/drawing/2014/main" id="{1698A3E5-3264-67D5-83E1-F7ACABF7F516}"/>
              </a:ext>
            </a:extLst>
          </p:cNvPr>
          <p:cNvSpPr>
            <a:spLocks noGrp="1"/>
          </p:cNvSpPr>
          <p:nvPr>
            <p:ph type="ftr" sz="quarter" idx="3"/>
          </p:nvPr>
        </p:nvSpPr>
        <p:spPr>
          <a:xfrm>
            <a:off x="8365912" y="258989"/>
            <a:ext cx="1484084" cy="365125"/>
          </a:xfrm>
        </p:spPr>
        <p:txBody>
          <a:bodyPr/>
          <a:lstStyle/>
          <a:p>
            <a:r>
              <a:rPr lang="fr-FR"/>
              <a:t>June 2025</a:t>
            </a:r>
          </a:p>
        </p:txBody>
      </p:sp>
      <p:sp>
        <p:nvSpPr>
          <p:cNvPr id="11" name="Espace réservé du texte 10">
            <a:extLst>
              <a:ext uri="{FF2B5EF4-FFF2-40B4-BE49-F238E27FC236}">
                <a16:creationId xmlns:a16="http://schemas.microsoft.com/office/drawing/2014/main" id="{53740ACE-DF5E-D7E1-691B-BA48441B4404}"/>
              </a:ext>
            </a:extLst>
          </p:cNvPr>
          <p:cNvSpPr>
            <a:spLocks noGrp="1"/>
          </p:cNvSpPr>
          <p:nvPr>
            <p:ph type="body" sz="quarter" idx="11"/>
          </p:nvPr>
        </p:nvSpPr>
        <p:spPr/>
        <p:txBody>
          <a:bodyPr/>
          <a:lstStyle/>
          <a:p>
            <a:r>
              <a:rPr lang="fr-FR"/>
              <a:t>Background</a:t>
            </a:r>
          </a:p>
        </p:txBody>
      </p:sp>
      <p:sp>
        <p:nvSpPr>
          <p:cNvPr id="12" name="Espace réservé du texte 11">
            <a:extLst>
              <a:ext uri="{FF2B5EF4-FFF2-40B4-BE49-F238E27FC236}">
                <a16:creationId xmlns:a16="http://schemas.microsoft.com/office/drawing/2014/main" id="{53C715F5-8E70-D85A-61D3-8FE070F6844E}"/>
              </a:ext>
            </a:extLst>
          </p:cNvPr>
          <p:cNvSpPr>
            <a:spLocks noGrp="1"/>
          </p:cNvSpPr>
          <p:nvPr>
            <p:ph type="body" sz="quarter" idx="14"/>
          </p:nvPr>
        </p:nvSpPr>
        <p:spPr>
          <a:xfrm>
            <a:off x="494736" y="2184955"/>
            <a:ext cx="6961141" cy="3377642"/>
          </a:xfrm>
        </p:spPr>
        <p:txBody>
          <a:bodyPr/>
          <a:lstStyle/>
          <a:p>
            <a:pPr marL="285750" indent="-285750">
              <a:buFont typeface="Arial" panose="020B0604020202020204" pitchFamily="34" charset="0"/>
              <a:buChar char="•"/>
            </a:pPr>
            <a:r>
              <a:rPr lang="en-US" sz="2600" b="0" i="0" dirty="0">
                <a:solidFill>
                  <a:srgbClr val="000000"/>
                </a:solidFill>
                <a:effectLst/>
                <a:latin typeface="Arial"/>
                <a:cs typeface="Arial"/>
              </a:rPr>
              <a:t>Liberia has one of the highest neonatal death rates: </a:t>
            </a:r>
            <a:r>
              <a:rPr lang="en-US" sz="2600" b="1" i="0" dirty="0">
                <a:solidFill>
                  <a:srgbClr val="000000"/>
                </a:solidFill>
                <a:effectLst/>
                <a:latin typeface="Arial"/>
                <a:cs typeface="Arial"/>
              </a:rPr>
              <a:t>23 deaths per 1,000 live births</a:t>
            </a:r>
            <a:endParaRPr lang="en-US" dirty="0"/>
          </a:p>
          <a:p>
            <a:endParaRPr lang="en-US" sz="2600" b="1" dirty="0">
              <a:solidFill>
                <a:srgbClr val="000000"/>
              </a:solidFill>
              <a:latin typeface="Arial"/>
              <a:cs typeface="Arial"/>
            </a:endParaRPr>
          </a:p>
          <a:p>
            <a:pPr marL="285750" indent="-285750">
              <a:buFont typeface="Arial" panose="020B0604020202020204" pitchFamily="34" charset="0"/>
              <a:buChar char="•"/>
            </a:pPr>
            <a:r>
              <a:rPr lang="en-US" sz="2600" dirty="0">
                <a:solidFill>
                  <a:srgbClr val="000000"/>
                </a:solidFill>
                <a:latin typeface="Arial"/>
                <a:cs typeface="Arial"/>
              </a:rPr>
              <a:t>A</a:t>
            </a:r>
            <a:r>
              <a:rPr lang="en-US" sz="2600" b="0" i="0" dirty="0">
                <a:solidFill>
                  <a:srgbClr val="000000"/>
                </a:solidFill>
                <a:effectLst/>
                <a:latin typeface="Arial"/>
                <a:cs typeface="Arial"/>
              </a:rPr>
              <a:t> neonatal intensive care unit (NICU) was established at a referral </a:t>
            </a:r>
            <a:r>
              <a:rPr lang="en-US" sz="2600" dirty="0">
                <a:solidFill>
                  <a:srgbClr val="000000"/>
                </a:solidFill>
                <a:latin typeface="Arial"/>
                <a:cs typeface="Arial"/>
              </a:rPr>
              <a:t>hospital</a:t>
            </a:r>
            <a:r>
              <a:rPr lang="en-US" sz="2600" b="0" i="0" dirty="0">
                <a:solidFill>
                  <a:srgbClr val="000000"/>
                </a:solidFill>
                <a:effectLst/>
                <a:latin typeface="Arial"/>
                <a:cs typeface="Arial"/>
              </a:rPr>
              <a:t> in rural southeastern Liberia in January 2022</a:t>
            </a:r>
            <a:endParaRPr lang="fr-FR" sz="2600" b="1" dirty="0">
              <a:latin typeface="Arial"/>
              <a:cs typeface="Arial"/>
            </a:endParaRPr>
          </a:p>
        </p:txBody>
      </p:sp>
      <p:pic>
        <p:nvPicPr>
          <p:cNvPr id="1026" name="Picture 2" descr="Linda Depoyou holding baby Godsent">
            <a:extLst>
              <a:ext uri="{FF2B5EF4-FFF2-40B4-BE49-F238E27FC236}">
                <a16:creationId xmlns:a16="http://schemas.microsoft.com/office/drawing/2014/main" id="{3314288E-2891-55B3-7A29-8E569C826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8121" y="2341027"/>
            <a:ext cx="4085014" cy="27233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F87D9FC-AFCE-BE0F-EB46-2FE43E392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rtners In Health | Drupal.org">
            <a:extLst>
              <a:ext uri="{FF2B5EF4-FFF2-40B4-BE49-F238E27FC236}">
                <a16:creationId xmlns:a16="http://schemas.microsoft.com/office/drawing/2014/main" id="{AB380074-7B27-839A-4347-C1EBF17F4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39EE24B-98B6-3579-94B0-4665C1B5B0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8BC550-9A6E-304C-93E6-8AFBBAD5398E}"/>
              </a:ext>
            </a:extLst>
          </p:cNvPr>
          <p:cNvSpPr txBox="1"/>
          <p:nvPr/>
        </p:nvSpPr>
        <p:spPr>
          <a:xfrm>
            <a:off x="8412283" y="5064369"/>
            <a:ext cx="2679691" cy="276999"/>
          </a:xfrm>
          <a:prstGeom prst="rect">
            <a:avLst/>
          </a:prstGeom>
          <a:noFill/>
        </p:spPr>
        <p:txBody>
          <a:bodyPr wrap="square">
            <a:spAutoFit/>
          </a:bodyPr>
          <a:lstStyle/>
          <a:p>
            <a:r>
              <a:rPr lang="en-US" sz="1200" b="0" i="1" dirty="0">
                <a:solidFill>
                  <a:srgbClr val="000000"/>
                </a:solidFill>
                <a:effectLst/>
                <a:latin typeface="Arial"/>
                <a:cs typeface="Arial"/>
              </a:rPr>
              <a:t>Photo from article via </a:t>
            </a:r>
            <a:r>
              <a:rPr lang="en-US" sz="1200" b="0" i="1" dirty="0" err="1">
                <a:solidFill>
                  <a:srgbClr val="000000"/>
                </a:solidFill>
                <a:effectLst/>
                <a:latin typeface="Arial"/>
                <a:cs typeface="Arial"/>
              </a:rPr>
              <a:t>www.pih.org</a:t>
            </a:r>
            <a:endParaRPr lang="en-US" sz="1200" i="1" dirty="0"/>
          </a:p>
        </p:txBody>
      </p:sp>
    </p:spTree>
    <p:extLst>
      <p:ext uri="{BB962C8B-B14F-4D97-AF65-F5344CB8AC3E}">
        <p14:creationId xmlns:p14="http://schemas.microsoft.com/office/powerpoint/2010/main" val="3915055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A830DFB9-63BE-9613-52AA-CA906CD34828}"/>
              </a:ext>
            </a:extLst>
          </p:cNvPr>
          <p:cNvSpPr>
            <a:spLocks noGrp="1"/>
          </p:cNvSpPr>
          <p:nvPr>
            <p:ph type="sldNum" sz="quarter" idx="4"/>
          </p:nvPr>
        </p:nvSpPr>
        <p:spPr>
          <a:xfrm>
            <a:off x="10981345" y="340455"/>
            <a:ext cx="891415" cy="276999"/>
          </a:xfrm>
        </p:spPr>
        <p:txBody>
          <a:bodyPr/>
          <a:lstStyle/>
          <a:p>
            <a:fld id="{E6734291-6B3E-F94D-B3C3-920CFCC3E85E}" type="slidenum">
              <a:rPr lang="fr-FR" smtClean="0"/>
              <a:pPr/>
              <a:t>4</a:t>
            </a:fld>
            <a:endParaRPr lang="fr-FR"/>
          </a:p>
        </p:txBody>
      </p:sp>
      <p:sp>
        <p:nvSpPr>
          <p:cNvPr id="2" name="Espace réservé du pied de page 1">
            <a:extLst>
              <a:ext uri="{FF2B5EF4-FFF2-40B4-BE49-F238E27FC236}">
                <a16:creationId xmlns:a16="http://schemas.microsoft.com/office/drawing/2014/main" id="{2C7B6D7D-B1F3-05BE-319C-19219D62ECD7}"/>
              </a:ext>
            </a:extLst>
          </p:cNvPr>
          <p:cNvSpPr>
            <a:spLocks noGrp="1"/>
          </p:cNvSpPr>
          <p:nvPr>
            <p:ph type="ftr" sz="quarter" idx="3"/>
          </p:nvPr>
        </p:nvSpPr>
        <p:spPr>
          <a:xfrm>
            <a:off x="8365912" y="258989"/>
            <a:ext cx="1484084" cy="365125"/>
          </a:xfrm>
        </p:spPr>
        <p:txBody>
          <a:bodyPr/>
          <a:lstStyle/>
          <a:p>
            <a:r>
              <a:rPr lang="fr-FR"/>
              <a:t>June 2025</a:t>
            </a:r>
          </a:p>
        </p:txBody>
      </p:sp>
      <p:sp>
        <p:nvSpPr>
          <p:cNvPr id="11" name="Espace réservé du texte 10">
            <a:extLst>
              <a:ext uri="{FF2B5EF4-FFF2-40B4-BE49-F238E27FC236}">
                <a16:creationId xmlns:a16="http://schemas.microsoft.com/office/drawing/2014/main" id="{CDA5BFAB-8DCB-03BC-B46E-D2BC05293F96}"/>
              </a:ext>
            </a:extLst>
          </p:cNvPr>
          <p:cNvSpPr>
            <a:spLocks noGrp="1"/>
          </p:cNvSpPr>
          <p:nvPr>
            <p:ph type="body" sz="quarter" idx="11"/>
          </p:nvPr>
        </p:nvSpPr>
        <p:spPr/>
        <p:txBody>
          <a:bodyPr/>
          <a:lstStyle/>
          <a:p>
            <a:r>
              <a:rPr lang="fr-FR" err="1"/>
              <a:t>Methodology</a:t>
            </a:r>
            <a:endParaRPr lang="fr-FR"/>
          </a:p>
        </p:txBody>
      </p:sp>
      <p:sp>
        <p:nvSpPr>
          <p:cNvPr id="12" name="Espace réservé du texte 11">
            <a:extLst>
              <a:ext uri="{FF2B5EF4-FFF2-40B4-BE49-F238E27FC236}">
                <a16:creationId xmlns:a16="http://schemas.microsoft.com/office/drawing/2014/main" id="{8FAE66DA-4BEF-B344-0D7F-D126BA11BD8A}"/>
              </a:ext>
            </a:extLst>
          </p:cNvPr>
          <p:cNvSpPr>
            <a:spLocks noGrp="1"/>
          </p:cNvSpPr>
          <p:nvPr>
            <p:ph type="body" sz="quarter" idx="14"/>
          </p:nvPr>
        </p:nvSpPr>
        <p:spPr>
          <a:xfrm>
            <a:off x="5303519" y="1295403"/>
            <a:ext cx="6682154" cy="4384622"/>
          </a:xfrm>
        </p:spPr>
        <p:txBody>
          <a:bodyPr/>
          <a:lstStyle/>
          <a:p>
            <a:r>
              <a:rPr lang="fr-FR" sz="2600" dirty="0" err="1">
                <a:solidFill>
                  <a:schemeClr val="tx1"/>
                </a:solidFill>
                <a:latin typeface="Arial" panose="020B0604020202020204" pitchFamily="34" charset="0"/>
                <a:cs typeface="Arial" panose="020B0604020202020204" pitchFamily="34" charset="0"/>
              </a:rPr>
              <a:t>Analyzed</a:t>
            </a:r>
            <a:r>
              <a:rPr lang="fr-FR" sz="2600" dirty="0">
                <a:solidFill>
                  <a:schemeClr val="tx1"/>
                </a:solidFill>
                <a:latin typeface="Arial" panose="020B0604020202020204" pitchFamily="34" charset="0"/>
                <a:cs typeface="Arial" panose="020B0604020202020204" pitchFamily="34" charset="0"/>
              </a:rPr>
              <a:t> NICU patient charts </a:t>
            </a:r>
            <a:r>
              <a:rPr lang="fr-FR" sz="2600" dirty="0" err="1">
                <a:solidFill>
                  <a:schemeClr val="tx1"/>
                </a:solidFill>
                <a:latin typeface="Arial" panose="020B0604020202020204" pitchFamily="34" charset="0"/>
                <a:cs typeface="Arial" panose="020B0604020202020204" pitchFamily="34" charset="0"/>
              </a:rPr>
              <a:t>between</a:t>
            </a:r>
            <a:r>
              <a:rPr lang="fr-FR" sz="2600" dirty="0">
                <a:solidFill>
                  <a:schemeClr val="tx1"/>
                </a:solidFill>
                <a:latin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cs typeface="Arial" panose="020B0604020202020204" pitchFamily="34" charset="0"/>
              </a:rPr>
              <a:t>February</a:t>
            </a:r>
            <a:r>
              <a:rPr lang="fr-FR" sz="2600" dirty="0">
                <a:solidFill>
                  <a:schemeClr val="tx1"/>
                </a:solidFill>
                <a:latin typeface="Arial" panose="020B0604020202020204" pitchFamily="34" charset="0"/>
                <a:cs typeface="Arial" panose="020B0604020202020204" pitchFamily="34" charset="0"/>
              </a:rPr>
              <a:t> 2022 – </a:t>
            </a:r>
            <a:r>
              <a:rPr lang="fr-FR" sz="2600" dirty="0" err="1">
                <a:solidFill>
                  <a:schemeClr val="tx1"/>
                </a:solidFill>
                <a:latin typeface="Arial" panose="020B0604020202020204" pitchFamily="34" charset="0"/>
                <a:cs typeface="Arial" panose="020B0604020202020204" pitchFamily="34" charset="0"/>
              </a:rPr>
              <a:t>December</a:t>
            </a:r>
            <a:r>
              <a:rPr lang="fr-FR" sz="2600" dirty="0">
                <a:solidFill>
                  <a:schemeClr val="tx1"/>
                </a:solidFill>
                <a:latin typeface="Arial" panose="020B0604020202020204" pitchFamily="34" charset="0"/>
                <a:cs typeface="Arial" panose="020B0604020202020204" pitchFamily="34" charset="0"/>
              </a:rPr>
              <a:t> 2023:</a:t>
            </a:r>
          </a:p>
          <a:p>
            <a:endParaRPr lang="fr-FR" sz="26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b="1" dirty="0">
                <a:solidFill>
                  <a:schemeClr val="tx1"/>
                </a:solidFill>
                <a:latin typeface="Arial" panose="020B0604020202020204" pitchFamily="34" charset="0"/>
                <a:cs typeface="Arial" panose="020B0604020202020204" pitchFamily="34" charset="0"/>
              </a:rPr>
              <a:t>Descriptive </a:t>
            </a:r>
            <a:r>
              <a:rPr lang="fr-FR" sz="2400" b="1" dirty="0" err="1">
                <a:solidFill>
                  <a:schemeClr val="tx1"/>
                </a:solidFill>
                <a:latin typeface="Arial" panose="020B0604020202020204" pitchFamily="34" charset="0"/>
                <a:cs typeface="Arial" panose="020B0604020202020204" pitchFamily="34" charset="0"/>
              </a:rPr>
              <a:t>statistics</a:t>
            </a:r>
            <a:r>
              <a:rPr lang="fr-FR" sz="2400" b="1" dirty="0">
                <a:solidFill>
                  <a:schemeClr val="tx1"/>
                </a:solidFill>
                <a:latin typeface="Arial" panose="020B0604020202020204" pitchFamily="34" charset="0"/>
                <a:cs typeface="Arial" panose="020B0604020202020204" pitchFamily="34" charset="0"/>
              </a:rPr>
              <a:t> </a:t>
            </a:r>
            <a:r>
              <a:rPr lang="fr-FR" sz="2400" dirty="0">
                <a:solidFill>
                  <a:schemeClr val="tx1"/>
                </a:solidFill>
                <a:latin typeface="Arial" panose="020B0604020202020204" pitchFamily="34" charset="0"/>
                <a:cs typeface="Arial" panose="020B0604020202020204" pitchFamily="34" charset="0"/>
              </a:rPr>
              <a:t>of </a:t>
            </a:r>
            <a:r>
              <a:rPr lang="fr-FR" sz="2400" dirty="0" err="1">
                <a:solidFill>
                  <a:schemeClr val="tx1"/>
                </a:solidFill>
                <a:latin typeface="Arial" panose="020B0604020202020204" pitchFamily="34" charset="0"/>
                <a:cs typeface="Arial" panose="020B0604020202020204" pitchFamily="34" charset="0"/>
              </a:rPr>
              <a:t>demographic</a:t>
            </a:r>
            <a:r>
              <a:rPr lang="fr-FR" sz="2400" dirty="0">
                <a:solidFill>
                  <a:schemeClr val="tx1"/>
                </a:solidFill>
                <a:latin typeface="Arial" panose="020B0604020202020204" pitchFamily="34" charset="0"/>
                <a:cs typeface="Arial" panose="020B0604020202020204" pitchFamily="34" charset="0"/>
              </a:rPr>
              <a:t> and </a:t>
            </a:r>
            <a:r>
              <a:rPr lang="fr-FR" sz="2400" dirty="0" err="1">
                <a:solidFill>
                  <a:schemeClr val="tx1"/>
                </a:solidFill>
                <a:latin typeface="Arial" panose="020B0604020202020204" pitchFamily="34" charset="0"/>
                <a:cs typeface="Arial" panose="020B0604020202020204" pitchFamily="34" charset="0"/>
              </a:rPr>
              <a:t>quality</a:t>
            </a:r>
            <a:r>
              <a:rPr lang="fr-FR" sz="2400" dirty="0">
                <a:solidFill>
                  <a:schemeClr val="tx1"/>
                </a:solidFill>
                <a:latin typeface="Arial" panose="020B0604020202020204" pitchFamily="34" charset="0"/>
                <a:cs typeface="Arial" panose="020B0604020202020204" pitchFamily="34" charset="0"/>
              </a:rPr>
              <a:t> of care variables</a:t>
            </a:r>
          </a:p>
          <a:p>
            <a:endParaRPr lang="fr-FR" sz="2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b="1" dirty="0" err="1">
                <a:solidFill>
                  <a:schemeClr val="tx1"/>
                </a:solidFill>
                <a:latin typeface="Arial" panose="020B0604020202020204" pitchFamily="34" charset="0"/>
                <a:cs typeface="Arial" panose="020B0604020202020204" pitchFamily="34" charset="0"/>
              </a:rPr>
              <a:t>Bivariate</a:t>
            </a:r>
            <a:r>
              <a:rPr lang="fr-FR" sz="2400" b="1" dirty="0">
                <a:solidFill>
                  <a:schemeClr val="tx1"/>
                </a:solidFill>
                <a:latin typeface="Arial" panose="020B0604020202020204" pitchFamily="34" charset="0"/>
                <a:cs typeface="Arial" panose="020B0604020202020204" pitchFamily="34" charset="0"/>
              </a:rPr>
              <a:t> analyses </a:t>
            </a:r>
            <a:r>
              <a:rPr lang="fr-FR" sz="2400" dirty="0">
                <a:solidFill>
                  <a:schemeClr val="tx1"/>
                </a:solidFill>
                <a:latin typeface="Arial" panose="020B0604020202020204" pitchFamily="34" charset="0"/>
                <a:cs typeface="Arial" panose="020B0604020202020204" pitchFamily="34" charset="0"/>
              </a:rPr>
              <a:t>(</a:t>
            </a:r>
            <a:r>
              <a:rPr lang="fr-FR" sz="2400" i="1" dirty="0" err="1">
                <a:solidFill>
                  <a:schemeClr val="tx1"/>
                </a:solidFill>
                <a:latin typeface="Arial" panose="020B0604020202020204" pitchFamily="34" charset="0"/>
                <a:cs typeface="Arial" panose="020B0604020202020204" pitchFamily="34" charset="0"/>
              </a:rPr>
              <a:t>fisher’s</a:t>
            </a:r>
            <a:r>
              <a:rPr lang="fr-FR" sz="2400" i="1" dirty="0">
                <a:solidFill>
                  <a:schemeClr val="tx1"/>
                </a:solidFill>
                <a:latin typeface="Arial" panose="020B0604020202020204" pitchFamily="34" charset="0"/>
                <a:cs typeface="Arial" panose="020B0604020202020204" pitchFamily="34" charset="0"/>
              </a:rPr>
              <a:t> and </a:t>
            </a:r>
            <a:r>
              <a:rPr lang="fr-FR" sz="2400" i="1" dirty="0" err="1">
                <a:solidFill>
                  <a:schemeClr val="tx1"/>
                </a:solidFill>
                <a:latin typeface="Arial" panose="020B0604020202020204" pitchFamily="34" charset="0"/>
                <a:cs typeface="Arial" panose="020B0604020202020204" pitchFamily="34" charset="0"/>
              </a:rPr>
              <a:t>kruskal</a:t>
            </a:r>
            <a:r>
              <a:rPr lang="fr-FR" sz="2400" i="1" dirty="0">
                <a:solidFill>
                  <a:schemeClr val="tx1"/>
                </a:solidFill>
                <a:latin typeface="Arial" panose="020B0604020202020204" pitchFamily="34" charset="0"/>
                <a:cs typeface="Arial" panose="020B0604020202020204" pitchFamily="34" charset="0"/>
              </a:rPr>
              <a:t> wallace</a:t>
            </a:r>
            <a:r>
              <a:rPr lang="fr-FR" sz="2400" dirty="0">
                <a:solidFill>
                  <a:schemeClr val="tx1"/>
                </a:solidFill>
                <a:latin typeface="Arial" panose="020B0604020202020204" pitchFamily="34" charset="0"/>
                <a:cs typeface="Arial" panose="020B0604020202020204" pitchFamily="34" charset="0"/>
              </a:rPr>
              <a:t>) by </a:t>
            </a:r>
            <a:r>
              <a:rPr lang="fr-FR" sz="2400" dirty="0" err="1">
                <a:solidFill>
                  <a:schemeClr val="tx1"/>
                </a:solidFill>
                <a:latin typeface="Arial" panose="020B0604020202020204" pitchFamily="34" charset="0"/>
                <a:cs typeface="Arial" panose="020B0604020202020204" pitchFamily="34" charset="0"/>
              </a:rPr>
              <a:t>survival</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status</a:t>
            </a:r>
            <a:endParaRPr lang="fr-FR" sz="2400" dirty="0">
              <a:solidFill>
                <a:schemeClr val="tx1"/>
              </a:solidFill>
              <a:latin typeface="Arial" panose="020B0604020202020204" pitchFamily="34" charset="0"/>
              <a:cs typeface="Arial" panose="020B0604020202020204" pitchFamily="34" charset="0"/>
            </a:endParaRPr>
          </a:p>
          <a:p>
            <a:endParaRPr lang="fr-FR" sz="2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b="1" dirty="0" err="1">
                <a:solidFill>
                  <a:schemeClr val="tx1"/>
                </a:solidFill>
                <a:latin typeface="Arial"/>
                <a:cs typeface="Arial"/>
              </a:rPr>
              <a:t>Multivariate</a:t>
            </a:r>
            <a:r>
              <a:rPr lang="fr-FR" sz="2400" b="1" dirty="0">
                <a:solidFill>
                  <a:schemeClr val="tx1"/>
                </a:solidFill>
                <a:latin typeface="Arial"/>
                <a:cs typeface="Arial"/>
              </a:rPr>
              <a:t> </a:t>
            </a:r>
            <a:r>
              <a:rPr lang="fr-FR" sz="2400" b="1" dirty="0" err="1">
                <a:solidFill>
                  <a:schemeClr val="tx1"/>
                </a:solidFill>
                <a:latin typeface="Arial"/>
                <a:cs typeface="Arial"/>
              </a:rPr>
              <a:t>logistic</a:t>
            </a:r>
            <a:r>
              <a:rPr lang="fr-FR" sz="2400" b="1" dirty="0">
                <a:solidFill>
                  <a:schemeClr val="tx1"/>
                </a:solidFill>
                <a:latin typeface="Arial"/>
                <a:cs typeface="Arial"/>
              </a:rPr>
              <a:t> </a:t>
            </a:r>
            <a:r>
              <a:rPr lang="fr-FR" sz="2400" b="1" dirty="0" err="1">
                <a:solidFill>
                  <a:schemeClr val="tx1"/>
                </a:solidFill>
                <a:latin typeface="Arial"/>
                <a:cs typeface="Arial"/>
              </a:rPr>
              <a:t>regressions</a:t>
            </a:r>
            <a:r>
              <a:rPr lang="fr-FR" sz="2400" b="1" dirty="0">
                <a:solidFill>
                  <a:schemeClr val="tx1"/>
                </a:solidFill>
                <a:latin typeface="Arial"/>
                <a:cs typeface="Arial"/>
              </a:rPr>
              <a:t> </a:t>
            </a:r>
            <a:r>
              <a:rPr lang="fr-FR" sz="2400" dirty="0">
                <a:solidFill>
                  <a:schemeClr val="tx1"/>
                </a:solidFill>
                <a:latin typeface="Arial"/>
                <a:cs typeface="Arial"/>
              </a:rPr>
              <a:t>to </a:t>
            </a:r>
            <a:r>
              <a:rPr lang="fr-FR" sz="2400" dirty="0" err="1">
                <a:solidFill>
                  <a:schemeClr val="tx1"/>
                </a:solidFill>
                <a:latin typeface="Arial"/>
                <a:cs typeface="Arial"/>
              </a:rPr>
              <a:t>incorporate</a:t>
            </a:r>
            <a:r>
              <a:rPr lang="fr-FR" sz="2400" dirty="0">
                <a:solidFill>
                  <a:schemeClr val="tx1"/>
                </a:solidFill>
                <a:latin typeface="Arial"/>
                <a:cs typeface="Arial"/>
              </a:rPr>
              <a:t> </a:t>
            </a:r>
            <a:r>
              <a:rPr lang="fr-FR" sz="2400" dirty="0" err="1">
                <a:solidFill>
                  <a:schemeClr val="tx1"/>
                </a:solidFill>
                <a:latin typeface="Arial"/>
                <a:cs typeface="Arial"/>
              </a:rPr>
              <a:t>confounders</a:t>
            </a:r>
            <a:r>
              <a:rPr lang="fr-FR" sz="2400" dirty="0">
                <a:solidFill>
                  <a:schemeClr val="tx1"/>
                </a:solidFill>
                <a:latin typeface="Arial"/>
                <a:cs typeface="Arial"/>
              </a:rPr>
              <a:t> </a:t>
            </a:r>
          </a:p>
        </p:txBody>
      </p:sp>
      <p:pic>
        <p:nvPicPr>
          <p:cNvPr id="3" name="Picture 2">
            <a:extLst>
              <a:ext uri="{FF2B5EF4-FFF2-40B4-BE49-F238E27FC236}">
                <a16:creationId xmlns:a16="http://schemas.microsoft.com/office/drawing/2014/main" id="{5D61563B-9233-C83C-BB45-390A9A25C0B1}"/>
              </a:ext>
            </a:extLst>
          </p:cNvPr>
          <p:cNvPicPr>
            <a:picLocks noChangeAspect="1"/>
          </p:cNvPicPr>
          <p:nvPr/>
        </p:nvPicPr>
        <p:blipFill>
          <a:blip r:embed="rId3"/>
          <a:srcRect t="30072" b="7318"/>
          <a:stretch/>
        </p:blipFill>
        <p:spPr>
          <a:xfrm>
            <a:off x="327738" y="2341027"/>
            <a:ext cx="4805090" cy="3004696"/>
          </a:xfrm>
          <a:prstGeom prst="rect">
            <a:avLst/>
          </a:prstGeom>
        </p:spPr>
      </p:pic>
      <p:pic>
        <p:nvPicPr>
          <p:cNvPr id="7" name="Graphic 6" descr="Hospital with solid fill">
            <a:extLst>
              <a:ext uri="{FF2B5EF4-FFF2-40B4-BE49-F238E27FC236}">
                <a16:creationId xmlns:a16="http://schemas.microsoft.com/office/drawing/2014/main" id="{F5A7ED46-B873-30A7-E2B9-9DAA043E37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72640" y="4624754"/>
            <a:ext cx="457200" cy="457200"/>
          </a:xfrm>
          <a:prstGeom prst="rect">
            <a:avLst/>
          </a:prstGeom>
        </p:spPr>
      </p:pic>
      <p:pic>
        <p:nvPicPr>
          <p:cNvPr id="5" name="Picture 4">
            <a:extLst>
              <a:ext uri="{FF2B5EF4-FFF2-40B4-BE49-F238E27FC236}">
                <a16:creationId xmlns:a16="http://schemas.microsoft.com/office/drawing/2014/main" id="{EAE76F21-C8DC-AA2B-D6AB-0377066B1B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rtners In Health | Drupal.org">
            <a:extLst>
              <a:ext uri="{FF2B5EF4-FFF2-40B4-BE49-F238E27FC236}">
                <a16:creationId xmlns:a16="http://schemas.microsoft.com/office/drawing/2014/main" id="{F1F93660-27F2-9AC3-7CF8-5A68D2803F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5EBCCBB4-C895-DC1A-A4AB-5A9114B0C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086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C4ECF-390D-C278-B870-69F16898DC6C}"/>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A1C98F8-4B36-E4C6-0670-7AF17EE9960A}"/>
              </a:ext>
            </a:extLst>
          </p:cNvPr>
          <p:cNvSpPr>
            <a:spLocks noGrp="1"/>
          </p:cNvSpPr>
          <p:nvPr>
            <p:ph type="sldNum" sz="quarter" idx="4"/>
          </p:nvPr>
        </p:nvSpPr>
        <p:spPr>
          <a:xfrm>
            <a:off x="10981345" y="340455"/>
            <a:ext cx="891415" cy="276999"/>
          </a:xfrm>
        </p:spPr>
        <p:txBody>
          <a:bodyPr/>
          <a:lstStyle/>
          <a:p>
            <a:fld id="{E6734291-6B3E-F94D-B3C3-920CFCC3E85E}" type="slidenum">
              <a:rPr lang="fr-FR" smtClean="0"/>
              <a:pPr/>
              <a:t>5</a:t>
            </a:fld>
            <a:endParaRPr lang="fr-FR"/>
          </a:p>
        </p:txBody>
      </p:sp>
      <p:sp>
        <p:nvSpPr>
          <p:cNvPr id="2" name="Espace réservé du pied de page 1">
            <a:extLst>
              <a:ext uri="{FF2B5EF4-FFF2-40B4-BE49-F238E27FC236}">
                <a16:creationId xmlns:a16="http://schemas.microsoft.com/office/drawing/2014/main" id="{33C462AB-D412-A4E7-4429-8F867DB9703B}"/>
              </a:ext>
            </a:extLst>
          </p:cNvPr>
          <p:cNvSpPr>
            <a:spLocks noGrp="1"/>
          </p:cNvSpPr>
          <p:nvPr>
            <p:ph type="ftr" sz="quarter" idx="3"/>
          </p:nvPr>
        </p:nvSpPr>
        <p:spPr>
          <a:xfrm>
            <a:off x="8365912" y="258989"/>
            <a:ext cx="1484084" cy="365125"/>
          </a:xfrm>
        </p:spPr>
        <p:txBody>
          <a:bodyPr/>
          <a:lstStyle/>
          <a:p>
            <a:r>
              <a:rPr lang="fr-FR"/>
              <a:t>June 2025</a:t>
            </a:r>
          </a:p>
        </p:txBody>
      </p:sp>
      <p:sp>
        <p:nvSpPr>
          <p:cNvPr id="13" name="Espace réservé du texte 12">
            <a:extLst>
              <a:ext uri="{FF2B5EF4-FFF2-40B4-BE49-F238E27FC236}">
                <a16:creationId xmlns:a16="http://schemas.microsoft.com/office/drawing/2014/main" id="{D420DD08-C3D7-5147-1824-080E186CCA69}"/>
              </a:ext>
            </a:extLst>
          </p:cNvPr>
          <p:cNvSpPr>
            <a:spLocks noGrp="1"/>
          </p:cNvSpPr>
          <p:nvPr>
            <p:ph type="body" sz="quarter" idx="18"/>
          </p:nvPr>
        </p:nvSpPr>
        <p:spPr>
          <a:xfrm>
            <a:off x="494736" y="272615"/>
            <a:ext cx="4461086" cy="412678"/>
          </a:xfrm>
        </p:spPr>
        <p:txBody>
          <a:bodyPr/>
          <a:lstStyle/>
          <a:p>
            <a:r>
              <a:rPr lang="fr-FR"/>
              <a:t>UNPUBLISHED DATA – DO NOT COPY OR DISTRIBUTE</a:t>
            </a:r>
          </a:p>
        </p:txBody>
      </p:sp>
      <p:sp>
        <p:nvSpPr>
          <p:cNvPr id="11" name="Espace réservé du texte 10">
            <a:extLst>
              <a:ext uri="{FF2B5EF4-FFF2-40B4-BE49-F238E27FC236}">
                <a16:creationId xmlns:a16="http://schemas.microsoft.com/office/drawing/2014/main" id="{A7A2FF92-1239-D468-6502-13E703ED662E}"/>
              </a:ext>
            </a:extLst>
          </p:cNvPr>
          <p:cNvSpPr>
            <a:spLocks noGrp="1"/>
          </p:cNvSpPr>
          <p:nvPr>
            <p:ph type="body" sz="quarter" idx="11"/>
          </p:nvPr>
        </p:nvSpPr>
        <p:spPr>
          <a:xfrm>
            <a:off x="494736" y="1252024"/>
            <a:ext cx="5878031" cy="740091"/>
          </a:xfrm>
        </p:spPr>
        <p:txBody>
          <a:bodyPr/>
          <a:lstStyle/>
          <a:p>
            <a:r>
              <a:rPr lang="fr-FR" err="1"/>
              <a:t>Results</a:t>
            </a:r>
            <a:endParaRPr lang="fr-FR"/>
          </a:p>
        </p:txBody>
      </p:sp>
      <p:sp>
        <p:nvSpPr>
          <p:cNvPr id="12" name="Espace réservé du texte 11">
            <a:extLst>
              <a:ext uri="{FF2B5EF4-FFF2-40B4-BE49-F238E27FC236}">
                <a16:creationId xmlns:a16="http://schemas.microsoft.com/office/drawing/2014/main" id="{46E89C96-85B6-F527-694B-C7C894EE7B57}"/>
              </a:ext>
            </a:extLst>
          </p:cNvPr>
          <p:cNvSpPr>
            <a:spLocks noGrp="1"/>
          </p:cNvSpPr>
          <p:nvPr>
            <p:ph type="body" sz="quarter" idx="14"/>
          </p:nvPr>
        </p:nvSpPr>
        <p:spPr>
          <a:xfrm>
            <a:off x="494734" y="1992116"/>
            <a:ext cx="5244883" cy="3475025"/>
          </a:xfrm>
        </p:spPr>
        <p:txBody>
          <a:bodyPr/>
          <a:lstStyle/>
          <a:p>
            <a:pPr marL="285750" indent="-285750">
              <a:buFont typeface="Arial" panose="020B0604020202020204" pitchFamily="34" charset="0"/>
              <a:buChar char="•"/>
            </a:pPr>
            <a:r>
              <a:rPr lang="fr-FR" sz="2600" b="1" dirty="0">
                <a:solidFill>
                  <a:schemeClr val="tx1"/>
                </a:solidFill>
                <a:latin typeface="Arial" panose="020B0604020202020204" pitchFamily="34" charset="0"/>
                <a:cs typeface="Arial" panose="020B0604020202020204" pitchFamily="34" charset="0"/>
              </a:rPr>
              <a:t>448 </a:t>
            </a:r>
            <a:r>
              <a:rPr lang="fr-FR" sz="2600" b="1" dirty="0" err="1">
                <a:solidFill>
                  <a:schemeClr val="tx1"/>
                </a:solidFill>
                <a:latin typeface="Arial" panose="020B0604020202020204" pitchFamily="34" charset="0"/>
                <a:cs typeface="Arial" panose="020B0604020202020204" pitchFamily="34" charset="0"/>
              </a:rPr>
              <a:t>neonate</a:t>
            </a:r>
            <a:r>
              <a:rPr lang="fr-FR" sz="2600" b="1" dirty="0">
                <a:solidFill>
                  <a:schemeClr val="tx1"/>
                </a:solidFill>
                <a:latin typeface="Arial" panose="020B0604020202020204" pitchFamily="34" charset="0"/>
                <a:cs typeface="Arial" panose="020B0604020202020204" pitchFamily="34" charset="0"/>
              </a:rPr>
              <a:t> charts</a:t>
            </a:r>
          </a:p>
          <a:p>
            <a:pPr marL="285750" indent="-285750"/>
            <a:endParaRPr lang="fr-FR" sz="2600" b="1" dirty="0">
              <a:solidFill>
                <a:schemeClr val="tx1"/>
              </a:solidFill>
              <a:latin typeface="Arial"/>
              <a:cs typeface="Arial"/>
            </a:endParaRPr>
          </a:p>
          <a:p>
            <a:pPr marL="971550" lvl="1" indent="-285750"/>
            <a:r>
              <a:rPr lang="fr-FR" sz="2000" dirty="0" err="1">
                <a:solidFill>
                  <a:schemeClr val="tx1"/>
                </a:solidFill>
                <a:latin typeface="Arial"/>
                <a:cs typeface="Arial"/>
              </a:rPr>
              <a:t>Maternal</a:t>
            </a:r>
            <a:r>
              <a:rPr lang="fr-FR" sz="2000" dirty="0">
                <a:solidFill>
                  <a:schemeClr val="tx1"/>
                </a:solidFill>
                <a:latin typeface="Arial"/>
                <a:cs typeface="Arial"/>
              </a:rPr>
              <a:t> </a:t>
            </a:r>
            <a:r>
              <a:rPr lang="fr-FR" sz="2000" dirty="0" err="1">
                <a:solidFill>
                  <a:schemeClr val="tx1"/>
                </a:solidFill>
                <a:latin typeface="Arial"/>
                <a:cs typeface="Arial"/>
              </a:rPr>
              <a:t>age</a:t>
            </a:r>
            <a:r>
              <a:rPr lang="fr-FR" sz="2000" dirty="0">
                <a:solidFill>
                  <a:schemeClr val="tx1"/>
                </a:solidFill>
                <a:latin typeface="Arial"/>
                <a:cs typeface="Arial"/>
              </a:rPr>
              <a:t>: 24.82 (range: 13-49)</a:t>
            </a:r>
          </a:p>
          <a:p>
            <a:pPr marL="971550" lvl="1" indent="-285750"/>
            <a:endParaRPr lang="fr-FR" sz="2000" dirty="0">
              <a:solidFill>
                <a:schemeClr val="tx1"/>
              </a:solidFill>
              <a:latin typeface="Arial"/>
              <a:cs typeface="Arial"/>
            </a:endParaRPr>
          </a:p>
          <a:p>
            <a:pPr marL="971550" lvl="1" indent="-285750"/>
            <a:r>
              <a:rPr lang="fr-FR" sz="2000" dirty="0" err="1">
                <a:solidFill>
                  <a:schemeClr val="tx1"/>
                </a:solidFill>
                <a:latin typeface="Arial"/>
                <a:cs typeface="Arial"/>
              </a:rPr>
              <a:t>Neonatal</a:t>
            </a:r>
            <a:r>
              <a:rPr lang="fr-FR" sz="2000" dirty="0">
                <a:solidFill>
                  <a:schemeClr val="tx1"/>
                </a:solidFill>
                <a:latin typeface="Arial"/>
                <a:cs typeface="Arial"/>
              </a:rPr>
              <a:t> admission </a:t>
            </a:r>
            <a:r>
              <a:rPr lang="fr-FR" sz="2000" dirty="0" err="1">
                <a:solidFill>
                  <a:schemeClr val="tx1"/>
                </a:solidFill>
                <a:latin typeface="Arial"/>
                <a:cs typeface="Arial"/>
              </a:rPr>
              <a:t>age</a:t>
            </a:r>
            <a:r>
              <a:rPr lang="fr-FR" sz="2000" dirty="0">
                <a:solidFill>
                  <a:schemeClr val="tx1"/>
                </a:solidFill>
                <a:latin typeface="Arial"/>
                <a:cs typeface="Arial"/>
              </a:rPr>
              <a:t>: 3.27 </a:t>
            </a:r>
            <a:r>
              <a:rPr lang="fr-FR" sz="2000" dirty="0" err="1">
                <a:solidFill>
                  <a:schemeClr val="tx1"/>
                </a:solidFill>
                <a:latin typeface="Arial"/>
                <a:cs typeface="Arial"/>
              </a:rPr>
              <a:t>days</a:t>
            </a:r>
            <a:r>
              <a:rPr lang="fr-FR" sz="2000" dirty="0">
                <a:solidFill>
                  <a:schemeClr val="tx1"/>
                </a:solidFill>
                <a:latin typeface="Arial"/>
                <a:cs typeface="Arial"/>
              </a:rPr>
              <a:t> (range: 0-27)</a:t>
            </a:r>
          </a:p>
          <a:p>
            <a:pPr marL="971550" lvl="1" indent="-285750"/>
            <a:endParaRPr lang="fr-FR" sz="2000" dirty="0">
              <a:solidFill>
                <a:schemeClr val="tx1"/>
              </a:solidFill>
              <a:latin typeface="Arial"/>
              <a:cs typeface="Arial"/>
            </a:endParaRPr>
          </a:p>
          <a:p>
            <a:pPr marL="971550" lvl="1" indent="-285750"/>
            <a:r>
              <a:rPr lang="fr-FR" sz="2000" dirty="0">
                <a:solidFill>
                  <a:schemeClr val="tx1"/>
                </a:solidFill>
                <a:latin typeface="Arial"/>
                <a:cs typeface="Arial"/>
              </a:rPr>
              <a:t>NICU </a:t>
            </a:r>
            <a:r>
              <a:rPr lang="fr-FR" sz="2000" dirty="0" err="1">
                <a:solidFill>
                  <a:schemeClr val="tx1"/>
                </a:solidFill>
                <a:latin typeface="Arial"/>
                <a:cs typeface="Arial"/>
              </a:rPr>
              <a:t>stay</a:t>
            </a:r>
            <a:r>
              <a:rPr lang="fr-FR" sz="2000" dirty="0">
                <a:solidFill>
                  <a:schemeClr val="tx1"/>
                </a:solidFill>
                <a:latin typeface="Arial"/>
                <a:cs typeface="Arial"/>
              </a:rPr>
              <a:t>: 7.89 </a:t>
            </a:r>
            <a:r>
              <a:rPr lang="fr-FR" sz="2000" dirty="0" err="1">
                <a:solidFill>
                  <a:schemeClr val="tx1"/>
                </a:solidFill>
                <a:latin typeface="Arial"/>
                <a:cs typeface="Arial"/>
              </a:rPr>
              <a:t>days</a:t>
            </a:r>
            <a:r>
              <a:rPr lang="fr-FR" sz="2000" dirty="0">
                <a:solidFill>
                  <a:schemeClr val="tx1"/>
                </a:solidFill>
                <a:latin typeface="Arial"/>
                <a:cs typeface="Arial"/>
              </a:rPr>
              <a:t> (range: 0-92)</a:t>
            </a:r>
          </a:p>
        </p:txBody>
      </p:sp>
      <p:graphicFrame>
        <p:nvGraphicFramePr>
          <p:cNvPr id="5" name="Chart 4">
            <a:extLst>
              <a:ext uri="{FF2B5EF4-FFF2-40B4-BE49-F238E27FC236}">
                <a16:creationId xmlns:a16="http://schemas.microsoft.com/office/drawing/2014/main" id="{F153F739-7954-1589-6127-3F1B63C4E31E}"/>
              </a:ext>
            </a:extLst>
          </p:cNvPr>
          <p:cNvGraphicFramePr/>
          <p:nvPr>
            <p:extLst>
              <p:ext uri="{D42A27DB-BD31-4B8C-83A1-F6EECF244321}">
                <p14:modId xmlns:p14="http://schemas.microsoft.com/office/powerpoint/2010/main" val="1640701343"/>
              </p:ext>
            </p:extLst>
          </p:nvPr>
        </p:nvGraphicFramePr>
        <p:xfrm>
          <a:off x="5534526" y="782052"/>
          <a:ext cx="3146883" cy="24201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F32ACE82-490B-5891-3C74-A806A68E9568}"/>
              </a:ext>
            </a:extLst>
          </p:cNvPr>
          <p:cNvGraphicFramePr/>
          <p:nvPr>
            <p:extLst>
              <p:ext uri="{D42A27DB-BD31-4B8C-83A1-F6EECF244321}">
                <p14:modId xmlns:p14="http://schemas.microsoft.com/office/powerpoint/2010/main" val="36425873"/>
              </p:ext>
            </p:extLst>
          </p:nvPr>
        </p:nvGraphicFramePr>
        <p:xfrm>
          <a:off x="8681411" y="782052"/>
          <a:ext cx="3191349" cy="24571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16DA2AC6-B47C-B128-828F-A31447D6CC6D}"/>
              </a:ext>
            </a:extLst>
          </p:cNvPr>
          <p:cNvGraphicFramePr/>
          <p:nvPr>
            <p:extLst>
              <p:ext uri="{D42A27DB-BD31-4B8C-83A1-F6EECF244321}">
                <p14:modId xmlns:p14="http://schemas.microsoft.com/office/powerpoint/2010/main" val="1100983407"/>
              </p:ext>
            </p:extLst>
          </p:nvPr>
        </p:nvGraphicFramePr>
        <p:xfrm>
          <a:off x="5567083" y="3202180"/>
          <a:ext cx="3114326" cy="26252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BE84DCCA-7EE8-231D-876B-90ABF9A620C0}"/>
              </a:ext>
            </a:extLst>
          </p:cNvPr>
          <p:cNvGraphicFramePr/>
          <p:nvPr>
            <p:extLst>
              <p:ext uri="{D42A27DB-BD31-4B8C-83A1-F6EECF244321}">
                <p14:modId xmlns:p14="http://schemas.microsoft.com/office/powerpoint/2010/main" val="3725448102"/>
              </p:ext>
            </p:extLst>
          </p:nvPr>
        </p:nvGraphicFramePr>
        <p:xfrm>
          <a:off x="8758432" y="3202180"/>
          <a:ext cx="3037305" cy="2625285"/>
        </p:xfrm>
        <a:graphic>
          <a:graphicData uri="http://schemas.openxmlformats.org/drawingml/2006/chart">
            <c:chart xmlns:c="http://schemas.openxmlformats.org/drawingml/2006/chart" xmlns:r="http://schemas.openxmlformats.org/officeDocument/2006/relationships" r:id="rId6"/>
          </a:graphicData>
        </a:graphic>
      </p:graphicFrame>
      <p:pic>
        <p:nvPicPr>
          <p:cNvPr id="4" name="Picture 3">
            <a:extLst>
              <a:ext uri="{FF2B5EF4-FFF2-40B4-BE49-F238E27FC236}">
                <a16:creationId xmlns:a16="http://schemas.microsoft.com/office/drawing/2014/main" id="{B739D20D-F89E-217C-E6E4-5D40923E6D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rtners In Health | Drupal.org">
            <a:extLst>
              <a:ext uri="{FF2B5EF4-FFF2-40B4-BE49-F238E27FC236}">
                <a16:creationId xmlns:a16="http://schemas.microsoft.com/office/drawing/2014/main" id="{5A2C4E06-5F29-F245-9551-2EED8E3EDA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3979C5E9-1AEA-3DFA-E7D3-26D484ED82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04AF58-CE3F-15FB-BB75-D63A1AB95F7E}"/>
              </a:ext>
            </a:extLst>
          </p:cNvPr>
          <p:cNvSpPr txBox="1"/>
          <p:nvPr/>
        </p:nvSpPr>
        <p:spPr>
          <a:xfrm rot="16200000">
            <a:off x="-368300" y="364490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b="1" dirty="0" err="1">
                <a:latin typeface="Arial"/>
              </a:rPr>
              <a:t>Averages</a:t>
            </a:r>
            <a:endParaRPr lang="fr-FR" sz="2000" b="1" dirty="0" err="1">
              <a:latin typeface="Arial"/>
              <a:cs typeface="Arial"/>
            </a:endParaRPr>
          </a:p>
        </p:txBody>
      </p:sp>
    </p:spTree>
    <p:extLst>
      <p:ext uri="{BB962C8B-B14F-4D97-AF65-F5344CB8AC3E}">
        <p14:creationId xmlns:p14="http://schemas.microsoft.com/office/powerpoint/2010/main" val="1652036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80D80-F1B7-AE6D-80B1-A18DA817824B}"/>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FE99D8F-5E4C-8AB9-94CE-F4BD1CD9140F}"/>
              </a:ext>
            </a:extLst>
          </p:cNvPr>
          <p:cNvSpPr>
            <a:spLocks noGrp="1"/>
          </p:cNvSpPr>
          <p:nvPr>
            <p:ph type="sldNum" sz="quarter" idx="4"/>
          </p:nvPr>
        </p:nvSpPr>
        <p:spPr>
          <a:xfrm>
            <a:off x="10981345" y="340455"/>
            <a:ext cx="891415" cy="276999"/>
          </a:xfrm>
        </p:spPr>
        <p:txBody>
          <a:bodyPr/>
          <a:lstStyle/>
          <a:p>
            <a:fld id="{E6734291-6B3E-F94D-B3C3-920CFCC3E85E}" type="slidenum">
              <a:rPr lang="fr-FR" smtClean="0"/>
              <a:pPr/>
              <a:t>6</a:t>
            </a:fld>
            <a:endParaRPr lang="fr-FR"/>
          </a:p>
        </p:txBody>
      </p:sp>
      <p:sp>
        <p:nvSpPr>
          <p:cNvPr id="2" name="Espace réservé du pied de page 1">
            <a:extLst>
              <a:ext uri="{FF2B5EF4-FFF2-40B4-BE49-F238E27FC236}">
                <a16:creationId xmlns:a16="http://schemas.microsoft.com/office/drawing/2014/main" id="{C9E39ADE-3584-37AD-172C-187C97CC7839}"/>
              </a:ext>
            </a:extLst>
          </p:cNvPr>
          <p:cNvSpPr>
            <a:spLocks noGrp="1"/>
          </p:cNvSpPr>
          <p:nvPr>
            <p:ph type="ftr" sz="quarter" idx="3"/>
          </p:nvPr>
        </p:nvSpPr>
        <p:spPr>
          <a:xfrm>
            <a:off x="8365912" y="258989"/>
            <a:ext cx="1484084" cy="365125"/>
          </a:xfrm>
        </p:spPr>
        <p:txBody>
          <a:bodyPr/>
          <a:lstStyle/>
          <a:p>
            <a:r>
              <a:rPr lang="fr-FR"/>
              <a:t>June 2025</a:t>
            </a:r>
          </a:p>
        </p:txBody>
      </p:sp>
      <p:sp>
        <p:nvSpPr>
          <p:cNvPr id="13" name="Espace réservé du texte 12">
            <a:extLst>
              <a:ext uri="{FF2B5EF4-FFF2-40B4-BE49-F238E27FC236}">
                <a16:creationId xmlns:a16="http://schemas.microsoft.com/office/drawing/2014/main" id="{C9F45D98-9C28-959A-7FF8-2DAD2054676B}"/>
              </a:ext>
            </a:extLst>
          </p:cNvPr>
          <p:cNvSpPr>
            <a:spLocks noGrp="1"/>
          </p:cNvSpPr>
          <p:nvPr>
            <p:ph type="body" sz="quarter" idx="18"/>
          </p:nvPr>
        </p:nvSpPr>
        <p:spPr>
          <a:xfrm>
            <a:off x="494736" y="272615"/>
            <a:ext cx="4461086" cy="412678"/>
          </a:xfrm>
        </p:spPr>
        <p:txBody>
          <a:bodyPr/>
          <a:lstStyle/>
          <a:p>
            <a:r>
              <a:rPr lang="fr-FR"/>
              <a:t>UNPUBLISHED DATA – DO NOT COPY OR DISTRIBUTE</a:t>
            </a:r>
          </a:p>
        </p:txBody>
      </p:sp>
      <p:sp>
        <p:nvSpPr>
          <p:cNvPr id="12" name="Espace réservé du texte 11">
            <a:extLst>
              <a:ext uri="{FF2B5EF4-FFF2-40B4-BE49-F238E27FC236}">
                <a16:creationId xmlns:a16="http://schemas.microsoft.com/office/drawing/2014/main" id="{45FBBC3D-26D4-8631-07EE-60C8A6921E84}"/>
              </a:ext>
            </a:extLst>
          </p:cNvPr>
          <p:cNvSpPr>
            <a:spLocks noGrp="1"/>
          </p:cNvSpPr>
          <p:nvPr>
            <p:ph type="body" sz="quarter" idx="14"/>
          </p:nvPr>
        </p:nvSpPr>
        <p:spPr>
          <a:xfrm>
            <a:off x="391271" y="685293"/>
            <a:ext cx="4564552" cy="4803107"/>
          </a:xfrm>
        </p:spPr>
        <p:txBody>
          <a:bodyPr/>
          <a:lstStyle/>
          <a:p>
            <a:endParaRPr lang="fr-FR" sz="2400" b="1" dirty="0">
              <a:solidFill>
                <a:schemeClr val="tx1"/>
              </a:solidFill>
              <a:latin typeface="Arial" panose="020B0604020202020204" pitchFamily="34" charset="0"/>
              <a:cs typeface="Arial" panose="020B0604020202020204" pitchFamily="34" charset="0"/>
            </a:endParaRPr>
          </a:p>
          <a:p>
            <a:r>
              <a:rPr lang="fr-FR" sz="2400" b="1" dirty="0" err="1">
                <a:solidFill>
                  <a:schemeClr val="tx1"/>
                </a:solidFill>
                <a:latin typeface="Arial" panose="020B0604020202020204" pitchFamily="34" charset="0"/>
                <a:cs typeface="Arial" panose="020B0604020202020204" pitchFamily="34" charset="0"/>
              </a:rPr>
              <a:t>Neonates</a:t>
            </a:r>
            <a:r>
              <a:rPr lang="fr-FR" sz="2400" b="1" dirty="0">
                <a:solidFill>
                  <a:schemeClr val="tx1"/>
                </a:solidFill>
                <a:latin typeface="Arial" panose="020B0604020202020204" pitchFamily="34" charset="0"/>
                <a:cs typeface="Arial" panose="020B0604020202020204" pitchFamily="34" charset="0"/>
              </a:rPr>
              <a:t> </a:t>
            </a:r>
            <a:r>
              <a:rPr lang="fr-FR" sz="2400" b="1" dirty="0" err="1">
                <a:solidFill>
                  <a:schemeClr val="tx1"/>
                </a:solidFill>
                <a:latin typeface="Arial" panose="020B0604020202020204" pitchFamily="34" charset="0"/>
                <a:cs typeface="Arial" panose="020B0604020202020204" pitchFamily="34" charset="0"/>
              </a:rPr>
              <a:t>who</a:t>
            </a:r>
            <a:r>
              <a:rPr lang="fr-FR" sz="2400" b="1" dirty="0">
                <a:solidFill>
                  <a:schemeClr val="tx1"/>
                </a:solidFill>
                <a:latin typeface="Arial" panose="020B0604020202020204" pitchFamily="34" charset="0"/>
                <a:cs typeface="Arial" panose="020B0604020202020204" pitchFamily="34" charset="0"/>
              </a:rPr>
              <a:t> </a:t>
            </a:r>
            <a:r>
              <a:rPr lang="fr-FR" sz="2400" b="1" dirty="0" err="1">
                <a:solidFill>
                  <a:schemeClr val="tx1"/>
                </a:solidFill>
                <a:latin typeface="Arial" panose="020B0604020202020204" pitchFamily="34" charset="0"/>
                <a:cs typeface="Arial" panose="020B0604020202020204" pitchFamily="34" charset="0"/>
              </a:rPr>
              <a:t>survived</a:t>
            </a:r>
            <a:r>
              <a:rPr lang="fr-FR" sz="2400" b="1" dirty="0">
                <a:solidFill>
                  <a:schemeClr val="tx1"/>
                </a:solidFill>
                <a:latin typeface="Arial" panose="020B0604020202020204" pitchFamily="34" charset="0"/>
                <a:cs typeface="Arial" panose="020B0604020202020204" pitchFamily="34" charset="0"/>
              </a:rPr>
              <a:t>:</a:t>
            </a:r>
          </a:p>
          <a:p>
            <a:endParaRPr lang="fr-FR" sz="2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dirty="0" err="1">
                <a:solidFill>
                  <a:schemeClr val="tx1"/>
                </a:solidFill>
                <a:latin typeface="Arial" panose="020B0604020202020204" pitchFamily="34" charset="0"/>
                <a:cs typeface="Arial" panose="020B0604020202020204" pitchFamily="34" charset="0"/>
              </a:rPr>
              <a:t>received</a:t>
            </a:r>
            <a:r>
              <a:rPr lang="fr-FR" sz="2400" dirty="0">
                <a:solidFill>
                  <a:schemeClr val="tx1"/>
                </a:solidFill>
                <a:latin typeface="Arial" panose="020B0604020202020204" pitchFamily="34" charset="0"/>
                <a:cs typeface="Arial" panose="020B0604020202020204" pitchFamily="34" charset="0"/>
              </a:rPr>
              <a:t> more ANC </a:t>
            </a:r>
            <a:r>
              <a:rPr lang="fr-FR" sz="2400" dirty="0" err="1">
                <a:solidFill>
                  <a:schemeClr val="tx1"/>
                </a:solidFill>
                <a:latin typeface="Arial" panose="020B0604020202020204" pitchFamily="34" charset="0"/>
                <a:cs typeface="Arial" panose="020B0604020202020204" pitchFamily="34" charset="0"/>
              </a:rPr>
              <a:t>visits</a:t>
            </a:r>
            <a:endParaRPr lang="fr-FR" sz="2400" dirty="0">
              <a:solidFill>
                <a:schemeClr val="tx1"/>
              </a:solidFill>
              <a:latin typeface="Arial" panose="020B0604020202020204" pitchFamily="34" charset="0"/>
              <a:cs typeface="Arial" panose="020B0604020202020204" pitchFamily="34" charset="0"/>
            </a:endParaRPr>
          </a:p>
          <a:p>
            <a:r>
              <a:rPr lang="fr-FR" sz="2400" dirty="0">
                <a:solidFill>
                  <a:schemeClr val="tx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fr-FR" sz="2400" dirty="0" err="1">
                <a:solidFill>
                  <a:schemeClr val="tx1"/>
                </a:solidFill>
                <a:latin typeface="Arial" panose="020B0604020202020204" pitchFamily="34" charset="0"/>
                <a:cs typeface="Arial" panose="020B0604020202020204" pitchFamily="34" charset="0"/>
              </a:rPr>
              <a:t>had</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higher</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recorded</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birth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weights</a:t>
            </a:r>
            <a:endParaRPr lang="fr-FR" sz="2400" dirty="0">
              <a:solidFill>
                <a:schemeClr val="tx1"/>
              </a:solidFill>
              <a:latin typeface="Arial" panose="020B0604020202020204" pitchFamily="34" charset="0"/>
              <a:cs typeface="Arial" panose="020B0604020202020204" pitchFamily="34" charset="0"/>
            </a:endParaRPr>
          </a:p>
          <a:p>
            <a:endParaRPr lang="fr-FR" sz="2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dirty="0" err="1">
                <a:solidFill>
                  <a:schemeClr val="tx1"/>
                </a:solidFill>
                <a:latin typeface="Arial" panose="020B0604020202020204" pitchFamily="34" charset="0"/>
                <a:cs typeface="Arial" panose="020B0604020202020204" pitchFamily="34" charset="0"/>
              </a:rPr>
              <a:t>were</a:t>
            </a:r>
            <a:r>
              <a:rPr lang="fr-FR" sz="2400" dirty="0">
                <a:solidFill>
                  <a:schemeClr val="tx1"/>
                </a:solidFill>
                <a:latin typeface="Arial" panose="020B0604020202020204" pitchFamily="34" charset="0"/>
                <a:cs typeface="Arial" panose="020B0604020202020204" pitchFamily="34" charset="0"/>
              </a:rPr>
              <a:t> more stable at 5-minutes </a:t>
            </a:r>
            <a:r>
              <a:rPr lang="fr-FR" sz="2400" dirty="0" err="1">
                <a:solidFill>
                  <a:schemeClr val="tx1"/>
                </a:solidFill>
                <a:latin typeface="Arial" panose="020B0604020202020204" pitchFamily="34" charset="0"/>
                <a:cs typeface="Arial" panose="020B0604020202020204" pitchFamily="34" charset="0"/>
              </a:rPr>
              <a:t>after</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birth</a:t>
            </a:r>
            <a:r>
              <a:rPr lang="fr-FR" sz="2400" dirty="0">
                <a:solidFill>
                  <a:schemeClr val="tx1"/>
                </a:solidFill>
                <a:latin typeface="Arial" panose="020B0604020202020204" pitchFamily="34" charset="0"/>
                <a:cs typeface="Arial" panose="020B0604020202020204" pitchFamily="34" charset="0"/>
              </a:rPr>
              <a:t> by APGAR</a:t>
            </a:r>
          </a:p>
        </p:txBody>
      </p:sp>
      <p:sp>
        <p:nvSpPr>
          <p:cNvPr id="8" name="TextBox 7">
            <a:extLst>
              <a:ext uri="{FF2B5EF4-FFF2-40B4-BE49-F238E27FC236}">
                <a16:creationId xmlns:a16="http://schemas.microsoft.com/office/drawing/2014/main" id="{6F2AC389-98E6-3BFC-5577-8F7ACAA685DC}"/>
              </a:ext>
            </a:extLst>
          </p:cNvPr>
          <p:cNvSpPr txBox="1"/>
          <p:nvPr/>
        </p:nvSpPr>
        <p:spPr>
          <a:xfrm>
            <a:off x="10981345" y="5131512"/>
            <a:ext cx="1051906" cy="461665"/>
          </a:xfrm>
          <a:prstGeom prst="rect">
            <a:avLst/>
          </a:prstGeom>
          <a:noFill/>
        </p:spPr>
        <p:txBody>
          <a:bodyPr wrap="square" lIns="91440" tIns="45720" rIns="91440" bIns="45720" anchor="t">
            <a:spAutoFit/>
          </a:bodyPr>
          <a:lstStyle/>
          <a:p>
            <a:r>
              <a:rPr lang="fr-FR" sz="1200" i="1" dirty="0">
                <a:latin typeface="Arial"/>
                <a:cs typeface="Arial"/>
              </a:rPr>
              <a:t>***p&lt;0.001</a:t>
            </a:r>
          </a:p>
          <a:p>
            <a:r>
              <a:rPr lang="fr-FR" sz="1200" i="1" dirty="0">
                <a:latin typeface="Arial"/>
                <a:cs typeface="Arial"/>
              </a:rPr>
              <a:t>**p&lt;0.01</a:t>
            </a:r>
            <a:endParaRPr lang="en-US" sz="1050" dirty="0">
              <a:latin typeface="Arial"/>
              <a:cs typeface="Arial"/>
            </a:endParaRPr>
          </a:p>
        </p:txBody>
      </p:sp>
      <p:graphicFrame>
        <p:nvGraphicFramePr>
          <p:cNvPr id="5" name="Chart 4">
            <a:extLst>
              <a:ext uri="{FF2B5EF4-FFF2-40B4-BE49-F238E27FC236}">
                <a16:creationId xmlns:a16="http://schemas.microsoft.com/office/drawing/2014/main" id="{22EDE2CB-ABDF-E8D7-D9EE-53F527FBE8D4}"/>
              </a:ext>
            </a:extLst>
          </p:cNvPr>
          <p:cNvGraphicFramePr>
            <a:graphicFrameLocks/>
          </p:cNvGraphicFramePr>
          <p:nvPr>
            <p:extLst>
              <p:ext uri="{D42A27DB-BD31-4B8C-83A1-F6EECF244321}">
                <p14:modId xmlns:p14="http://schemas.microsoft.com/office/powerpoint/2010/main" val="3036328215"/>
              </p:ext>
            </p:extLst>
          </p:nvPr>
        </p:nvGraphicFramePr>
        <p:xfrm>
          <a:off x="5087962" y="790070"/>
          <a:ext cx="6794323" cy="480310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A536C894-B031-A828-4A2B-8FCC88761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rtners In Health | Drupal.org">
            <a:extLst>
              <a:ext uri="{FF2B5EF4-FFF2-40B4-BE49-F238E27FC236}">
                <a16:creationId xmlns:a16="http://schemas.microsoft.com/office/drawing/2014/main" id="{3B2AA193-3FD1-05BB-39A1-5ECF41DA3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79A42C3B-3AD4-C08E-6F18-D7839A37B7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340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9F930C34-EBAA-6CCB-D572-E949EFEDE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artners In Health | Drupal.org">
            <a:extLst>
              <a:ext uri="{FF2B5EF4-FFF2-40B4-BE49-F238E27FC236}">
                <a16:creationId xmlns:a16="http://schemas.microsoft.com/office/drawing/2014/main" id="{ADFCB300-E524-28E0-180F-D535CB508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BFB687E-94A8-8CF0-1146-4D1C74219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E8E6395-824E-454B-8A0F-B055A2C1157A}"/>
              </a:ext>
            </a:extLst>
          </p:cNvPr>
          <p:cNvSpPr>
            <a:spLocks noGrp="1"/>
          </p:cNvSpPr>
          <p:nvPr>
            <p:ph type="sldNum" sz="quarter" idx="4"/>
          </p:nvPr>
        </p:nvSpPr>
        <p:spPr/>
        <p:txBody>
          <a:bodyPr/>
          <a:lstStyle/>
          <a:p>
            <a:fld id="{E6734291-6B3E-F94D-B3C3-920CFCC3E85E}" type="slidenum">
              <a:rPr lang="fr-FR" smtClean="0"/>
              <a:pPr/>
              <a:t>7</a:t>
            </a:fld>
            <a:endParaRPr lang="fr-FR"/>
          </a:p>
        </p:txBody>
      </p:sp>
      <p:sp>
        <p:nvSpPr>
          <p:cNvPr id="3" name="Footer Placeholder 2">
            <a:extLst>
              <a:ext uri="{FF2B5EF4-FFF2-40B4-BE49-F238E27FC236}">
                <a16:creationId xmlns:a16="http://schemas.microsoft.com/office/drawing/2014/main" id="{F4F42445-3F3A-4B1F-3281-71F1DDEF4427}"/>
              </a:ext>
            </a:extLst>
          </p:cNvPr>
          <p:cNvSpPr>
            <a:spLocks noGrp="1"/>
          </p:cNvSpPr>
          <p:nvPr>
            <p:ph type="ftr" sz="quarter" idx="3"/>
          </p:nvPr>
        </p:nvSpPr>
        <p:spPr/>
        <p:txBody>
          <a:bodyPr/>
          <a:lstStyle/>
          <a:p>
            <a:r>
              <a:rPr lang="fr-FR"/>
              <a:t>June 2025</a:t>
            </a:r>
          </a:p>
        </p:txBody>
      </p:sp>
      <p:sp>
        <p:nvSpPr>
          <p:cNvPr id="4" name="Text Placeholder 3">
            <a:extLst>
              <a:ext uri="{FF2B5EF4-FFF2-40B4-BE49-F238E27FC236}">
                <a16:creationId xmlns:a16="http://schemas.microsoft.com/office/drawing/2014/main" id="{E82D2607-3050-CD9A-3493-DEE31AA2A897}"/>
              </a:ext>
            </a:extLst>
          </p:cNvPr>
          <p:cNvSpPr>
            <a:spLocks noGrp="1"/>
          </p:cNvSpPr>
          <p:nvPr>
            <p:ph type="body" sz="quarter" idx="18"/>
          </p:nvPr>
        </p:nvSpPr>
        <p:spPr>
          <a:xfrm>
            <a:off x="494736" y="272615"/>
            <a:ext cx="6363264" cy="412678"/>
          </a:xfrm>
        </p:spPr>
        <p:txBody>
          <a:bodyPr/>
          <a:lstStyle/>
          <a:p>
            <a:r>
              <a:rPr lang="fr-FR" dirty="0"/>
              <a:t>UNPUBLISHED DATA – DO NOT COPY OR DISTRIBUTE</a:t>
            </a:r>
          </a:p>
        </p:txBody>
      </p:sp>
      <p:sp>
        <p:nvSpPr>
          <p:cNvPr id="6" name="Text Placeholder 5">
            <a:extLst>
              <a:ext uri="{FF2B5EF4-FFF2-40B4-BE49-F238E27FC236}">
                <a16:creationId xmlns:a16="http://schemas.microsoft.com/office/drawing/2014/main" id="{56B208AC-6F17-476A-52A6-FE6652513AFD}"/>
              </a:ext>
            </a:extLst>
          </p:cNvPr>
          <p:cNvSpPr>
            <a:spLocks noGrp="1"/>
          </p:cNvSpPr>
          <p:nvPr>
            <p:ph type="body" sz="quarter" idx="14"/>
          </p:nvPr>
        </p:nvSpPr>
        <p:spPr>
          <a:xfrm>
            <a:off x="494736" y="883753"/>
            <a:ext cx="4175738" cy="3118870"/>
          </a:xfrm>
        </p:spPr>
        <p:txBody>
          <a:bodyPr/>
          <a:lstStyle/>
          <a:p>
            <a:r>
              <a:rPr lang="fr-FR" sz="2400" b="1" dirty="0" err="1">
                <a:solidFill>
                  <a:schemeClr val="tx1"/>
                </a:solidFill>
                <a:latin typeface="Arial" panose="020B0604020202020204" pitchFamily="34" charset="0"/>
                <a:cs typeface="Arial" panose="020B0604020202020204" pitchFamily="34" charset="0"/>
              </a:rPr>
              <a:t>Neonates</a:t>
            </a:r>
            <a:r>
              <a:rPr lang="fr-FR" sz="2400" b="1" dirty="0">
                <a:solidFill>
                  <a:schemeClr val="tx1"/>
                </a:solidFill>
                <a:latin typeface="Arial" panose="020B0604020202020204" pitchFamily="34" charset="0"/>
                <a:cs typeface="Arial" panose="020B0604020202020204" pitchFamily="34" charset="0"/>
              </a:rPr>
              <a:t> </a:t>
            </a:r>
            <a:r>
              <a:rPr lang="fr-FR" sz="2400" b="1" dirty="0" err="1">
                <a:solidFill>
                  <a:schemeClr val="tx1"/>
                </a:solidFill>
                <a:latin typeface="Arial" panose="020B0604020202020204" pitchFamily="34" charset="0"/>
                <a:cs typeface="Arial" panose="020B0604020202020204" pitchFamily="34" charset="0"/>
              </a:rPr>
              <a:t>who</a:t>
            </a:r>
            <a:r>
              <a:rPr lang="fr-FR" sz="2400" b="1" dirty="0">
                <a:solidFill>
                  <a:schemeClr val="tx1"/>
                </a:solidFill>
                <a:latin typeface="Arial" panose="020B0604020202020204" pitchFamily="34" charset="0"/>
                <a:cs typeface="Arial" panose="020B0604020202020204" pitchFamily="34" charset="0"/>
              </a:rPr>
              <a:t> </a:t>
            </a:r>
            <a:r>
              <a:rPr lang="fr-FR" sz="2400" b="1" dirty="0" err="1">
                <a:solidFill>
                  <a:schemeClr val="tx1"/>
                </a:solidFill>
                <a:latin typeface="Arial" panose="020B0604020202020204" pitchFamily="34" charset="0"/>
                <a:cs typeface="Arial" panose="020B0604020202020204" pitchFamily="34" charset="0"/>
              </a:rPr>
              <a:t>survived</a:t>
            </a:r>
            <a:r>
              <a:rPr lang="fr-FR" sz="2400" b="1" dirty="0">
                <a:solidFill>
                  <a:schemeClr val="tx1"/>
                </a:solidFill>
                <a:latin typeface="Arial" panose="020B0604020202020204" pitchFamily="34" charset="0"/>
                <a:cs typeface="Arial" panose="020B0604020202020204" pitchFamily="34" charset="0"/>
              </a:rPr>
              <a:t> </a:t>
            </a:r>
            <a:r>
              <a:rPr lang="fr-FR" sz="2400" b="1" dirty="0" err="1">
                <a:solidFill>
                  <a:schemeClr val="tx1"/>
                </a:solidFill>
                <a:latin typeface="Arial" panose="020B0604020202020204" pitchFamily="34" charset="0"/>
                <a:cs typeface="Arial" panose="020B0604020202020204" pitchFamily="34" charset="0"/>
              </a:rPr>
              <a:t>were</a:t>
            </a:r>
            <a:r>
              <a:rPr lang="fr-FR" sz="2400" b="1" dirty="0">
                <a:solidFill>
                  <a:schemeClr val="tx1"/>
                </a:solidFill>
                <a:latin typeface="Arial" panose="020B0604020202020204" pitchFamily="34" charset="0"/>
                <a:cs typeface="Arial" panose="020B0604020202020204" pitchFamily="34" charset="0"/>
              </a:rPr>
              <a:t> </a:t>
            </a:r>
            <a:r>
              <a:rPr lang="fr-FR" sz="2400" b="1" dirty="0" err="1">
                <a:solidFill>
                  <a:schemeClr val="tx1"/>
                </a:solidFill>
                <a:latin typeface="Arial" panose="020B0604020202020204" pitchFamily="34" charset="0"/>
                <a:cs typeface="Arial" panose="020B0604020202020204" pitchFamily="34" charset="0"/>
              </a:rPr>
              <a:t>also</a:t>
            </a:r>
            <a:r>
              <a:rPr lang="fr-FR" sz="2400" b="1" dirty="0">
                <a:solidFill>
                  <a:schemeClr val="tx1"/>
                </a:solidFill>
                <a:latin typeface="Arial" panose="020B0604020202020204" pitchFamily="34" charset="0"/>
                <a:cs typeface="Arial" panose="020B0604020202020204" pitchFamily="34" charset="0"/>
              </a:rPr>
              <a:t>:</a:t>
            </a:r>
          </a:p>
          <a:p>
            <a:endParaRPr lang="fr-FR" sz="2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dirty="0">
                <a:solidFill>
                  <a:schemeClr val="tx1"/>
                </a:solidFill>
                <a:latin typeface="Arial" panose="020B0604020202020204" pitchFamily="34" charset="0"/>
                <a:cs typeface="Arial" panose="020B0604020202020204" pitchFamily="34" charset="0"/>
              </a:rPr>
              <a:t>more </a:t>
            </a:r>
            <a:r>
              <a:rPr lang="fr-FR" sz="2400" dirty="0" err="1">
                <a:solidFill>
                  <a:schemeClr val="tx1"/>
                </a:solidFill>
                <a:latin typeface="Arial" panose="020B0604020202020204" pitchFamily="34" charset="0"/>
                <a:cs typeface="Arial" panose="020B0604020202020204" pitchFamily="34" charset="0"/>
              </a:rPr>
              <a:t>likely</a:t>
            </a:r>
            <a:r>
              <a:rPr lang="fr-FR" sz="2400" dirty="0">
                <a:solidFill>
                  <a:schemeClr val="tx1"/>
                </a:solidFill>
                <a:latin typeface="Arial" panose="020B0604020202020204" pitchFamily="34" charset="0"/>
                <a:cs typeface="Arial" panose="020B0604020202020204" pitchFamily="34" charset="0"/>
              </a:rPr>
              <a:t> to </a:t>
            </a:r>
            <a:r>
              <a:rPr lang="fr-FR" sz="2400" dirty="0" err="1">
                <a:solidFill>
                  <a:schemeClr val="tx1"/>
                </a:solidFill>
                <a:latin typeface="Arial" panose="020B0604020202020204" pitchFamily="34" charset="0"/>
                <a:cs typeface="Arial" panose="020B0604020202020204" pitchFamily="34" charset="0"/>
              </a:rPr>
              <a:t>be</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from</a:t>
            </a:r>
            <a:r>
              <a:rPr lang="fr-FR" sz="2400" dirty="0">
                <a:solidFill>
                  <a:schemeClr val="tx1"/>
                </a:solidFill>
                <a:latin typeface="Arial" panose="020B0604020202020204" pitchFamily="34" charset="0"/>
                <a:cs typeface="Arial" panose="020B0604020202020204" pitchFamily="34" charset="0"/>
              </a:rPr>
              <a:t> home</a:t>
            </a:r>
          </a:p>
          <a:p>
            <a:pPr marL="457200" lvl="1" indent="0">
              <a:buNone/>
            </a:pPr>
            <a:r>
              <a:rPr lang="fr-FR" sz="2000" i="1" dirty="0">
                <a:solidFill>
                  <a:schemeClr val="tx1"/>
                </a:solidFill>
                <a:latin typeface="Arial"/>
                <a:cs typeface="Arial"/>
              </a:rPr>
              <a:t>...</a:t>
            </a:r>
            <a:r>
              <a:rPr lang="fr-FR" sz="2000" i="1" dirty="0" err="1">
                <a:solidFill>
                  <a:schemeClr val="tx1"/>
                </a:solidFill>
                <a:latin typeface="Arial"/>
                <a:cs typeface="Arial"/>
              </a:rPr>
              <a:t>though</a:t>
            </a:r>
            <a:r>
              <a:rPr lang="fr-FR" sz="2000" i="1" dirty="0">
                <a:solidFill>
                  <a:schemeClr val="tx1"/>
                </a:solidFill>
                <a:latin typeface="Arial"/>
                <a:cs typeface="Arial"/>
              </a:rPr>
              <a:t> </a:t>
            </a:r>
            <a:r>
              <a:rPr lang="fr-FR" sz="2000" i="1" dirty="0" err="1">
                <a:solidFill>
                  <a:schemeClr val="tx1"/>
                </a:solidFill>
                <a:latin typeface="Arial"/>
                <a:cs typeface="Arial"/>
              </a:rPr>
              <a:t>these</a:t>
            </a:r>
            <a:r>
              <a:rPr lang="fr-FR" sz="2000" i="1" dirty="0">
                <a:solidFill>
                  <a:schemeClr val="tx1"/>
                </a:solidFill>
                <a:latin typeface="Arial"/>
                <a:cs typeface="Arial"/>
              </a:rPr>
              <a:t> </a:t>
            </a:r>
            <a:r>
              <a:rPr lang="fr-FR" sz="2000" i="1" dirty="0" err="1">
                <a:solidFill>
                  <a:schemeClr val="tx1"/>
                </a:solidFill>
                <a:latin typeface="Arial"/>
                <a:cs typeface="Arial"/>
              </a:rPr>
              <a:t>neonates</a:t>
            </a:r>
            <a:r>
              <a:rPr lang="fr-FR" sz="2000" i="1" dirty="0">
                <a:solidFill>
                  <a:schemeClr val="tx1"/>
                </a:solidFill>
                <a:latin typeface="Arial"/>
                <a:cs typeface="Arial"/>
              </a:rPr>
              <a:t> </a:t>
            </a:r>
            <a:r>
              <a:rPr lang="fr-FR" sz="2000" i="1" dirty="0" err="1">
                <a:solidFill>
                  <a:schemeClr val="tx1"/>
                </a:solidFill>
                <a:latin typeface="Arial"/>
                <a:cs typeface="Arial"/>
              </a:rPr>
              <a:t>were</a:t>
            </a:r>
            <a:r>
              <a:rPr lang="fr-FR" sz="2000" i="1" dirty="0">
                <a:solidFill>
                  <a:schemeClr val="tx1"/>
                </a:solidFill>
                <a:latin typeface="Arial"/>
                <a:cs typeface="Arial"/>
              </a:rPr>
              <a:t> </a:t>
            </a:r>
            <a:r>
              <a:rPr lang="fr-FR" sz="2000" i="1" dirty="0" err="1">
                <a:solidFill>
                  <a:schemeClr val="tx1"/>
                </a:solidFill>
                <a:latin typeface="Arial"/>
                <a:cs typeface="Arial"/>
              </a:rPr>
              <a:t>also</a:t>
            </a:r>
            <a:r>
              <a:rPr lang="fr-FR" sz="2000" i="1" dirty="0">
                <a:solidFill>
                  <a:schemeClr val="tx1"/>
                </a:solidFill>
                <a:latin typeface="Arial"/>
                <a:cs typeface="Arial"/>
              </a:rPr>
              <a:t> </a:t>
            </a:r>
            <a:r>
              <a:rPr lang="fr-FR" sz="2000" i="1" dirty="0" err="1">
                <a:solidFill>
                  <a:schemeClr val="tx1"/>
                </a:solidFill>
                <a:latin typeface="Arial"/>
                <a:cs typeface="Arial"/>
              </a:rPr>
              <a:t>significantly</a:t>
            </a:r>
            <a:r>
              <a:rPr lang="fr-FR" sz="2000" i="1" dirty="0">
                <a:solidFill>
                  <a:schemeClr val="tx1"/>
                </a:solidFill>
                <a:latin typeface="Arial"/>
                <a:cs typeface="Arial"/>
              </a:rPr>
              <a:t> </a:t>
            </a:r>
            <a:r>
              <a:rPr lang="fr-FR" sz="2000" i="1" dirty="0" err="1">
                <a:solidFill>
                  <a:schemeClr val="tx1"/>
                </a:solidFill>
                <a:latin typeface="Arial"/>
                <a:cs typeface="Arial"/>
              </a:rPr>
              <a:t>older</a:t>
            </a:r>
            <a:r>
              <a:rPr lang="fr-FR" sz="2000" i="1" dirty="0">
                <a:solidFill>
                  <a:schemeClr val="tx1"/>
                </a:solidFill>
                <a:latin typeface="Arial"/>
                <a:cs typeface="Arial"/>
              </a:rPr>
              <a:t> on </a:t>
            </a:r>
            <a:r>
              <a:rPr lang="fr-FR" sz="2000" i="1" dirty="0" err="1">
                <a:solidFill>
                  <a:schemeClr val="tx1"/>
                </a:solidFill>
                <a:latin typeface="Arial"/>
                <a:cs typeface="Arial"/>
              </a:rPr>
              <a:t>average</a:t>
            </a:r>
            <a:r>
              <a:rPr lang="fr-FR" sz="2000" i="1" dirty="0">
                <a:solidFill>
                  <a:schemeClr val="tx1"/>
                </a:solidFill>
                <a:latin typeface="Arial"/>
                <a:cs typeface="Arial"/>
              </a:rPr>
              <a:t> (p&lt;0.001)</a:t>
            </a:r>
          </a:p>
          <a:p>
            <a:pPr marL="457200" lvl="1" indent="0">
              <a:buNone/>
            </a:pPr>
            <a:endParaRPr lang="fr-FR" sz="20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dirty="0">
                <a:solidFill>
                  <a:schemeClr val="tx1"/>
                </a:solidFill>
                <a:latin typeface="Arial" panose="020B0604020202020204" pitchFamily="34" charset="0"/>
                <a:cs typeface="Arial" panose="020B0604020202020204" pitchFamily="34" charset="0"/>
              </a:rPr>
              <a:t>more </a:t>
            </a:r>
            <a:r>
              <a:rPr lang="fr-FR" sz="2400" dirty="0" err="1">
                <a:solidFill>
                  <a:schemeClr val="tx1"/>
                </a:solidFill>
                <a:latin typeface="Arial" panose="020B0604020202020204" pitchFamily="34" charset="0"/>
                <a:cs typeface="Arial" panose="020B0604020202020204" pitchFamily="34" charset="0"/>
              </a:rPr>
              <a:t>likely</a:t>
            </a:r>
            <a:r>
              <a:rPr lang="fr-FR" sz="2400" dirty="0">
                <a:solidFill>
                  <a:schemeClr val="tx1"/>
                </a:solidFill>
                <a:latin typeface="Arial" panose="020B0604020202020204" pitchFamily="34" charset="0"/>
                <a:cs typeface="Arial" panose="020B0604020202020204" pitchFamily="34" charset="0"/>
              </a:rPr>
              <a:t> male</a:t>
            </a:r>
          </a:p>
          <a:p>
            <a:pPr marL="464820" lvl="1" indent="0">
              <a:buNone/>
            </a:pPr>
            <a:r>
              <a:rPr lang="fr-FR" sz="2000" i="1" dirty="0">
                <a:solidFill>
                  <a:schemeClr val="tx1"/>
                </a:solidFill>
                <a:latin typeface="Arial"/>
                <a:cs typeface="Arial"/>
              </a:rPr>
              <a:t>...</a:t>
            </a:r>
            <a:r>
              <a:rPr lang="fr-FR" sz="2000" i="1" dirty="0" err="1">
                <a:solidFill>
                  <a:schemeClr val="tx1"/>
                </a:solidFill>
                <a:latin typeface="Arial"/>
                <a:cs typeface="Arial"/>
              </a:rPr>
              <a:t>while</a:t>
            </a:r>
            <a:r>
              <a:rPr lang="fr-FR" sz="2000" i="1" dirty="0">
                <a:solidFill>
                  <a:schemeClr val="tx1"/>
                </a:solidFill>
                <a:latin typeface="Arial"/>
                <a:cs typeface="Arial"/>
              </a:rPr>
              <a:t> </a:t>
            </a:r>
            <a:r>
              <a:rPr lang="fr-FR" sz="2000" i="1" dirty="0" err="1">
                <a:solidFill>
                  <a:schemeClr val="tx1"/>
                </a:solidFill>
                <a:latin typeface="Arial"/>
                <a:cs typeface="Arial"/>
              </a:rPr>
              <a:t>females</a:t>
            </a:r>
            <a:r>
              <a:rPr lang="fr-FR" sz="2000" i="1" dirty="0">
                <a:solidFill>
                  <a:schemeClr val="tx1"/>
                </a:solidFill>
                <a:latin typeface="Arial"/>
                <a:cs typeface="Arial"/>
              </a:rPr>
              <a:t> </a:t>
            </a:r>
            <a:r>
              <a:rPr lang="fr-FR" sz="2000" i="1" dirty="0" err="1">
                <a:solidFill>
                  <a:schemeClr val="tx1"/>
                </a:solidFill>
                <a:latin typeface="Arial"/>
                <a:cs typeface="Arial"/>
              </a:rPr>
              <a:t>were</a:t>
            </a:r>
            <a:r>
              <a:rPr lang="fr-FR" sz="2000" i="1" dirty="0">
                <a:solidFill>
                  <a:schemeClr val="tx1"/>
                </a:solidFill>
                <a:latin typeface="Arial"/>
                <a:cs typeface="Arial"/>
              </a:rPr>
              <a:t> 44% of the </a:t>
            </a:r>
            <a:r>
              <a:rPr lang="fr-FR" sz="2000" i="1" dirty="0" err="1">
                <a:solidFill>
                  <a:schemeClr val="tx1"/>
                </a:solidFill>
                <a:latin typeface="Arial"/>
                <a:cs typeface="Arial"/>
              </a:rPr>
              <a:t>sample</a:t>
            </a:r>
            <a:r>
              <a:rPr lang="fr-FR" sz="2000" i="1" dirty="0">
                <a:solidFill>
                  <a:schemeClr val="tx1"/>
                </a:solidFill>
                <a:latin typeface="Arial"/>
                <a:cs typeface="Arial"/>
              </a:rPr>
              <a:t>, </a:t>
            </a:r>
            <a:r>
              <a:rPr lang="fr-FR" sz="2000" i="1" dirty="0" err="1">
                <a:solidFill>
                  <a:schemeClr val="tx1"/>
                </a:solidFill>
                <a:latin typeface="Arial"/>
                <a:cs typeface="Arial"/>
              </a:rPr>
              <a:t>they</a:t>
            </a:r>
            <a:r>
              <a:rPr lang="fr-FR" sz="2000" i="1" dirty="0">
                <a:solidFill>
                  <a:schemeClr val="tx1"/>
                </a:solidFill>
                <a:latin typeface="Arial"/>
                <a:cs typeface="Arial"/>
              </a:rPr>
              <a:t> </a:t>
            </a:r>
            <a:r>
              <a:rPr lang="fr-FR" sz="2000" i="1" dirty="0" err="1">
                <a:solidFill>
                  <a:schemeClr val="tx1"/>
                </a:solidFill>
                <a:latin typeface="Arial"/>
                <a:cs typeface="Arial"/>
              </a:rPr>
              <a:t>were</a:t>
            </a:r>
            <a:r>
              <a:rPr lang="fr-FR" sz="2000" i="1" dirty="0">
                <a:solidFill>
                  <a:schemeClr val="tx1"/>
                </a:solidFill>
                <a:latin typeface="Arial"/>
                <a:cs typeface="Arial"/>
              </a:rPr>
              <a:t> 58% of </a:t>
            </a:r>
            <a:r>
              <a:rPr lang="fr-FR" sz="2000" i="1" dirty="0" err="1">
                <a:solidFill>
                  <a:schemeClr val="tx1"/>
                </a:solidFill>
                <a:latin typeface="Arial"/>
                <a:cs typeface="Arial"/>
              </a:rPr>
              <a:t>deaths</a:t>
            </a:r>
            <a:r>
              <a:rPr lang="fr-FR" sz="2000" i="1" dirty="0">
                <a:solidFill>
                  <a:schemeClr val="tx1"/>
                </a:solidFill>
                <a:latin typeface="Arial"/>
                <a:cs typeface="Arial"/>
              </a:rPr>
              <a:t> (p=0.048)</a:t>
            </a:r>
          </a:p>
          <a:p>
            <a:endParaRPr lang="en-US" dirty="0">
              <a:solidFill>
                <a:schemeClr val="tx1"/>
              </a:solidFill>
            </a:endParaRPr>
          </a:p>
        </p:txBody>
      </p:sp>
      <p:graphicFrame>
        <p:nvGraphicFramePr>
          <p:cNvPr id="7" name="Chart 6">
            <a:extLst>
              <a:ext uri="{FF2B5EF4-FFF2-40B4-BE49-F238E27FC236}">
                <a16:creationId xmlns:a16="http://schemas.microsoft.com/office/drawing/2014/main" id="{83C69815-0728-F66E-37F6-2C43DC17FA18}"/>
              </a:ext>
            </a:extLst>
          </p:cNvPr>
          <p:cNvGraphicFramePr/>
          <p:nvPr>
            <p:extLst>
              <p:ext uri="{D42A27DB-BD31-4B8C-83A1-F6EECF244321}">
                <p14:modId xmlns:p14="http://schemas.microsoft.com/office/powerpoint/2010/main" val="2968733626"/>
              </p:ext>
            </p:extLst>
          </p:nvPr>
        </p:nvGraphicFramePr>
        <p:xfrm>
          <a:off x="5317588" y="883753"/>
          <a:ext cx="6555172" cy="4740230"/>
        </p:xfrm>
        <a:graphic>
          <a:graphicData uri="http://schemas.openxmlformats.org/drawingml/2006/chart">
            <c:chart xmlns:c="http://schemas.openxmlformats.org/drawingml/2006/chart" xmlns:r="http://schemas.openxmlformats.org/officeDocument/2006/relationships" r:id="rId6"/>
          </a:graphicData>
        </a:graphic>
      </p:graphicFrame>
      <p:sp>
        <p:nvSpPr>
          <p:cNvPr id="9" name="Rectangle 8">
            <a:extLst>
              <a:ext uri="{FF2B5EF4-FFF2-40B4-BE49-F238E27FC236}">
                <a16:creationId xmlns:a16="http://schemas.microsoft.com/office/drawing/2014/main" id="{CD59489B-4A2C-F187-D6F6-02E357D6AC1A}"/>
              </a:ext>
            </a:extLst>
          </p:cNvPr>
          <p:cNvSpPr/>
          <p:nvPr/>
        </p:nvSpPr>
        <p:spPr>
          <a:xfrm>
            <a:off x="415309" y="3790863"/>
            <a:ext cx="4414889" cy="1819036"/>
          </a:xfrm>
          <a:prstGeom prst="rect">
            <a:avLst/>
          </a:prstGeom>
          <a:solidFill>
            <a:srgbClr val="263357"/>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513EE36-A8CE-3786-9461-6315EC5EE887}"/>
              </a:ext>
            </a:extLst>
          </p:cNvPr>
          <p:cNvSpPr txBox="1"/>
          <p:nvPr/>
        </p:nvSpPr>
        <p:spPr>
          <a:xfrm>
            <a:off x="400447" y="3878351"/>
            <a:ext cx="4394581" cy="1785104"/>
          </a:xfrm>
          <a:prstGeom prst="rect">
            <a:avLst/>
          </a:prstGeom>
          <a:noFill/>
        </p:spPr>
        <p:txBody>
          <a:bodyPr wrap="square" rtlCol="0">
            <a:spAutoFit/>
          </a:bodyPr>
          <a:lstStyle/>
          <a:p>
            <a:r>
              <a:rPr lang="en-US" sz="2200" dirty="0">
                <a:solidFill>
                  <a:schemeClr val="bg1"/>
                </a:solidFill>
              </a:rPr>
              <a:t>In a multivariate regression, sex was no longer a significant driver of death… </a:t>
            </a:r>
            <a:r>
              <a:rPr lang="en-US" sz="2200" b="1" dirty="0">
                <a:solidFill>
                  <a:schemeClr val="accent6"/>
                </a:solidFill>
              </a:rPr>
              <a:t>very low and extremely low birth weight plus 5-min Apgar remained significant</a:t>
            </a:r>
            <a:r>
              <a:rPr lang="en-US" sz="2200" dirty="0">
                <a:solidFill>
                  <a:schemeClr val="bg1"/>
                </a:solidFill>
              </a:rPr>
              <a:t>.</a:t>
            </a:r>
          </a:p>
        </p:txBody>
      </p:sp>
      <p:sp>
        <p:nvSpPr>
          <p:cNvPr id="11" name="Rectangle 10">
            <a:extLst>
              <a:ext uri="{FF2B5EF4-FFF2-40B4-BE49-F238E27FC236}">
                <a16:creationId xmlns:a16="http://schemas.microsoft.com/office/drawing/2014/main" id="{9174465A-CB2E-FBE6-5E16-3D0F781C49D4}"/>
              </a:ext>
            </a:extLst>
          </p:cNvPr>
          <p:cNvSpPr/>
          <p:nvPr/>
        </p:nvSpPr>
        <p:spPr>
          <a:xfrm>
            <a:off x="6858000" y="1790113"/>
            <a:ext cx="1244991" cy="3656594"/>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Turn Arrow 11">
            <a:extLst>
              <a:ext uri="{FF2B5EF4-FFF2-40B4-BE49-F238E27FC236}">
                <a16:creationId xmlns:a16="http://schemas.microsoft.com/office/drawing/2014/main" id="{CE97C0CF-5FA4-D367-E782-0B2C9269CA3D}"/>
              </a:ext>
            </a:extLst>
          </p:cNvPr>
          <p:cNvSpPr/>
          <p:nvPr/>
        </p:nvSpPr>
        <p:spPr>
          <a:xfrm rot="10800000">
            <a:off x="3851030" y="5446707"/>
            <a:ext cx="3629465" cy="1055077"/>
          </a:xfrm>
          <a:prstGeom prst="uturnArrow">
            <a:avLst>
              <a:gd name="adj1" fmla="val 15667"/>
              <a:gd name="adj2" fmla="val 25000"/>
              <a:gd name="adj3" fmla="val 25000"/>
              <a:gd name="adj4" fmla="val 43750"/>
              <a:gd name="adj5" fmla="val 75000"/>
            </a:avLst>
          </a:prstGeom>
          <a:solidFill>
            <a:srgbClr val="263357"/>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270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63E33C-EA8A-7F23-028C-61FB5AE46814}"/>
              </a:ext>
            </a:extLst>
          </p:cNvPr>
          <p:cNvSpPr>
            <a:spLocks noGrp="1"/>
          </p:cNvSpPr>
          <p:nvPr>
            <p:ph type="sldNum" sz="quarter" idx="4"/>
          </p:nvPr>
        </p:nvSpPr>
        <p:spPr/>
        <p:txBody>
          <a:bodyPr/>
          <a:lstStyle/>
          <a:p>
            <a:fld id="{E6734291-6B3E-F94D-B3C3-920CFCC3E85E}" type="slidenum">
              <a:rPr lang="fr-FR" smtClean="0"/>
              <a:pPr/>
              <a:t>8</a:t>
            </a:fld>
            <a:endParaRPr lang="fr-FR"/>
          </a:p>
        </p:txBody>
      </p:sp>
      <p:sp>
        <p:nvSpPr>
          <p:cNvPr id="3" name="Footer Placeholder 2">
            <a:extLst>
              <a:ext uri="{FF2B5EF4-FFF2-40B4-BE49-F238E27FC236}">
                <a16:creationId xmlns:a16="http://schemas.microsoft.com/office/drawing/2014/main" id="{09507D1B-61EE-756B-ACF2-4CB20B5AFEDA}"/>
              </a:ext>
            </a:extLst>
          </p:cNvPr>
          <p:cNvSpPr>
            <a:spLocks noGrp="1"/>
          </p:cNvSpPr>
          <p:nvPr>
            <p:ph type="ftr" sz="quarter" idx="3"/>
          </p:nvPr>
        </p:nvSpPr>
        <p:spPr/>
        <p:txBody>
          <a:bodyPr/>
          <a:lstStyle/>
          <a:p>
            <a:r>
              <a:rPr lang="fr-FR"/>
              <a:t>June 2025</a:t>
            </a:r>
          </a:p>
        </p:txBody>
      </p:sp>
      <p:sp>
        <p:nvSpPr>
          <p:cNvPr id="4" name="Text Placeholder 3">
            <a:extLst>
              <a:ext uri="{FF2B5EF4-FFF2-40B4-BE49-F238E27FC236}">
                <a16:creationId xmlns:a16="http://schemas.microsoft.com/office/drawing/2014/main" id="{7069CADA-0248-1D20-4A10-FE9AF1191252}"/>
              </a:ext>
            </a:extLst>
          </p:cNvPr>
          <p:cNvSpPr>
            <a:spLocks noGrp="1"/>
          </p:cNvSpPr>
          <p:nvPr>
            <p:ph type="body" sz="quarter" idx="18"/>
          </p:nvPr>
        </p:nvSpPr>
        <p:spPr>
          <a:xfrm>
            <a:off x="494735" y="272615"/>
            <a:ext cx="4510953" cy="412678"/>
          </a:xfrm>
        </p:spPr>
        <p:txBody>
          <a:bodyPr/>
          <a:lstStyle/>
          <a:p>
            <a:r>
              <a:rPr lang="fr-FR" dirty="0"/>
              <a:t>UNPUBLISHED DATA – DO NOT COPY OR DISTRIBUTE</a:t>
            </a:r>
          </a:p>
        </p:txBody>
      </p:sp>
      <p:sp>
        <p:nvSpPr>
          <p:cNvPr id="6" name="Text Placeholder 5">
            <a:extLst>
              <a:ext uri="{FF2B5EF4-FFF2-40B4-BE49-F238E27FC236}">
                <a16:creationId xmlns:a16="http://schemas.microsoft.com/office/drawing/2014/main" id="{48CB61EA-AD38-6411-3BE1-E14E769C6FCD}"/>
              </a:ext>
            </a:extLst>
          </p:cNvPr>
          <p:cNvSpPr>
            <a:spLocks noGrp="1"/>
          </p:cNvSpPr>
          <p:nvPr>
            <p:ph type="body" sz="quarter" idx="14"/>
          </p:nvPr>
        </p:nvSpPr>
        <p:spPr>
          <a:xfrm>
            <a:off x="494736" y="866898"/>
            <a:ext cx="4358577" cy="4592999"/>
          </a:xfrm>
        </p:spPr>
        <p:txBody>
          <a:bodyPr/>
          <a:lstStyle/>
          <a:p>
            <a:r>
              <a:rPr lang="fr-FR" sz="2400" dirty="0" err="1">
                <a:solidFill>
                  <a:schemeClr val="tx1"/>
                </a:solidFill>
                <a:latin typeface="Arial" panose="020B0604020202020204" pitchFamily="34" charset="0"/>
                <a:cs typeface="Arial" panose="020B0604020202020204" pitchFamily="34" charset="0"/>
              </a:rPr>
              <a:t>While</a:t>
            </a:r>
            <a:r>
              <a:rPr lang="fr-FR" sz="2400" dirty="0">
                <a:solidFill>
                  <a:schemeClr val="tx1"/>
                </a:solidFill>
                <a:latin typeface="Arial" panose="020B0604020202020204" pitchFamily="34" charset="0"/>
                <a:cs typeface="Arial" panose="020B0604020202020204" pitchFamily="34" charset="0"/>
              </a:rPr>
              <a:t> diagnoses </a:t>
            </a:r>
            <a:r>
              <a:rPr lang="fr-FR" sz="2400" dirty="0" err="1">
                <a:solidFill>
                  <a:schemeClr val="tx1"/>
                </a:solidFill>
                <a:latin typeface="Arial" panose="020B0604020202020204" pitchFamily="34" charset="0"/>
                <a:cs typeface="Arial" panose="020B0604020202020204" pitchFamily="34" charset="0"/>
              </a:rPr>
              <a:t>weren’t</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significantly</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different</a:t>
            </a:r>
            <a:r>
              <a:rPr lang="fr-FR" sz="2400" dirty="0">
                <a:solidFill>
                  <a:schemeClr val="tx1"/>
                </a:solidFill>
                <a:latin typeface="Arial" panose="020B0604020202020204" pitchFamily="34" charset="0"/>
                <a:cs typeface="Arial" panose="020B0604020202020204" pitchFamily="34" charset="0"/>
              </a:rPr>
              <a:t>, </a:t>
            </a:r>
            <a:r>
              <a:rPr lang="fr-FR" sz="2400" b="1" dirty="0" err="1">
                <a:solidFill>
                  <a:schemeClr val="tx1"/>
                </a:solidFill>
                <a:latin typeface="Arial" panose="020B0604020202020204" pitchFamily="34" charset="0"/>
                <a:cs typeface="Arial" panose="020B0604020202020204" pitchFamily="34" charset="0"/>
              </a:rPr>
              <a:t>those</a:t>
            </a:r>
            <a:r>
              <a:rPr lang="fr-FR" sz="2400" b="1" dirty="0">
                <a:solidFill>
                  <a:schemeClr val="tx1"/>
                </a:solidFill>
                <a:latin typeface="Arial" panose="020B0604020202020204" pitchFamily="34" charset="0"/>
                <a:cs typeface="Arial" panose="020B0604020202020204" pitchFamily="34" charset="0"/>
              </a:rPr>
              <a:t> </a:t>
            </a:r>
            <a:r>
              <a:rPr lang="fr-FR" sz="2400" b="1" dirty="0" err="1">
                <a:solidFill>
                  <a:schemeClr val="tx1"/>
                </a:solidFill>
                <a:latin typeface="Arial" panose="020B0604020202020204" pitchFamily="34" charset="0"/>
                <a:cs typeface="Arial" panose="020B0604020202020204" pitchFamily="34" charset="0"/>
              </a:rPr>
              <a:t>who</a:t>
            </a:r>
            <a:r>
              <a:rPr lang="fr-FR" sz="2400" b="1" dirty="0">
                <a:solidFill>
                  <a:schemeClr val="tx1"/>
                </a:solidFill>
                <a:latin typeface="Arial" panose="020B0604020202020204" pitchFamily="34" charset="0"/>
                <a:cs typeface="Arial" panose="020B0604020202020204" pitchFamily="34" charset="0"/>
              </a:rPr>
              <a:t> </a:t>
            </a:r>
            <a:r>
              <a:rPr lang="fr-FR" sz="2400" b="1" dirty="0" err="1">
                <a:solidFill>
                  <a:schemeClr val="tx1"/>
                </a:solidFill>
                <a:latin typeface="Arial" panose="020B0604020202020204" pitchFamily="34" charset="0"/>
                <a:cs typeface="Arial" panose="020B0604020202020204" pitchFamily="34" charset="0"/>
              </a:rPr>
              <a:t>died</a:t>
            </a:r>
            <a:r>
              <a:rPr lang="fr-FR" sz="2400" b="1" dirty="0">
                <a:solidFill>
                  <a:schemeClr val="tx1"/>
                </a:solidFill>
                <a:latin typeface="Arial" panose="020B0604020202020204" pitchFamily="34" charset="0"/>
                <a:cs typeface="Arial" panose="020B0604020202020204" pitchFamily="34" charset="0"/>
              </a:rPr>
              <a:t>: </a:t>
            </a:r>
          </a:p>
          <a:p>
            <a:endParaRPr lang="fr-FR" sz="2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dirty="0" err="1">
                <a:solidFill>
                  <a:schemeClr val="tx1"/>
                </a:solidFill>
                <a:latin typeface="Arial" panose="020B0604020202020204" pitchFamily="34" charset="0"/>
                <a:cs typeface="Arial" panose="020B0604020202020204" pitchFamily="34" charset="0"/>
              </a:rPr>
              <a:t>were</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younger</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upon</a:t>
            </a:r>
            <a:r>
              <a:rPr lang="fr-FR" sz="2400" dirty="0">
                <a:solidFill>
                  <a:schemeClr val="tx1"/>
                </a:solidFill>
                <a:latin typeface="Arial" panose="020B0604020202020204" pitchFamily="34" charset="0"/>
                <a:cs typeface="Arial" panose="020B0604020202020204" pitchFamily="34" charset="0"/>
              </a:rPr>
              <a:t> admission </a:t>
            </a:r>
          </a:p>
          <a:p>
            <a:pPr marL="285750" indent="-285750">
              <a:buFont typeface="Arial" panose="020B0604020202020204" pitchFamily="34" charset="0"/>
              <a:buChar char="•"/>
            </a:pPr>
            <a:endParaRPr lang="fr-FR" sz="2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dirty="0" err="1">
                <a:solidFill>
                  <a:schemeClr val="tx1"/>
                </a:solidFill>
                <a:latin typeface="Arial" panose="020B0604020202020204" pitchFamily="34" charset="0"/>
                <a:cs typeface="Arial" panose="020B0604020202020204" pitchFamily="34" charset="0"/>
              </a:rPr>
              <a:t>received</a:t>
            </a:r>
            <a:r>
              <a:rPr lang="fr-FR" sz="2400" dirty="0">
                <a:solidFill>
                  <a:schemeClr val="tx1"/>
                </a:solidFill>
                <a:latin typeface="Arial" panose="020B0604020202020204" pitchFamily="34" charset="0"/>
                <a:cs typeface="Arial" panose="020B0604020202020204" pitchFamily="34" charset="0"/>
              </a:rPr>
              <a:t> more interventions</a:t>
            </a:r>
          </a:p>
          <a:p>
            <a:endParaRPr lang="fr-FR" sz="2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dirty="0" err="1">
                <a:solidFill>
                  <a:schemeClr val="tx1"/>
                </a:solidFill>
                <a:latin typeface="Arial" panose="020B0604020202020204" pitchFamily="34" charset="0"/>
                <a:cs typeface="Arial" panose="020B0604020202020204" pitchFamily="34" charset="0"/>
              </a:rPr>
              <a:t>had</a:t>
            </a:r>
            <a:r>
              <a:rPr lang="fr-FR" sz="2400" dirty="0">
                <a:solidFill>
                  <a:schemeClr val="tx1"/>
                </a:solidFill>
                <a:latin typeface="Arial" panose="020B0604020202020204" pitchFamily="34" charset="0"/>
                <a:cs typeface="Arial" panose="020B0604020202020204" pitchFamily="34" charset="0"/>
              </a:rPr>
              <a:t> shorter NICU </a:t>
            </a:r>
            <a:r>
              <a:rPr lang="fr-FR" sz="2400" dirty="0" err="1">
                <a:solidFill>
                  <a:schemeClr val="tx1"/>
                </a:solidFill>
                <a:latin typeface="Arial" panose="020B0604020202020204" pitchFamily="34" charset="0"/>
                <a:cs typeface="Arial" panose="020B0604020202020204" pitchFamily="34" charset="0"/>
              </a:rPr>
              <a:t>stays</a:t>
            </a:r>
            <a:endParaRPr lang="fr-FR" sz="2400" dirty="0">
              <a:solidFill>
                <a:schemeClr val="tx1"/>
              </a:solidFill>
              <a:latin typeface="Arial" panose="020B0604020202020204" pitchFamily="34" charset="0"/>
              <a:cs typeface="Arial" panose="020B0604020202020204" pitchFamily="34" charset="0"/>
            </a:endParaRPr>
          </a:p>
          <a:p>
            <a:endParaRPr lang="en-US" sz="2000" dirty="0">
              <a:solidFill>
                <a:schemeClr val="tx1"/>
              </a:solidFill>
            </a:endParaRPr>
          </a:p>
        </p:txBody>
      </p:sp>
      <p:sp>
        <p:nvSpPr>
          <p:cNvPr id="8" name="TextBox 7">
            <a:extLst>
              <a:ext uri="{FF2B5EF4-FFF2-40B4-BE49-F238E27FC236}">
                <a16:creationId xmlns:a16="http://schemas.microsoft.com/office/drawing/2014/main" id="{94BDD9AF-0349-39DF-0426-2D5D7CCC6DFC}"/>
              </a:ext>
            </a:extLst>
          </p:cNvPr>
          <p:cNvSpPr txBox="1"/>
          <p:nvPr/>
        </p:nvSpPr>
        <p:spPr>
          <a:xfrm>
            <a:off x="11072458" y="5292352"/>
            <a:ext cx="1051906" cy="461665"/>
          </a:xfrm>
          <a:prstGeom prst="rect">
            <a:avLst/>
          </a:prstGeom>
          <a:noFill/>
        </p:spPr>
        <p:txBody>
          <a:bodyPr wrap="square" lIns="91440" tIns="45720" rIns="91440" bIns="45720" anchor="t">
            <a:spAutoFit/>
          </a:bodyPr>
          <a:lstStyle/>
          <a:p>
            <a:r>
              <a:rPr lang="fr-FR" sz="1200" i="1" dirty="0">
                <a:latin typeface="Arial"/>
                <a:cs typeface="Arial"/>
              </a:rPr>
              <a:t>***p&lt;0.001</a:t>
            </a:r>
          </a:p>
          <a:p>
            <a:r>
              <a:rPr lang="fr-FR" sz="1200" i="1" dirty="0">
                <a:latin typeface="Arial"/>
                <a:cs typeface="Arial"/>
              </a:rPr>
              <a:t>**p&lt;0.01</a:t>
            </a:r>
            <a:endParaRPr lang="en-US" sz="1200" dirty="0">
              <a:latin typeface="Arial"/>
              <a:cs typeface="Arial"/>
            </a:endParaRPr>
          </a:p>
        </p:txBody>
      </p:sp>
      <p:graphicFrame>
        <p:nvGraphicFramePr>
          <p:cNvPr id="13" name="Chart 12">
            <a:extLst>
              <a:ext uri="{FF2B5EF4-FFF2-40B4-BE49-F238E27FC236}">
                <a16:creationId xmlns:a16="http://schemas.microsoft.com/office/drawing/2014/main" id="{4AFFA755-0D6B-C14B-BBBE-E7FBD85B050A}"/>
              </a:ext>
            </a:extLst>
          </p:cNvPr>
          <p:cNvGraphicFramePr>
            <a:graphicFrameLocks/>
          </p:cNvGraphicFramePr>
          <p:nvPr>
            <p:extLst>
              <p:ext uri="{D42A27DB-BD31-4B8C-83A1-F6EECF244321}">
                <p14:modId xmlns:p14="http://schemas.microsoft.com/office/powerpoint/2010/main" val="2638595449"/>
              </p:ext>
            </p:extLst>
          </p:nvPr>
        </p:nvGraphicFramePr>
        <p:xfrm>
          <a:off x="4853314" y="599472"/>
          <a:ext cx="7339623" cy="5130214"/>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a:extLst>
              <a:ext uri="{FF2B5EF4-FFF2-40B4-BE49-F238E27FC236}">
                <a16:creationId xmlns:a16="http://schemas.microsoft.com/office/drawing/2014/main" id="{5F58C904-79E2-10B6-72DD-611671678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artners In Health | Drupal.org">
            <a:extLst>
              <a:ext uri="{FF2B5EF4-FFF2-40B4-BE49-F238E27FC236}">
                <a16:creationId xmlns:a16="http://schemas.microsoft.com/office/drawing/2014/main" id="{BBCAE081-3C57-FFE7-D247-9BFDBB3A1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15CA627B-9667-D0D7-A644-6CE8009281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324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5994B-71B2-C2BE-6BDA-B189969998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F50EF7-B377-28E0-2E14-41FCA2EE44C6}"/>
              </a:ext>
            </a:extLst>
          </p:cNvPr>
          <p:cNvSpPr>
            <a:spLocks noGrp="1"/>
          </p:cNvSpPr>
          <p:nvPr>
            <p:ph type="sldNum" sz="quarter" idx="4"/>
          </p:nvPr>
        </p:nvSpPr>
        <p:spPr/>
        <p:txBody>
          <a:bodyPr/>
          <a:lstStyle/>
          <a:p>
            <a:fld id="{E6734291-6B3E-F94D-B3C3-920CFCC3E85E}" type="slidenum">
              <a:rPr lang="fr-FR" smtClean="0"/>
              <a:pPr/>
              <a:t>9</a:t>
            </a:fld>
            <a:endParaRPr lang="fr-FR"/>
          </a:p>
        </p:txBody>
      </p:sp>
      <p:sp>
        <p:nvSpPr>
          <p:cNvPr id="3" name="Footer Placeholder 2">
            <a:extLst>
              <a:ext uri="{FF2B5EF4-FFF2-40B4-BE49-F238E27FC236}">
                <a16:creationId xmlns:a16="http://schemas.microsoft.com/office/drawing/2014/main" id="{2AA8F6BC-4313-C7EE-DCD5-22B8F454E069}"/>
              </a:ext>
            </a:extLst>
          </p:cNvPr>
          <p:cNvSpPr>
            <a:spLocks noGrp="1"/>
          </p:cNvSpPr>
          <p:nvPr>
            <p:ph type="ftr" sz="quarter" idx="3"/>
          </p:nvPr>
        </p:nvSpPr>
        <p:spPr/>
        <p:txBody>
          <a:bodyPr/>
          <a:lstStyle/>
          <a:p>
            <a:r>
              <a:rPr lang="fr-FR"/>
              <a:t>June 2025</a:t>
            </a:r>
          </a:p>
        </p:txBody>
      </p:sp>
      <p:sp>
        <p:nvSpPr>
          <p:cNvPr id="4" name="Text Placeholder 3">
            <a:extLst>
              <a:ext uri="{FF2B5EF4-FFF2-40B4-BE49-F238E27FC236}">
                <a16:creationId xmlns:a16="http://schemas.microsoft.com/office/drawing/2014/main" id="{6F63ACB3-A2FA-0F30-C29A-0C9E3239F067}"/>
              </a:ext>
            </a:extLst>
          </p:cNvPr>
          <p:cNvSpPr>
            <a:spLocks noGrp="1"/>
          </p:cNvSpPr>
          <p:nvPr>
            <p:ph type="body" sz="quarter" idx="18"/>
          </p:nvPr>
        </p:nvSpPr>
        <p:spPr>
          <a:xfrm>
            <a:off x="494735" y="272615"/>
            <a:ext cx="5255135" cy="412678"/>
          </a:xfrm>
        </p:spPr>
        <p:txBody>
          <a:bodyPr/>
          <a:lstStyle/>
          <a:p>
            <a:r>
              <a:rPr lang="fr-FR" dirty="0"/>
              <a:t>UNPUBLISHED DATA – DO NOT COPY OR DISTRIBUTE</a:t>
            </a:r>
          </a:p>
        </p:txBody>
      </p:sp>
      <p:sp>
        <p:nvSpPr>
          <p:cNvPr id="6" name="Text Placeholder 5">
            <a:extLst>
              <a:ext uri="{FF2B5EF4-FFF2-40B4-BE49-F238E27FC236}">
                <a16:creationId xmlns:a16="http://schemas.microsoft.com/office/drawing/2014/main" id="{92079FDA-3400-53ED-80B5-F33AF86B1FAA}"/>
              </a:ext>
            </a:extLst>
          </p:cNvPr>
          <p:cNvSpPr>
            <a:spLocks noGrp="1"/>
          </p:cNvSpPr>
          <p:nvPr>
            <p:ph type="body" sz="quarter" idx="14"/>
          </p:nvPr>
        </p:nvSpPr>
        <p:spPr>
          <a:xfrm>
            <a:off x="494735" y="1012457"/>
            <a:ext cx="5741941" cy="563669"/>
          </a:xfrm>
        </p:spPr>
        <p:txBody>
          <a:bodyPr/>
          <a:lstStyle/>
          <a:p>
            <a:r>
              <a:rPr lang="en-US" sz="2400" b="1" dirty="0">
                <a:latin typeface="Arial" panose="020B0604020202020204" pitchFamily="34" charset="0"/>
                <a:cs typeface="Arial" panose="020B0604020202020204" pitchFamily="34" charset="0"/>
              </a:rPr>
              <a:t>Primary Diagnosis of Neonates Who Did Not Survive</a:t>
            </a:r>
          </a:p>
        </p:txBody>
      </p:sp>
      <p:graphicFrame>
        <p:nvGraphicFramePr>
          <p:cNvPr id="9" name="Chart 8">
            <a:extLst>
              <a:ext uri="{FF2B5EF4-FFF2-40B4-BE49-F238E27FC236}">
                <a16:creationId xmlns:a16="http://schemas.microsoft.com/office/drawing/2014/main" id="{10C65E5E-415D-667A-4F38-7C0C7E5928C8}"/>
              </a:ext>
            </a:extLst>
          </p:cNvPr>
          <p:cNvGraphicFramePr/>
          <p:nvPr>
            <p:extLst>
              <p:ext uri="{D42A27DB-BD31-4B8C-83A1-F6EECF244321}">
                <p14:modId xmlns:p14="http://schemas.microsoft.com/office/powerpoint/2010/main" val="2306514682"/>
              </p:ext>
            </p:extLst>
          </p:nvPr>
        </p:nvGraphicFramePr>
        <p:xfrm>
          <a:off x="494735" y="1716958"/>
          <a:ext cx="6071381" cy="356491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BDC94DB3-6DF6-1F0D-588B-3EBCC94DBBD2}"/>
              </a:ext>
            </a:extLst>
          </p:cNvPr>
          <p:cNvSpPr txBox="1"/>
          <p:nvPr/>
        </p:nvSpPr>
        <p:spPr>
          <a:xfrm>
            <a:off x="7206371" y="1014948"/>
            <a:ext cx="4554394" cy="4093428"/>
          </a:xfrm>
          <a:prstGeom prst="rect">
            <a:avLst/>
          </a:prstGeom>
          <a:noFill/>
        </p:spPr>
        <p:txBody>
          <a:bodyPr wrap="square" lIns="91440" tIns="45720" rIns="91440" bIns="45720" anchor="t">
            <a:spAutoFit/>
          </a:bodyPr>
          <a:lstStyle/>
          <a:p>
            <a:r>
              <a:rPr lang="fr-FR" sz="2200" b="1" dirty="0">
                <a:latin typeface="Arial" panose="020B0604020202020204" pitchFamily="34" charset="0"/>
                <a:cs typeface="Arial" panose="020B0604020202020204" pitchFamily="34" charset="0"/>
              </a:rPr>
              <a:t>Notes about diagnoses:</a:t>
            </a:r>
          </a:p>
          <a:p>
            <a:endParaRPr lang="fr-FR" sz="2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200" dirty="0" err="1">
                <a:latin typeface="Arial" panose="020B0604020202020204" pitchFamily="34" charset="0"/>
                <a:cs typeface="Arial" panose="020B0604020202020204" pitchFamily="34" charset="0"/>
              </a:rPr>
              <a:t>Occur</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upon</a:t>
            </a:r>
            <a:r>
              <a:rPr lang="fr-FR" sz="2200" dirty="0">
                <a:latin typeface="Arial" panose="020B0604020202020204" pitchFamily="34" charset="0"/>
                <a:cs typeface="Arial" panose="020B0604020202020204" pitchFamily="34" charset="0"/>
              </a:rPr>
              <a:t> NICU admission</a:t>
            </a:r>
          </a:p>
          <a:p>
            <a:pPr marL="285750" indent="-285750">
              <a:buFont typeface="Arial" panose="020B0604020202020204" pitchFamily="34" charset="0"/>
              <a:buChar char="•"/>
            </a:pPr>
            <a:endParaRPr lang="fr-FR"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200" dirty="0">
                <a:latin typeface="Arial" panose="020B0604020202020204" pitchFamily="34" charset="0"/>
                <a:cs typeface="Arial" panose="020B0604020202020204" pitchFamily="34" charset="0"/>
              </a:rPr>
              <a:t>‘</a:t>
            </a:r>
            <a:r>
              <a:rPr lang="fr-FR" sz="2200" dirty="0" err="1">
                <a:latin typeface="Arial" panose="020B0604020202020204" pitchFamily="34" charset="0"/>
                <a:cs typeface="Arial" panose="020B0604020202020204" pitchFamily="34" charset="0"/>
              </a:rPr>
              <a:t>Prematurity</a:t>
            </a:r>
            <a:r>
              <a:rPr lang="fr-FR" sz="2200" dirty="0">
                <a:latin typeface="Arial" panose="020B0604020202020204" pitchFamily="34" charset="0"/>
                <a:cs typeface="Arial" panose="020B0604020202020204" pitchFamily="34" charset="0"/>
              </a:rPr>
              <a:t>’ </a:t>
            </a:r>
            <a:r>
              <a:rPr lang="fr-FR" sz="2200" dirty="0" err="1">
                <a:latin typeface="Arial" panose="020B0604020202020204" pitchFamily="34" charset="0"/>
                <a:cs typeface="Arial" panose="020B0604020202020204" pitchFamily="34" charset="0"/>
              </a:rPr>
              <a:t>is</a:t>
            </a:r>
            <a:r>
              <a:rPr lang="fr-FR" sz="2200" dirty="0">
                <a:latin typeface="Arial" panose="020B0604020202020204" pitchFamily="34" charset="0"/>
                <a:cs typeface="Arial" panose="020B0604020202020204" pitchFamily="34" charset="0"/>
              </a:rPr>
              <a:t> </a:t>
            </a:r>
            <a:r>
              <a:rPr lang="fr-FR" sz="2200" b="1" dirty="0" err="1">
                <a:latin typeface="Arial" panose="020B0604020202020204" pitchFamily="34" charset="0"/>
                <a:cs typeface="Arial" panose="020B0604020202020204" pitchFamily="34" charset="0"/>
              </a:rPr>
              <a:t>most</a:t>
            </a:r>
            <a:r>
              <a:rPr lang="fr-FR" sz="2200" b="1" dirty="0">
                <a:latin typeface="Arial" panose="020B0604020202020204" pitchFamily="34" charset="0"/>
                <a:cs typeface="Arial" panose="020B0604020202020204" pitchFamily="34" charset="0"/>
              </a:rPr>
              <a:t> </a:t>
            </a:r>
            <a:r>
              <a:rPr lang="fr-FR" sz="2200" b="1" dirty="0" err="1">
                <a:latin typeface="Arial" panose="020B0604020202020204" pitchFamily="34" charset="0"/>
                <a:cs typeface="Arial" panose="020B0604020202020204" pitchFamily="34" charset="0"/>
              </a:rPr>
              <a:t>often</a:t>
            </a:r>
            <a:r>
              <a:rPr lang="fr-FR" sz="2200" b="1" dirty="0">
                <a:latin typeface="Arial" panose="020B0604020202020204" pitchFamily="34" charset="0"/>
                <a:cs typeface="Arial" panose="020B0604020202020204" pitchFamily="34" charset="0"/>
              </a:rPr>
              <a:t> </a:t>
            </a:r>
            <a:r>
              <a:rPr lang="fr-FR" sz="2200" b="1" dirty="0" err="1">
                <a:latin typeface="Arial" panose="020B0604020202020204" pitchFamily="34" charset="0"/>
                <a:cs typeface="Arial" panose="020B0604020202020204" pitchFamily="34" charset="0"/>
              </a:rPr>
              <a:t>diagnosed</a:t>
            </a:r>
            <a:r>
              <a:rPr lang="fr-FR" sz="2200" b="1" dirty="0">
                <a:latin typeface="Arial" panose="020B0604020202020204" pitchFamily="34" charset="0"/>
                <a:cs typeface="Arial" panose="020B0604020202020204" pitchFamily="34" charset="0"/>
              </a:rPr>
              <a:t> </a:t>
            </a:r>
            <a:r>
              <a:rPr lang="fr-FR" sz="2200" b="1" dirty="0" err="1">
                <a:latin typeface="Arial" panose="020B0604020202020204" pitchFamily="34" charset="0"/>
                <a:cs typeface="Arial" panose="020B0604020202020204" pitchFamily="34" charset="0"/>
              </a:rPr>
              <a:t>based</a:t>
            </a:r>
            <a:r>
              <a:rPr lang="fr-FR" sz="2200" b="1" dirty="0">
                <a:latin typeface="Arial" panose="020B0604020202020204" pitchFamily="34" charset="0"/>
                <a:cs typeface="Arial" panose="020B0604020202020204" pitchFamily="34" charset="0"/>
              </a:rPr>
              <a:t> on LBW</a:t>
            </a:r>
          </a:p>
          <a:p>
            <a:endParaRPr lang="fr-FR"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200" dirty="0" err="1">
                <a:latin typeface="Arial"/>
                <a:cs typeface="Arial"/>
              </a:rPr>
              <a:t>Recorded</a:t>
            </a:r>
            <a:r>
              <a:rPr lang="fr-FR" sz="2200" dirty="0">
                <a:latin typeface="Arial"/>
                <a:cs typeface="Arial"/>
              </a:rPr>
              <a:t> </a:t>
            </a:r>
            <a:r>
              <a:rPr lang="fr-FR" sz="2200" dirty="0" err="1">
                <a:latin typeface="Arial"/>
                <a:cs typeface="Arial"/>
              </a:rPr>
              <a:t>gestational</a:t>
            </a:r>
            <a:r>
              <a:rPr lang="fr-FR" sz="2200" dirty="0">
                <a:latin typeface="Arial"/>
                <a:cs typeface="Arial"/>
              </a:rPr>
              <a:t> </a:t>
            </a:r>
            <a:r>
              <a:rPr lang="fr-FR" sz="2200" dirty="0" err="1">
                <a:latin typeface="Arial"/>
                <a:cs typeface="Arial"/>
              </a:rPr>
              <a:t>age</a:t>
            </a:r>
            <a:r>
              <a:rPr lang="fr-FR" sz="2200" dirty="0">
                <a:latin typeface="Arial"/>
                <a:cs typeface="Arial"/>
              </a:rPr>
              <a:t> </a:t>
            </a:r>
            <a:r>
              <a:rPr lang="fr-FR" sz="2200" dirty="0" err="1">
                <a:latin typeface="Arial"/>
                <a:cs typeface="Arial"/>
              </a:rPr>
              <a:t>is</a:t>
            </a:r>
            <a:r>
              <a:rPr lang="fr-FR" sz="2200" dirty="0">
                <a:latin typeface="Arial"/>
                <a:cs typeface="Arial"/>
              </a:rPr>
              <a:t> </a:t>
            </a:r>
            <a:r>
              <a:rPr lang="fr-FR" sz="2200" dirty="0" err="1">
                <a:latin typeface="Arial"/>
                <a:cs typeface="Arial"/>
              </a:rPr>
              <a:t>commonly</a:t>
            </a:r>
            <a:r>
              <a:rPr lang="fr-FR" sz="2200" dirty="0">
                <a:latin typeface="Arial"/>
                <a:cs typeface="Arial"/>
              </a:rPr>
              <a:t> </a:t>
            </a:r>
            <a:r>
              <a:rPr lang="fr-FR" sz="2200" dirty="0" err="1">
                <a:latin typeface="Arial"/>
                <a:cs typeface="Arial"/>
              </a:rPr>
              <a:t>determined</a:t>
            </a:r>
            <a:r>
              <a:rPr lang="fr-FR" sz="2200" dirty="0">
                <a:latin typeface="Arial"/>
                <a:cs typeface="Arial"/>
              </a:rPr>
              <a:t> </a:t>
            </a:r>
            <a:r>
              <a:rPr lang="fr-FR" sz="2200" b="1" dirty="0" err="1">
                <a:latin typeface="Arial"/>
                <a:cs typeface="Arial"/>
              </a:rPr>
              <a:t>after</a:t>
            </a:r>
            <a:r>
              <a:rPr lang="fr-FR" sz="2200" dirty="0">
                <a:latin typeface="Arial"/>
                <a:cs typeface="Arial"/>
              </a:rPr>
              <a:t> </a:t>
            </a:r>
            <a:r>
              <a:rPr lang="fr-FR" sz="2200" dirty="0" err="1">
                <a:latin typeface="Arial"/>
                <a:cs typeface="Arial"/>
              </a:rPr>
              <a:t>birth</a:t>
            </a:r>
            <a:r>
              <a:rPr lang="fr-FR" sz="2200" dirty="0">
                <a:latin typeface="Arial"/>
                <a:cs typeface="Arial"/>
              </a:rPr>
              <a:t> </a:t>
            </a:r>
            <a:r>
              <a:rPr lang="fr-FR" sz="2200" dirty="0" err="1">
                <a:latin typeface="Arial"/>
                <a:cs typeface="Arial"/>
              </a:rPr>
              <a:t>using</a:t>
            </a:r>
            <a:r>
              <a:rPr lang="fr-FR" sz="2200" dirty="0">
                <a:latin typeface="Arial"/>
                <a:cs typeface="Arial"/>
              </a:rPr>
              <a:t> the Ballard </a:t>
            </a:r>
            <a:r>
              <a:rPr lang="fr-FR" sz="2200" dirty="0" err="1">
                <a:latin typeface="Arial"/>
                <a:cs typeface="Arial"/>
              </a:rPr>
              <a:t>scale</a:t>
            </a:r>
            <a:endParaRPr lang="fr-FR" sz="2200" dirty="0" err="1">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p>
        </p:txBody>
      </p:sp>
      <p:pic>
        <p:nvPicPr>
          <p:cNvPr id="13" name="Picture 12">
            <a:extLst>
              <a:ext uri="{FF2B5EF4-FFF2-40B4-BE49-F238E27FC236}">
                <a16:creationId xmlns:a16="http://schemas.microsoft.com/office/drawing/2014/main" id="{4E866439-C54B-F9C9-3EDD-5FEC83A99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167" y="5838526"/>
            <a:ext cx="1785666" cy="674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artners In Health | Drupal.org">
            <a:extLst>
              <a:ext uri="{FF2B5EF4-FFF2-40B4-BE49-F238E27FC236}">
                <a16:creationId xmlns:a16="http://schemas.microsoft.com/office/drawing/2014/main" id="{87F7BECC-8A08-E7B4-1BE7-7EC5ACB9B6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101" y="5957445"/>
            <a:ext cx="1466304" cy="4369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D897FBFB-0F24-3A77-641D-49042AD7FD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7005" y="5908265"/>
            <a:ext cx="1597780" cy="60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28988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1832</Words>
  <Application>Microsoft Macintosh PowerPoint</Application>
  <PresentationFormat>Widescreen</PresentationFormat>
  <Paragraphs>247</Paragraphs>
  <Slides>14</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Aptos Display</vt:lpstr>
      <vt:lpstr>Poppins ExtraBold</vt:lpstr>
      <vt:lpstr>Aptos</vt:lpstr>
      <vt:lpstr>Arial</vt:lpstr>
      <vt:lpstr>Poppins Light</vt:lpstr>
      <vt:lpstr>Poppins</vt:lpstr>
      <vt:lpstr>Calibri</vt:lpstr>
      <vt:lpstr>WordVisi_MSFontService</vt:lpstr>
      <vt:lpstr>Wingdings</vt:lpstr>
      <vt:lpstr>Segoe UI</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heloise bourgeat</dc:creator>
  <cp:lastModifiedBy>Rouse, Miranda</cp:lastModifiedBy>
  <cp:revision>66</cp:revision>
  <dcterms:created xsi:type="dcterms:W3CDTF">2024-03-13T14:48:26Z</dcterms:created>
  <dcterms:modified xsi:type="dcterms:W3CDTF">2025-10-13T21:48:28Z</dcterms:modified>
</cp:coreProperties>
</file>