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embeddedFontLst>
    <p:embeddedFont>
      <p:font typeface="Poppins" pitchFamily="2" charset="77"/>
      <p:regular r:id="rId4"/>
      <p:bold r:id="rId5"/>
      <p:italic r:id="rId6"/>
      <p:boldItalic r:id="rId7"/>
    </p:embeddedFont>
    <p:embeddedFont>
      <p:font typeface="Poppins ExtraBold" pitchFamily="2" charset="77"/>
      <p:bold r:id="rId8"/>
      <p:italic r:id="rId9"/>
      <p:boldItalic r:id="rId10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DE9"/>
    <a:srgbClr val="487EB4"/>
    <a:srgbClr val="263357"/>
    <a:srgbClr val="89C141"/>
    <a:srgbClr val="6AA449"/>
    <a:srgbClr val="DCE9CD"/>
    <a:srgbClr val="B96955"/>
    <a:srgbClr val="6386D8"/>
    <a:srgbClr val="E9E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04"/>
    <p:restoredTop sz="95597"/>
  </p:normalViewPr>
  <p:slideViewPr>
    <p:cSldViewPr snapToGrid="0">
      <p:cViewPr varScale="1">
        <p:scale>
          <a:sx n="96" d="100"/>
          <a:sy n="96" d="100"/>
        </p:scale>
        <p:origin x="184" y="3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7A54F-E4E6-AB4E-B65F-2B93108232FB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4BF16-5295-CC44-88FF-18DE1DDF22C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07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E1764B-7E52-009D-F0D1-D91F381EA6E4}"/>
              </a:ext>
            </a:extLst>
          </p:cNvPr>
          <p:cNvSpPr/>
          <p:nvPr userDrawn="1"/>
        </p:nvSpPr>
        <p:spPr>
          <a:xfrm>
            <a:off x="0" y="0"/>
            <a:ext cx="12192000" cy="6222561"/>
          </a:xfrm>
          <a:prstGeom prst="rect">
            <a:avLst/>
          </a:prstGeom>
          <a:solidFill>
            <a:srgbClr val="D2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04540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June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5901" y="6222562"/>
            <a:ext cx="1487792" cy="669951"/>
          </a:xfrm>
          <a:prstGeom prst="rect">
            <a:avLst/>
          </a:prstGeom>
        </p:spPr>
      </p:pic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FC03E4E8-3A8F-1069-B18A-7FA5F3DA98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4733" y="687975"/>
            <a:ext cx="958954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Authors</a:t>
            </a:r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E028E23F-F9EC-0122-B8B3-CB7A979454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5" y="202116"/>
            <a:ext cx="9589543" cy="447688"/>
          </a:xfrm>
        </p:spPr>
        <p:txBody>
          <a:bodyPr>
            <a:noAutofit/>
          </a:bodyPr>
          <a:lstStyle>
            <a:lvl1pPr marL="0" indent="0">
              <a:buNone/>
              <a:defRPr sz="28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of your abstract</a:t>
            </a:r>
          </a:p>
        </p:txBody>
      </p:sp>
      <p:sp>
        <p:nvSpPr>
          <p:cNvPr id="3" name="Espace réservé du texte 15">
            <a:extLst>
              <a:ext uri="{FF2B5EF4-FFF2-40B4-BE49-F238E27FC236}">
                <a16:creationId xmlns:a16="http://schemas.microsoft.com/office/drawing/2014/main" id="{0A15C626-C4BF-17BF-B17F-287D4C422E4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4733" y="1162621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Organization</a:t>
            </a:r>
            <a:r>
              <a:rPr lang="fr-FR" dirty="0"/>
              <a:t>/</a:t>
            </a:r>
            <a:r>
              <a:rPr lang="fr-FR" dirty="0" err="1"/>
              <a:t>education</a:t>
            </a:r>
            <a:r>
              <a:rPr lang="fr-FR" dirty="0"/>
              <a:t> institution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3408A3-9449-CDEF-321B-AC3D53DF10B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4735" y="1733550"/>
            <a:ext cx="273094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Abstract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143A01F-BC2A-C7C1-97E8-90261618770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4734" y="3938817"/>
            <a:ext cx="2730945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940C48C0-E6F2-7B29-157E-F4707B399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8000" y="1721649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Materials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50157FC-394A-F174-3A70-CC90A58CC63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8000" y="3932867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Methodology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80C449DE-D324-674D-FE4E-612C4AC471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00575" y="1721649"/>
            <a:ext cx="2727999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Results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18E06F98-53DE-685B-854B-6CEE66DB01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50404" y="1717047"/>
            <a:ext cx="272482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Conclusion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75ADA8D8-7C6F-FC44-EB03-15ECF2F0C6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58870" y="3932617"/>
            <a:ext cx="2724823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Recommendations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88D09C0B-E143-37F4-5C70-47112F5AF56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4734" y="2068524"/>
            <a:ext cx="2730942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2BEC73C5-6CBF-A8E2-C739-14AA69A3526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4733" y="4270645"/>
            <a:ext cx="2730944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56AD62A0-5B41-256E-6852-D9CA33B0B5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68000" y="2061712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30E439D4-95CF-739A-1841-266676B5BAF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68000" y="4262019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B1D47E7E-D622-CD34-7EFA-89B5F5690E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00576" y="2058931"/>
            <a:ext cx="2727998" cy="3869801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F865EBC5-886D-6C45-3CCB-CD7C8A2518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50404" y="2043254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E9AE77FB-FC36-2F61-41A6-EF2B7D95536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258870" y="4263490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6" name="Espace réservé du texte 15">
            <a:extLst>
              <a:ext uri="{FF2B5EF4-FFF2-40B4-BE49-F238E27FC236}">
                <a16:creationId xmlns:a16="http://schemas.microsoft.com/office/drawing/2014/main" id="{C572B081-EF91-F3E0-9C92-D5DF6FE52D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87035" y="6240248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Keywords</a:t>
            </a:r>
          </a:p>
        </p:txBody>
      </p:sp>
    </p:spTree>
    <p:extLst>
      <p:ext uri="{BB962C8B-B14F-4D97-AF65-F5344CB8AC3E}">
        <p14:creationId xmlns:p14="http://schemas.microsoft.com/office/powerpoint/2010/main" val="244843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36D0B8-0A86-277C-0A21-4B2B2E3DEAC0}"/>
              </a:ext>
            </a:extLst>
          </p:cNvPr>
          <p:cNvSpPr/>
          <p:nvPr userDrawn="1"/>
        </p:nvSpPr>
        <p:spPr>
          <a:xfrm>
            <a:off x="0" y="0"/>
            <a:ext cx="12192000" cy="5751443"/>
          </a:xfrm>
          <a:prstGeom prst="rect">
            <a:avLst/>
          </a:prstGeom>
          <a:solidFill>
            <a:srgbClr val="DCE9C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487EB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38831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juin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41CD0D1C-72CF-2073-B9E9-99B3D9773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texte 15">
            <a:extLst>
              <a:ext uri="{FF2B5EF4-FFF2-40B4-BE49-F238E27FC236}">
                <a16:creationId xmlns:a16="http://schemas.microsoft.com/office/drawing/2014/main" id="{104FF72A-99A7-5EB3-B525-3722E13304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EEB9AEC7-194C-C606-C9B6-81992D4A1E2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5693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913FD6-95B3-9C2B-9061-644F5824D460}"/>
              </a:ext>
            </a:extLst>
          </p:cNvPr>
          <p:cNvSpPr/>
          <p:nvPr userDrawn="1"/>
        </p:nvSpPr>
        <p:spPr>
          <a:xfrm>
            <a:off x="0" y="1"/>
            <a:ext cx="12192000" cy="5751442"/>
          </a:xfrm>
          <a:prstGeom prst="rect">
            <a:avLst/>
          </a:prstGeom>
          <a:solidFill>
            <a:srgbClr val="E9E9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FC67B41-3A13-FD27-E40E-9B2B1028FD27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B266094D-1628-415A-1542-417E054C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44985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3-9 </a:t>
            </a:r>
            <a:r>
              <a:rPr lang="fr-FR" dirty="0" err="1"/>
              <a:t>junio</a:t>
            </a:r>
            <a:r>
              <a:rPr lang="fr-FR" dirty="0"/>
              <a:t>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544030D-5E1B-9F66-DA34-3F3FA6015F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168FCBD3-2895-6844-C1E2-FAFEE363C8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F651590E-AF5D-0810-4536-97673422B9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8" name="Espace réservé du texte 15">
            <a:extLst>
              <a:ext uri="{FF2B5EF4-FFF2-40B4-BE49-F238E27FC236}">
                <a16:creationId xmlns:a16="http://schemas.microsoft.com/office/drawing/2014/main" id="{39A417B2-41A8-7062-73F9-876605A42D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44368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FDAB7F-D6CD-4313-F80F-6FFE33F42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E355F7-82A4-4F14-B3DB-3A75DDD9E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3EEB41-4206-FB7D-3449-256C73151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BCD35-C76B-AA58-BA06-90273B3CD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/>
              <a:t>Mars 2024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E8A488-398A-17F6-8353-A01D521C3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34291-6B3E-F94D-B3C3-920CFCC3E85E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37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  <p:sldLayoutId id="2147483668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144" userDrawn="1">
          <p15:clr>
            <a:srgbClr val="F26B43"/>
          </p15:clr>
        </p15:guide>
        <p15:guide id="4" pos="364" userDrawn="1">
          <p15:clr>
            <a:srgbClr val="F26B43"/>
          </p15:clr>
        </p15:guide>
        <p15:guide id="5" pos="940" userDrawn="1">
          <p15:clr>
            <a:srgbClr val="F26B43"/>
          </p15:clr>
        </p15:guide>
        <p15:guide id="6" pos="1161" userDrawn="1">
          <p15:clr>
            <a:srgbClr val="F26B43"/>
          </p15:clr>
        </p15:guide>
        <p15:guide id="7" pos="1737" userDrawn="1">
          <p15:clr>
            <a:srgbClr val="F26B43"/>
          </p15:clr>
        </p15:guide>
        <p15:guide id="8" pos="1958" userDrawn="1">
          <p15:clr>
            <a:srgbClr val="F26B43"/>
          </p15:clr>
        </p15:guide>
        <p15:guide id="9" pos="2534" userDrawn="1">
          <p15:clr>
            <a:srgbClr val="F26B43"/>
          </p15:clr>
        </p15:guide>
        <p15:guide id="10" pos="2755" userDrawn="1">
          <p15:clr>
            <a:srgbClr val="F26B43"/>
          </p15:clr>
        </p15:guide>
        <p15:guide id="11" pos="3331" userDrawn="1">
          <p15:clr>
            <a:srgbClr val="F26B43"/>
          </p15:clr>
        </p15:guide>
        <p15:guide id="12" pos="3552" userDrawn="1">
          <p15:clr>
            <a:srgbClr val="F26B43"/>
          </p15:clr>
        </p15:guide>
        <p15:guide id="13" pos="4128" userDrawn="1">
          <p15:clr>
            <a:srgbClr val="F26B43"/>
          </p15:clr>
        </p15:guide>
        <p15:guide id="14" pos="4348" userDrawn="1">
          <p15:clr>
            <a:srgbClr val="F26B43"/>
          </p15:clr>
        </p15:guide>
        <p15:guide id="15" pos="4924" userDrawn="1">
          <p15:clr>
            <a:srgbClr val="F26B43"/>
          </p15:clr>
        </p15:guide>
        <p15:guide id="16" pos="5145" userDrawn="1">
          <p15:clr>
            <a:srgbClr val="F26B43"/>
          </p15:clr>
        </p15:guide>
        <p15:guide id="17" pos="5721" userDrawn="1">
          <p15:clr>
            <a:srgbClr val="F26B43"/>
          </p15:clr>
        </p15:guide>
        <p15:guide id="18" pos="5942" userDrawn="1">
          <p15:clr>
            <a:srgbClr val="F26B43"/>
          </p15:clr>
        </p15:guide>
        <p15:guide id="19" pos="6518" userDrawn="1">
          <p15:clr>
            <a:srgbClr val="F26B43"/>
          </p15:clr>
        </p15:guide>
        <p15:guide id="20" pos="6739" userDrawn="1">
          <p15:clr>
            <a:srgbClr val="F26B43"/>
          </p15:clr>
        </p15:guide>
        <p15:guide id="21" pos="7315" userDrawn="1">
          <p15:clr>
            <a:srgbClr val="F26B43"/>
          </p15:clr>
        </p15:guide>
        <p15:guide id="22" pos="7536" userDrawn="1">
          <p15:clr>
            <a:srgbClr val="F26B43"/>
          </p15:clr>
        </p15:guide>
        <p15:guide id="23" orient="horz" userDrawn="1">
          <p15:clr>
            <a:srgbClr val="F26B43"/>
          </p15:clr>
        </p15:guide>
        <p15:guide id="24" orient="horz" pos="4320" userDrawn="1">
          <p15:clr>
            <a:srgbClr val="F26B43"/>
          </p15:clr>
        </p15:guide>
        <p15:guide id="25" orient="horz" pos="144" userDrawn="1">
          <p15:clr>
            <a:srgbClr val="F26B43"/>
          </p15:clr>
        </p15:guide>
        <p15:guide id="26" orient="horz" pos="336" userDrawn="1">
          <p15:clr>
            <a:srgbClr val="F26B43"/>
          </p15:clr>
        </p15:guide>
        <p15:guide id="27" orient="horz" pos="912" userDrawn="1">
          <p15:clr>
            <a:srgbClr val="F26B43"/>
          </p15:clr>
        </p15:guide>
        <p15:guide id="28" orient="horz" pos="1104" userDrawn="1">
          <p15:clr>
            <a:srgbClr val="F26B43"/>
          </p15:clr>
        </p15:guide>
        <p15:guide id="29" orient="horz" pos="1680" userDrawn="1">
          <p15:clr>
            <a:srgbClr val="F26B43"/>
          </p15:clr>
        </p15:guide>
        <p15:guide id="30" orient="horz" pos="1872" userDrawn="1">
          <p15:clr>
            <a:srgbClr val="F26B43"/>
          </p15:clr>
        </p15:guide>
        <p15:guide id="31" orient="horz" pos="2448" userDrawn="1">
          <p15:clr>
            <a:srgbClr val="F26B43"/>
          </p15:clr>
        </p15:guide>
        <p15:guide id="32" orient="horz" pos="2640" userDrawn="1">
          <p15:clr>
            <a:srgbClr val="F26B43"/>
          </p15:clr>
        </p15:guide>
        <p15:guide id="33" orient="horz" pos="3216" userDrawn="1">
          <p15:clr>
            <a:srgbClr val="F26B43"/>
          </p15:clr>
        </p15:guide>
        <p15:guide id="34" orient="horz" pos="3408" userDrawn="1">
          <p15:clr>
            <a:srgbClr val="F26B43"/>
          </p15:clr>
        </p15:guide>
        <p15:guide id="35" orient="horz" pos="3984" userDrawn="1">
          <p15:clr>
            <a:srgbClr val="F26B43"/>
          </p15:clr>
        </p15:guide>
        <p15:guide id="36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png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svg"/><Relationship Id="rId1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1809DC5B-FC69-DF4A-0A84-C6977353CAB4}"/>
              </a:ext>
            </a:extLst>
          </p:cNvPr>
          <p:cNvSpPr/>
          <p:nvPr/>
        </p:nvSpPr>
        <p:spPr>
          <a:xfrm>
            <a:off x="9247702" y="3702576"/>
            <a:ext cx="2750542" cy="21872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3EB824-7FEE-929D-2613-651BBACA1EB6}"/>
              </a:ext>
            </a:extLst>
          </p:cNvPr>
          <p:cNvSpPr/>
          <p:nvPr/>
        </p:nvSpPr>
        <p:spPr>
          <a:xfrm>
            <a:off x="9247702" y="1228988"/>
            <a:ext cx="2750542" cy="22686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E04C42-EFEC-3634-2E7D-66E1B1436E07}"/>
              </a:ext>
            </a:extLst>
          </p:cNvPr>
          <p:cNvSpPr/>
          <p:nvPr/>
        </p:nvSpPr>
        <p:spPr>
          <a:xfrm>
            <a:off x="2191698" y="3290429"/>
            <a:ext cx="6957192" cy="2822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C5D58F-18DB-D850-A480-8080EF9E1C23}"/>
              </a:ext>
            </a:extLst>
          </p:cNvPr>
          <p:cNvSpPr/>
          <p:nvPr/>
        </p:nvSpPr>
        <p:spPr>
          <a:xfrm>
            <a:off x="2192130" y="1229401"/>
            <a:ext cx="6933966" cy="19164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78FFDF-2B19-F06C-E6D4-3D10EA7829E1}"/>
              </a:ext>
            </a:extLst>
          </p:cNvPr>
          <p:cNvSpPr/>
          <p:nvPr/>
        </p:nvSpPr>
        <p:spPr>
          <a:xfrm>
            <a:off x="240653" y="1228988"/>
            <a:ext cx="1829220" cy="48808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C7B6D7D-B1F3-05BE-319C-19219D62E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9-13 June 2025</a:t>
            </a:r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4509735E-91C0-7D74-6233-098C7F8D79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4736" y="701515"/>
            <a:ext cx="11479022" cy="32928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Ashley Mitchell </a:t>
            </a:r>
            <a:r>
              <a:rPr lang="en-US" b="0" dirty="0">
                <a:solidFill>
                  <a:schemeClr val="tx1"/>
                </a:solidFill>
              </a:rPr>
              <a:t>(</a:t>
            </a:r>
            <a:r>
              <a:rPr lang="en-US" b="0" dirty="0" err="1">
                <a:solidFill>
                  <a:schemeClr val="tx1"/>
                </a:solidFill>
              </a:rPr>
              <a:t>ashley.mitchell@ucsf.edu</a:t>
            </a:r>
            <a:r>
              <a:rPr lang="en-US" b="0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, Nikia Grayson, Patience Afulani, Alden Hooper Blair, Kimberly Baltzell, Alexis Dunn Amore</a:t>
            </a:r>
            <a:endParaRPr lang="en-CH">
              <a:solidFill>
                <a:schemeClr val="tx1"/>
              </a:solidFill>
            </a:endParaRPr>
          </a:p>
        </p:txBody>
      </p:sp>
      <p:sp>
        <p:nvSpPr>
          <p:cNvPr id="122" name="Text Placeholder 121">
            <a:extLst>
              <a:ext uri="{FF2B5EF4-FFF2-40B4-BE49-F238E27FC236}">
                <a16:creationId xmlns:a16="http://schemas.microsoft.com/office/drawing/2014/main" id="{44F0E620-4C56-E216-7DB4-B07A093D84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4736" y="-12688"/>
            <a:ext cx="9589543" cy="669855"/>
          </a:xfrm>
        </p:spPr>
        <p:txBody>
          <a:bodyPr/>
          <a:lstStyle/>
          <a:p>
            <a:r>
              <a:rPr lang="en-US" sz="2200" dirty="0"/>
              <a:t>T</a:t>
            </a:r>
            <a:r>
              <a:rPr lang="en-CH" sz="2200"/>
              <a:t>he Collaborative Adaptation of the “</a:t>
            </a:r>
            <a:r>
              <a:rPr lang="en-CH" sz="2200" i="1"/>
              <a:t>Preparation for Labor and Birth (P-L</a:t>
            </a:r>
            <a:r>
              <a:rPr lang="en-US" sz="2200" i="1" dirty="0"/>
              <a:t>AB</a:t>
            </a:r>
            <a:r>
              <a:rPr lang="en-CH" sz="2200" i="1"/>
              <a:t>)” </a:t>
            </a:r>
            <a:r>
              <a:rPr lang="en-CH" sz="2200"/>
              <a:t>I</a:t>
            </a:r>
            <a:r>
              <a:rPr lang="en-US" sz="2200" dirty="0"/>
              <a:t>n</a:t>
            </a:r>
            <a:r>
              <a:rPr lang="en-CH" sz="2200"/>
              <a:t>strument for Community-</a:t>
            </a:r>
            <a:r>
              <a:rPr lang="en-US" sz="2200" dirty="0"/>
              <a:t>B</a:t>
            </a:r>
            <a:r>
              <a:rPr lang="en-CH" sz="2200"/>
              <a:t>ased Birth</a:t>
            </a:r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DF47D6DD-E912-6DCB-B401-8FBC5598F91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95420" y="1248816"/>
            <a:ext cx="1449149" cy="293658"/>
          </a:xfrm>
        </p:spPr>
        <p:txBody>
          <a:bodyPr>
            <a:normAutofit fontScale="92500" lnSpcReduction="10000"/>
          </a:bodyPr>
          <a:lstStyle/>
          <a:p>
            <a:endParaRPr lang="en-CH"/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EADB6B29-E121-FEFA-4E78-26925E841D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rot="16200000">
            <a:off x="1414608" y="1811013"/>
            <a:ext cx="1979273" cy="281123"/>
          </a:xfrm>
        </p:spPr>
        <p:txBody>
          <a:bodyPr>
            <a:normAutofit fontScale="92500" lnSpcReduction="20000"/>
          </a:bodyPr>
          <a:lstStyle/>
          <a:p>
            <a:endParaRPr lang="en-CH"/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2DBD223E-C0A8-B968-9494-425713EDE57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 rot="16200000">
            <a:off x="1124919" y="4687235"/>
            <a:ext cx="2551575" cy="293658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endParaRPr lang="en-CH"/>
          </a:p>
        </p:txBody>
      </p:sp>
      <p:sp>
        <p:nvSpPr>
          <p:cNvPr id="130" name="Text Placeholder 129">
            <a:extLst>
              <a:ext uri="{FF2B5EF4-FFF2-40B4-BE49-F238E27FC236}">
                <a16:creationId xmlns:a16="http://schemas.microsoft.com/office/drawing/2014/main" id="{F76455C1-B076-2A92-38F7-7E390029C52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64954" y="1238504"/>
            <a:ext cx="2724822" cy="321403"/>
          </a:xfrm>
        </p:spPr>
        <p:txBody>
          <a:bodyPr>
            <a:normAutofit/>
          </a:bodyPr>
          <a:lstStyle/>
          <a:p>
            <a:r>
              <a:rPr lang="en-US" sz="1500" dirty="0"/>
              <a:t>Strengths &amp; Limitations</a:t>
            </a:r>
            <a:endParaRPr lang="en-CH" sz="1500"/>
          </a:p>
        </p:txBody>
      </p:sp>
      <p:sp>
        <p:nvSpPr>
          <p:cNvPr id="131" name="Text Placeholder 130">
            <a:extLst>
              <a:ext uri="{FF2B5EF4-FFF2-40B4-BE49-F238E27FC236}">
                <a16:creationId xmlns:a16="http://schemas.microsoft.com/office/drawing/2014/main" id="{BC30A14F-6A91-66A2-3EB8-DB604E73309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73420" y="3706506"/>
            <a:ext cx="2724823" cy="293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Conclusions</a:t>
            </a:r>
            <a:endParaRPr lang="en-CH"/>
          </a:p>
        </p:txBody>
      </p:sp>
      <p:sp>
        <p:nvSpPr>
          <p:cNvPr id="133" name="Text Placeholder 132">
            <a:extLst>
              <a:ext uri="{FF2B5EF4-FFF2-40B4-BE49-F238E27FC236}">
                <a16:creationId xmlns:a16="http://schemas.microsoft.com/office/drawing/2014/main" id="{B4D4D233-0195-AF97-E63A-0077DEB64C4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95180" y="1577322"/>
            <a:ext cx="1814025" cy="4552357"/>
          </a:xfrm>
        </p:spPr>
        <p:txBody>
          <a:bodyPr>
            <a:no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Community-based birth supported by nurses and midwives is increasing in the United States with potential to reduce racial birth disparities.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Prenatal confidence is related to improved outcomes (i.e. reduced unplanned cesarean deliveries) and experiences, though measures are limited.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adapted the previously validated 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Labor and Birth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(P-LAB) instrument for community-based births, centering the perspectives of Black populations.</a:t>
            </a:r>
            <a:endParaRPr lang="en-CH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 Placeholder 134">
            <a:extLst>
              <a:ext uri="{FF2B5EF4-FFF2-40B4-BE49-F238E27FC236}">
                <a16:creationId xmlns:a16="http://schemas.microsoft.com/office/drawing/2014/main" id="{B38C8621-DA84-3D3B-52C8-D0B694094AD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74603" y="1255758"/>
            <a:ext cx="3230835" cy="4915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1: </a:t>
            </a:r>
            <a:r>
              <a:rPr lang="en-US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 Review of P-LAB’s relevance and completeness.</a:t>
            </a:r>
            <a:endParaRPr lang="en-CH">
              <a:solidFill>
                <a:srgbClr val="487E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 Placeholder 136">
            <a:extLst>
              <a:ext uri="{FF2B5EF4-FFF2-40B4-BE49-F238E27FC236}">
                <a16:creationId xmlns:a16="http://schemas.microsoft.com/office/drawing/2014/main" id="{FFBC02E0-1650-56F8-E72B-DB518CBA5B9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593479" y="1500097"/>
            <a:ext cx="2442597" cy="1999325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articipatory adaptation approach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dapted instrument is promising for use as one of many conversational tools to assess and bolster prenatal confidence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Small, relatively homogenous samples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for participant burden with scale length</a:t>
            </a:r>
            <a:endParaRPr lang="en-CH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 Placeholder 137">
            <a:extLst>
              <a:ext uri="{FF2B5EF4-FFF2-40B4-BE49-F238E27FC236}">
                <a16:creationId xmlns:a16="http://schemas.microsoft.com/office/drawing/2014/main" id="{C2FDA736-E080-1791-9A2F-CAEEF3CE6C9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672665" y="3311079"/>
            <a:ext cx="3453431" cy="1085429"/>
          </a:xfrm>
        </p:spPr>
        <p:txBody>
          <a:bodyPr>
            <a:normAutofit/>
          </a:bodyPr>
          <a:lstStyle/>
          <a:p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final product, </a:t>
            </a:r>
            <a:r>
              <a:rPr lang="en-CH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CH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Community-based Labor and Birth </a:t>
            </a:r>
            <a:r>
              <a:rPr lang="en-CH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(P-CLAB)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is a 23-item, Likert-response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survey.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prompt examples related to “Space/Place” are shown below:</a:t>
            </a:r>
            <a:endParaRPr lang="en-CH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D865DA-04FC-743E-F2B8-9278CF8E7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640" y="4130362"/>
            <a:ext cx="1859016" cy="1795226"/>
          </a:xfrm>
          <a:prstGeom prst="rect">
            <a:avLst/>
          </a:prstGeom>
        </p:spPr>
      </p:pic>
      <p:pic>
        <p:nvPicPr>
          <p:cNvPr id="5" name="Graphic 4" descr="Group of people outline">
            <a:extLst>
              <a:ext uri="{FF2B5EF4-FFF2-40B4-BE49-F238E27FC236}">
                <a16:creationId xmlns:a16="http://schemas.microsoft.com/office/drawing/2014/main" id="{EC27CE77-50BA-C749-D3F3-176E169ED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9612" r="40120"/>
          <a:stretch/>
        </p:blipFill>
        <p:spPr>
          <a:xfrm>
            <a:off x="4644107" y="1821283"/>
            <a:ext cx="354481" cy="2982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247EA2-2834-CFAA-79A4-48505D3E2551}"/>
              </a:ext>
            </a:extLst>
          </p:cNvPr>
          <p:cNvSpPr txBox="1"/>
          <p:nvPr/>
        </p:nvSpPr>
        <p:spPr>
          <a:xfrm>
            <a:off x="2606284" y="2053089"/>
            <a:ext cx="14837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 Assessments </a:t>
            </a:r>
            <a:r>
              <a:rPr lang="en-US" sz="1100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(N=5)</a:t>
            </a:r>
          </a:p>
        </p:txBody>
      </p:sp>
      <p:pic>
        <p:nvPicPr>
          <p:cNvPr id="8" name="Graphic 7" descr="Group of people outline">
            <a:extLst>
              <a:ext uri="{FF2B5EF4-FFF2-40B4-BE49-F238E27FC236}">
                <a16:creationId xmlns:a16="http://schemas.microsoft.com/office/drawing/2014/main" id="{3E30C2B7-6556-B34B-DCBA-68E3E172C9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49612" r="1797"/>
          <a:stretch/>
        </p:blipFill>
        <p:spPr>
          <a:xfrm>
            <a:off x="3058517" y="1795006"/>
            <a:ext cx="575797" cy="2954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6F0418-CA89-94F6-F24F-53B39B84303C}"/>
              </a:ext>
            </a:extLst>
          </p:cNvPr>
          <p:cNvSpPr txBox="1"/>
          <p:nvPr/>
        </p:nvSpPr>
        <p:spPr>
          <a:xfrm>
            <a:off x="4292337" y="2092634"/>
            <a:ext cx="11987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Review Session </a:t>
            </a:r>
            <a:r>
              <a:rPr lang="en-US" sz="1100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(N=3)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572BDE2-4AD6-023C-5556-7DE1047925AB}"/>
              </a:ext>
            </a:extLst>
          </p:cNvPr>
          <p:cNvSpPr/>
          <p:nvPr/>
        </p:nvSpPr>
        <p:spPr>
          <a:xfrm>
            <a:off x="2653345" y="1711297"/>
            <a:ext cx="1381877" cy="863321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88A8C10A-6ED2-FE68-7B4E-4752DCB2F980}"/>
              </a:ext>
            </a:extLst>
          </p:cNvPr>
          <p:cNvSpPr/>
          <p:nvPr/>
        </p:nvSpPr>
        <p:spPr>
          <a:xfrm>
            <a:off x="4299834" y="1701511"/>
            <a:ext cx="1153349" cy="863321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EF99DC8A-FD0D-B0E4-F7C5-EFE79F1029FD}"/>
              </a:ext>
            </a:extLst>
          </p:cNvPr>
          <p:cNvSpPr/>
          <p:nvPr/>
        </p:nvSpPr>
        <p:spPr>
          <a:xfrm>
            <a:off x="4093858" y="2103927"/>
            <a:ext cx="141278" cy="9921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487EB4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FBBCBA-C8F5-A731-335D-30D43CF5C14A}"/>
              </a:ext>
            </a:extLst>
          </p:cNvPr>
          <p:cNvSpPr txBox="1"/>
          <p:nvPr/>
        </p:nvSpPr>
        <p:spPr>
          <a:xfrm>
            <a:off x="5756091" y="2251338"/>
            <a:ext cx="1548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Cognitive Interview Participants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(N=10)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ED1E27-3CB1-7629-DC0C-5E35F2EF407E}"/>
              </a:ext>
            </a:extLst>
          </p:cNvPr>
          <p:cNvSpPr txBox="1"/>
          <p:nvPr/>
        </p:nvSpPr>
        <p:spPr>
          <a:xfrm>
            <a:off x="7423316" y="2273332"/>
            <a:ext cx="1548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Pretest Participants 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(N=5)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AA613E-1966-8F87-C59E-458EC896A4C0}"/>
              </a:ext>
            </a:extLst>
          </p:cNvPr>
          <p:cNvSpPr/>
          <p:nvPr/>
        </p:nvSpPr>
        <p:spPr>
          <a:xfrm>
            <a:off x="5785741" y="1845146"/>
            <a:ext cx="1424808" cy="863321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AFDEB38B-2C98-CBE0-4669-F82647A81365}"/>
              </a:ext>
            </a:extLst>
          </p:cNvPr>
          <p:cNvSpPr/>
          <p:nvPr/>
        </p:nvSpPr>
        <p:spPr>
          <a:xfrm>
            <a:off x="7478140" y="1854931"/>
            <a:ext cx="1434843" cy="854295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25" name="Graphic 24" descr="Group of people outline">
            <a:extLst>
              <a:ext uri="{FF2B5EF4-FFF2-40B4-BE49-F238E27FC236}">
                <a16:creationId xmlns:a16="http://schemas.microsoft.com/office/drawing/2014/main" id="{FA6F47CE-2438-B250-95F6-CDFA470A8D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49612" r="1797"/>
          <a:stretch/>
        </p:blipFill>
        <p:spPr>
          <a:xfrm>
            <a:off x="6494062" y="1973967"/>
            <a:ext cx="535478" cy="274757"/>
          </a:xfrm>
          <a:prstGeom prst="rect">
            <a:avLst/>
          </a:prstGeom>
        </p:spPr>
      </p:pic>
      <p:pic>
        <p:nvPicPr>
          <p:cNvPr id="26" name="Graphic 25" descr="Group of people outline">
            <a:extLst>
              <a:ext uri="{FF2B5EF4-FFF2-40B4-BE49-F238E27FC236}">
                <a16:creationId xmlns:a16="http://schemas.microsoft.com/office/drawing/2014/main" id="{F6BDFA32-7452-16DF-06F4-25EBA3F4F4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t="49612" r="1797"/>
          <a:stretch/>
        </p:blipFill>
        <p:spPr>
          <a:xfrm>
            <a:off x="5950967" y="1973967"/>
            <a:ext cx="568721" cy="291814"/>
          </a:xfrm>
          <a:prstGeom prst="rect">
            <a:avLst/>
          </a:prstGeom>
        </p:spPr>
      </p:pic>
      <p:pic>
        <p:nvPicPr>
          <p:cNvPr id="34" name="Graphic 33" descr="Group of people outline">
            <a:extLst>
              <a:ext uri="{FF2B5EF4-FFF2-40B4-BE49-F238E27FC236}">
                <a16:creationId xmlns:a16="http://schemas.microsoft.com/office/drawing/2014/main" id="{186F7F26-5214-1242-5AC4-9C444FEA50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49612" r="1797"/>
          <a:stretch/>
        </p:blipFill>
        <p:spPr>
          <a:xfrm>
            <a:off x="7894626" y="1967922"/>
            <a:ext cx="601869" cy="308823"/>
          </a:xfrm>
          <a:prstGeom prst="rect">
            <a:avLst/>
          </a:prstGeom>
        </p:spPr>
      </p:pic>
      <p:sp>
        <p:nvSpPr>
          <p:cNvPr id="36" name="Right Arrow 35">
            <a:extLst>
              <a:ext uri="{FF2B5EF4-FFF2-40B4-BE49-F238E27FC236}">
                <a16:creationId xmlns:a16="http://schemas.microsoft.com/office/drawing/2014/main" id="{58A4FD1C-6904-C99E-5CC8-3CA276BC5083}"/>
              </a:ext>
            </a:extLst>
          </p:cNvPr>
          <p:cNvSpPr/>
          <p:nvPr/>
        </p:nvSpPr>
        <p:spPr>
          <a:xfrm>
            <a:off x="7265887" y="2197954"/>
            <a:ext cx="141278" cy="9921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134">
            <a:extLst>
              <a:ext uri="{FF2B5EF4-FFF2-40B4-BE49-F238E27FC236}">
                <a16:creationId xmlns:a16="http://schemas.microsoft.com/office/drawing/2014/main" id="{2D672647-A573-B109-9DE3-3DC7019466E4}"/>
              </a:ext>
            </a:extLst>
          </p:cNvPr>
          <p:cNvSpPr txBox="1">
            <a:spLocks/>
          </p:cNvSpPr>
          <p:nvPr/>
        </p:nvSpPr>
        <p:spPr>
          <a:xfrm>
            <a:off x="5607869" y="1219858"/>
            <a:ext cx="3541021" cy="6671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2: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Review of adaptation for comprehension, ease of response, and perceived relation to prenatal confidence.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A6FCD2-6845-A791-EA4D-5B83E497624E}"/>
              </a:ext>
            </a:extLst>
          </p:cNvPr>
          <p:cNvSpPr txBox="1"/>
          <p:nvPr/>
        </p:nvSpPr>
        <p:spPr>
          <a:xfrm>
            <a:off x="2609714" y="3325478"/>
            <a:ext cx="32310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u="sng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conceptualization of confidence to achieve physiologic childbirth </a:t>
            </a:r>
            <a:r>
              <a:rPr lang="en-US" sz="1200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the original instrument was adapted to align with community- and midwifery models of care.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FA1C7A4-A9C2-0C67-1B58-424BCD241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169670"/>
              </p:ext>
            </p:extLst>
          </p:nvPr>
        </p:nvGraphicFramePr>
        <p:xfrm>
          <a:off x="5670294" y="4241575"/>
          <a:ext cx="3383280" cy="1463039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2657061344"/>
                    </a:ext>
                  </a:extLst>
                </a:gridCol>
              </a:tblGrid>
              <a:tr h="433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I feel comfortable with planning to birth in a community setting (i.e. not at a hospital)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301346"/>
                  </a:ext>
                </a:extLst>
              </a:tr>
              <a:tr h="41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 My birth will take place in a calm, supportive environment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3336338"/>
                  </a:ext>
                </a:extLst>
              </a:tr>
              <a:tr h="6158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 Given my racial identity, I feel comfortable with the providers with whom I receive prenatal care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5886246"/>
                  </a:ext>
                </a:extLst>
              </a:tr>
            </a:tbl>
          </a:graphicData>
        </a:graphic>
      </p:graphicFrame>
      <p:sp>
        <p:nvSpPr>
          <p:cNvPr id="15" name="Left Brace 14">
            <a:extLst>
              <a:ext uri="{FF2B5EF4-FFF2-40B4-BE49-F238E27FC236}">
                <a16:creationId xmlns:a16="http://schemas.microsoft.com/office/drawing/2014/main" id="{860DBCCF-A424-B5BA-21BC-2212A7191DB0}"/>
              </a:ext>
            </a:extLst>
          </p:cNvPr>
          <p:cNvSpPr/>
          <p:nvPr/>
        </p:nvSpPr>
        <p:spPr>
          <a:xfrm>
            <a:off x="4863759" y="4396509"/>
            <a:ext cx="770801" cy="12296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Placeholder 134">
            <a:extLst>
              <a:ext uri="{FF2B5EF4-FFF2-40B4-BE49-F238E27FC236}">
                <a16:creationId xmlns:a16="http://schemas.microsoft.com/office/drawing/2014/main" id="{63CE4965-8B45-986F-6B09-1F5071CF7C32}"/>
              </a:ext>
            </a:extLst>
          </p:cNvPr>
          <p:cNvSpPr txBox="1">
            <a:spLocks/>
          </p:cNvSpPr>
          <p:nvPr/>
        </p:nvSpPr>
        <p:spPr>
          <a:xfrm>
            <a:off x="6027226" y="5784743"/>
            <a:ext cx="3177420" cy="4187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*answer options: a) Strongly Disagree, b) Disagree, c) Neutral, d) Agree e) Strongly Agree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0A9441B-6D64-2334-222C-BB95508993E0}"/>
              </a:ext>
            </a:extLst>
          </p:cNvPr>
          <p:cNvSpPr txBox="1"/>
          <p:nvPr/>
        </p:nvSpPr>
        <p:spPr>
          <a:xfrm>
            <a:off x="9249483" y="3934015"/>
            <a:ext cx="27865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P-CLAB is being administered at multiple, Black-led birth centers in the U.S. and psychometric analysis is planned toward further validation.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P-CLAB has the potential to inform interventions which improve childbirth experiences among populations at greater risk for mistreatment, discrimination, and poor outcomes across the perinatal period.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07A6E87F-D808-5340-37C2-029C6B394B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3091" y="6377699"/>
            <a:ext cx="1232060" cy="330016"/>
          </a:xfrm>
          <a:prstGeom prst="rect">
            <a:avLst/>
          </a:prstGeom>
        </p:spPr>
      </p:pic>
      <p:pic>
        <p:nvPicPr>
          <p:cNvPr id="39" name="Picture 4">
            <a:extLst>
              <a:ext uri="{FF2B5EF4-FFF2-40B4-BE49-F238E27FC236}">
                <a16:creationId xmlns:a16="http://schemas.microsoft.com/office/drawing/2014/main" id="{69BA52BC-4CD2-77FB-11C5-034A40CD8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13" y="6280557"/>
            <a:ext cx="963957" cy="45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UCSF Institute for Global Health Sciences | UCB/UCSF CGHDDE">
            <a:extLst>
              <a:ext uri="{FF2B5EF4-FFF2-40B4-BE49-F238E27FC236}">
                <a16:creationId xmlns:a16="http://schemas.microsoft.com/office/drawing/2014/main" id="{DC0A31BA-A307-0E56-0349-E0F8924ED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11" y="6320954"/>
            <a:ext cx="1210470" cy="37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6CE6027B-E747-BE57-3F93-9F85A5620084}"/>
              </a:ext>
            </a:extLst>
          </p:cNvPr>
          <p:cNvSpPr txBox="1"/>
          <p:nvPr/>
        </p:nvSpPr>
        <p:spPr>
          <a:xfrm>
            <a:off x="4299833" y="6257274"/>
            <a:ext cx="630173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Designed and conducted in close partnership with leadership at CHOICES Memphis Center for Reproductive Health; approved by UCSF Human Research Protection Program (HRPP) (23-40122); f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unded by the University of California, San Francisco National Center of Excellence in Women’s Health.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Graphic 43" descr="Badge Follow with solid fill">
            <a:extLst>
              <a:ext uri="{FF2B5EF4-FFF2-40B4-BE49-F238E27FC236}">
                <a16:creationId xmlns:a16="http://schemas.microsoft.com/office/drawing/2014/main" id="{66CC8851-9965-70EA-F0BD-C3958A743A0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408294" y="1510741"/>
            <a:ext cx="215851" cy="215851"/>
          </a:xfrm>
          <a:prstGeom prst="rect">
            <a:avLst/>
          </a:prstGeom>
        </p:spPr>
      </p:pic>
      <p:pic>
        <p:nvPicPr>
          <p:cNvPr id="45" name="Graphic 44" descr="Badge Follow with solid fill">
            <a:extLst>
              <a:ext uri="{FF2B5EF4-FFF2-40B4-BE49-F238E27FC236}">
                <a16:creationId xmlns:a16="http://schemas.microsoft.com/office/drawing/2014/main" id="{3218937F-653B-AFB6-C162-EA0C6494EAC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408294" y="1940516"/>
            <a:ext cx="215851" cy="215851"/>
          </a:xfrm>
          <a:prstGeom prst="rect">
            <a:avLst/>
          </a:prstGeom>
        </p:spPr>
      </p:pic>
      <p:pic>
        <p:nvPicPr>
          <p:cNvPr id="47" name="Graphic 46" descr="Badge Unfollow with solid fill">
            <a:extLst>
              <a:ext uri="{FF2B5EF4-FFF2-40B4-BE49-F238E27FC236}">
                <a16:creationId xmlns:a16="http://schemas.microsoft.com/office/drawing/2014/main" id="{B87CA97C-16D4-271A-A50B-FDEC043DDBD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419412" y="3076670"/>
            <a:ext cx="204812" cy="204812"/>
          </a:xfrm>
          <a:prstGeom prst="rect">
            <a:avLst/>
          </a:prstGeom>
        </p:spPr>
      </p:pic>
      <p:pic>
        <p:nvPicPr>
          <p:cNvPr id="49" name="Graphic 48" descr="Badge Unfollow with solid fill">
            <a:extLst>
              <a:ext uri="{FF2B5EF4-FFF2-40B4-BE49-F238E27FC236}">
                <a16:creationId xmlns:a16="http://schemas.microsoft.com/office/drawing/2014/main" id="{811455F9-8067-D42C-856A-077B7E61278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419412" y="2643935"/>
            <a:ext cx="204812" cy="204812"/>
          </a:xfrm>
          <a:prstGeom prst="rect">
            <a:avLst/>
          </a:prstGeom>
        </p:spPr>
      </p:pic>
      <p:sp>
        <p:nvSpPr>
          <p:cNvPr id="51" name="Text Placeholder 134">
            <a:extLst>
              <a:ext uri="{FF2B5EF4-FFF2-40B4-BE49-F238E27FC236}">
                <a16:creationId xmlns:a16="http://schemas.microsoft.com/office/drawing/2014/main" id="{A323865B-5B91-AED8-EA0E-DDA44C0DC908}"/>
              </a:ext>
            </a:extLst>
          </p:cNvPr>
          <p:cNvSpPr txBox="1">
            <a:spLocks/>
          </p:cNvSpPr>
          <p:nvPr/>
        </p:nvSpPr>
        <p:spPr>
          <a:xfrm>
            <a:off x="2473389" y="2600099"/>
            <a:ext cx="3230835" cy="491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8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Averaged item scores and comments informed the group session, which yielded an adapted conceptual model and instrument.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7042493-DC8D-BDB0-5090-2E74F6D4D1B5}"/>
              </a:ext>
            </a:extLst>
          </p:cNvPr>
          <p:cNvSpPr txBox="1"/>
          <p:nvPr/>
        </p:nvSpPr>
        <p:spPr>
          <a:xfrm>
            <a:off x="5607869" y="2703192"/>
            <a:ext cx="37034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Responses were analyzed via the Framework Method and the adapted instrument was pretested. </a:t>
            </a:r>
          </a:p>
        </p:txBody>
      </p:sp>
    </p:spTree>
    <p:extLst>
      <p:ext uri="{BB962C8B-B14F-4D97-AF65-F5344CB8AC3E}">
        <p14:creationId xmlns:p14="http://schemas.microsoft.com/office/powerpoint/2010/main" val="548086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4166</TotalTime>
  <Words>501</Words>
  <Application>Microsoft Macintosh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Display</vt:lpstr>
      <vt:lpstr>Poppins ExtraBold</vt:lpstr>
      <vt:lpstr>Aptos</vt:lpstr>
      <vt:lpstr>Arial</vt:lpstr>
      <vt:lpstr>Poppins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heloise bourgeat</dc:creator>
  <cp:lastModifiedBy>Rouse, Miranda</cp:lastModifiedBy>
  <cp:revision>48</cp:revision>
  <dcterms:created xsi:type="dcterms:W3CDTF">2024-03-13T14:48:26Z</dcterms:created>
  <dcterms:modified xsi:type="dcterms:W3CDTF">2025-10-13T21:49:36Z</dcterms:modified>
</cp:coreProperties>
</file>