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embeddedFontLst>
    <p:embeddedFont>
      <p:font typeface="Poppins" pitchFamily="2" charset="77"/>
      <p:regular r:id="rId4"/>
      <p:bold r:id="rId5"/>
      <p:italic r:id="rId6"/>
      <p:boldItalic r:id="rId7"/>
    </p:embeddedFont>
    <p:embeddedFont>
      <p:font typeface="Poppins ExtraBold" pitchFamily="2" charset="77"/>
      <p:bold r:id="rId8"/>
      <p:italic r:id="rId9"/>
      <p:boldItalic r:id="rId1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357"/>
    <a:srgbClr val="487EB4"/>
    <a:srgbClr val="D2DDE9"/>
    <a:srgbClr val="89C141"/>
    <a:srgbClr val="6AA449"/>
    <a:srgbClr val="DCE9CD"/>
    <a:srgbClr val="B96955"/>
    <a:srgbClr val="6386D8"/>
    <a:srgbClr val="E9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5755"/>
  </p:normalViewPr>
  <p:slideViewPr>
    <p:cSldViewPr snapToGrid="0">
      <p:cViewPr varScale="1">
        <p:scale>
          <a:sx n="105" d="100"/>
          <a:sy n="105" d="100"/>
        </p:scale>
        <p:origin x="1160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7A54F-E4E6-AB4E-B65F-2B93108232FB}" type="datetimeFigureOut">
              <a:rPr lang="fr-FR" smtClean="0"/>
              <a:t>13/10/2025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4BF16-5295-CC44-88FF-18DE1DDF22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078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E1764B-7E52-009D-F0D1-D91F381EA6E4}"/>
              </a:ext>
            </a:extLst>
          </p:cNvPr>
          <p:cNvSpPr/>
          <p:nvPr userDrawn="1"/>
        </p:nvSpPr>
        <p:spPr>
          <a:xfrm>
            <a:off x="0" y="0"/>
            <a:ext cx="12192000" cy="6222561"/>
          </a:xfrm>
          <a:prstGeom prst="rect">
            <a:avLst/>
          </a:prstGeom>
          <a:solidFill>
            <a:srgbClr val="D2DD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DEB4E27-3A6C-7D86-FEB6-FD5D41E9D506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850" y="647701"/>
            <a:ext cx="11294911" cy="0"/>
          </a:xfrm>
          <a:prstGeom prst="line">
            <a:avLst/>
          </a:prstGeom>
          <a:ln w="6350">
            <a:solidFill>
              <a:srgbClr val="2633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1908256C-170F-63F4-5D05-A242CB0F2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13180" y="204540"/>
            <a:ext cx="148408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>
                <a:solidFill>
                  <a:srgbClr val="26335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9-13 June 2025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9F22147-1C7C-80BD-7220-5DE17950A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79" t="45277" r="38524" b="40903"/>
          <a:stretch/>
        </p:blipFill>
        <p:spPr>
          <a:xfrm>
            <a:off x="10495901" y="6222562"/>
            <a:ext cx="1487792" cy="669951"/>
          </a:xfrm>
          <a:prstGeom prst="rect">
            <a:avLst/>
          </a:prstGeom>
        </p:spPr>
      </p:pic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FC03E4E8-3A8F-1069-B18A-7FA5F3DA98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733" y="687975"/>
            <a:ext cx="9589542" cy="412678"/>
          </a:xfrm>
        </p:spPr>
        <p:txBody>
          <a:bodyPr anchor="ctr">
            <a:noAutofit/>
          </a:bodyPr>
          <a:lstStyle>
            <a:lvl1pPr marL="0" indent="0">
              <a:buNone/>
              <a:defRPr sz="1200" b="1" i="0">
                <a:solidFill>
                  <a:srgbClr val="263357"/>
                </a:solidFill>
                <a:latin typeface="Poppins ExtraBold" pitchFamily="2" charset="77"/>
                <a:cs typeface="Poppins Extra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Authors</a:t>
            </a:r>
            <a:endParaRPr lang="fr-FR" dirty="0"/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E028E23F-F9EC-0122-B8B3-CB7A979454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735" y="202116"/>
            <a:ext cx="9589543" cy="447688"/>
          </a:xfrm>
        </p:spPr>
        <p:txBody>
          <a:bodyPr>
            <a:noAutofit/>
          </a:bodyPr>
          <a:lstStyle>
            <a:lvl1pPr marL="0" indent="0">
              <a:buNone/>
              <a:defRPr sz="2800" b="1" i="0">
                <a:solidFill>
                  <a:srgbClr val="263357"/>
                </a:solidFill>
                <a:latin typeface="Poppins ExtraBold" pitchFamily="2" charset="77"/>
                <a:cs typeface="Poppins Extra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Title of your abstract</a:t>
            </a:r>
          </a:p>
        </p:txBody>
      </p:sp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0A15C626-C4BF-17BF-B17F-287D4C422E4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94733" y="1162621"/>
            <a:ext cx="3114912" cy="412678"/>
          </a:xfrm>
        </p:spPr>
        <p:txBody>
          <a:bodyPr anchor="ctr">
            <a:noAutofit/>
          </a:bodyPr>
          <a:lstStyle>
            <a:lvl1pPr marL="0" indent="0">
              <a:buNone/>
              <a:defRPr sz="1200" b="1" i="0">
                <a:solidFill>
                  <a:srgbClr val="263357"/>
                </a:solidFill>
                <a:latin typeface="Poppins ExtraBold" pitchFamily="2" charset="77"/>
                <a:cs typeface="Poppins Extra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/>
              <a:t>Organization</a:t>
            </a:r>
            <a:r>
              <a:rPr lang="fr-FR" dirty="0"/>
              <a:t>/</a:t>
            </a:r>
            <a:r>
              <a:rPr lang="fr-FR" dirty="0" err="1"/>
              <a:t>education</a:t>
            </a:r>
            <a:r>
              <a:rPr lang="fr-FR" dirty="0"/>
              <a:t> institution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3408A3-9449-CDEF-321B-AC3D53DF10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4735" y="1733550"/>
            <a:ext cx="2730942" cy="293658"/>
          </a:xfrm>
        </p:spPr>
        <p:txBody>
          <a:bodyPr/>
          <a:lstStyle>
            <a:lvl1pPr marL="0" indent="0">
              <a:buNone/>
              <a:defRPr lang="en-US" sz="1600" b="1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defRPr lang="en-US" sz="14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</a:lstStyle>
          <a:p>
            <a:pPr lvl="0"/>
            <a:r>
              <a:rPr lang="en-US" dirty="0"/>
              <a:t>Abstract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4143A01F-BC2A-C7C1-97E8-9026161877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4734" y="3938817"/>
            <a:ext cx="2730945" cy="293658"/>
          </a:xfrm>
        </p:spPr>
        <p:txBody>
          <a:bodyPr/>
          <a:lstStyle>
            <a:lvl1pPr marL="0" indent="0">
              <a:buNone/>
              <a:defRPr lang="en-US" sz="1600" b="1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defRPr lang="en-US" sz="14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</a:lstStyle>
          <a:p>
            <a:pPr lvl="0"/>
            <a:r>
              <a:rPr lang="en-US" dirty="0"/>
              <a:t>Introduction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40C48C0-E6F2-7B29-157E-F4707B3994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68000" y="1721649"/>
            <a:ext cx="2728000" cy="293658"/>
          </a:xfrm>
        </p:spPr>
        <p:txBody>
          <a:bodyPr/>
          <a:lstStyle>
            <a:lvl1pPr marL="0" indent="0">
              <a:buNone/>
              <a:defRPr lang="en-US" sz="1600" b="1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defRPr lang="en-US" sz="14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</a:lstStyle>
          <a:p>
            <a:pPr lvl="0"/>
            <a:r>
              <a:rPr lang="en-US" dirty="0"/>
              <a:t>Materials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50157FC-394A-F174-3A70-CC90A58CC6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68000" y="3932867"/>
            <a:ext cx="2728000" cy="293658"/>
          </a:xfrm>
        </p:spPr>
        <p:txBody>
          <a:bodyPr/>
          <a:lstStyle>
            <a:lvl1pPr marL="0" indent="0">
              <a:buNone/>
              <a:defRPr lang="en-US" sz="1600" b="1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defRPr lang="en-US" sz="14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</a:lstStyle>
          <a:p>
            <a:pPr lvl="0"/>
            <a:r>
              <a:rPr lang="en-US" dirty="0"/>
              <a:t>Methodology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80C449DE-D324-674D-FE4E-612C4AC471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00575" y="1721649"/>
            <a:ext cx="2727999" cy="293658"/>
          </a:xfrm>
        </p:spPr>
        <p:txBody>
          <a:bodyPr/>
          <a:lstStyle>
            <a:lvl1pPr marL="0" indent="0">
              <a:buNone/>
              <a:defRPr lang="en-US" sz="1600" b="1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defRPr lang="en-US" sz="14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</a:lstStyle>
          <a:p>
            <a:pPr lvl="0"/>
            <a:r>
              <a:rPr lang="en-US" dirty="0"/>
              <a:t>Results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18E06F98-53DE-685B-854B-6CEE66DB01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50404" y="1717047"/>
            <a:ext cx="2724822" cy="293658"/>
          </a:xfrm>
        </p:spPr>
        <p:txBody>
          <a:bodyPr/>
          <a:lstStyle>
            <a:lvl1pPr marL="0" indent="0">
              <a:buNone/>
              <a:defRPr lang="en-US" sz="1600" b="1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defRPr lang="en-US" sz="14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</a:lstStyle>
          <a:p>
            <a:pPr lvl="0"/>
            <a:r>
              <a:rPr lang="en-US" dirty="0"/>
              <a:t>Conclusion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75ADA8D8-7C6F-FC44-EB03-15ECF2F0C6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58870" y="3932617"/>
            <a:ext cx="2724823" cy="293658"/>
          </a:xfrm>
        </p:spPr>
        <p:txBody>
          <a:bodyPr/>
          <a:lstStyle>
            <a:lvl1pPr marL="0" indent="0">
              <a:buNone/>
              <a:defRPr lang="en-US" sz="1600" b="1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defRPr lang="en-US" sz="14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</a:lstStyle>
          <a:p>
            <a:pPr lvl="0"/>
            <a:r>
              <a:rPr lang="en-US" dirty="0"/>
              <a:t>Recommendations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88D09C0B-E143-37F4-5C70-47112F5AF56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94734" y="2068524"/>
            <a:ext cx="2730942" cy="1666713"/>
          </a:xfrm>
        </p:spPr>
        <p:txBody>
          <a:bodyPr>
            <a:normAutofit/>
          </a:bodyPr>
          <a:lstStyle>
            <a:lvl1pPr marL="0" indent="0">
              <a:buNone/>
              <a:defRPr lang="en-US" sz="12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defRPr lang="en-US" sz="14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2BEC73C5-6CBF-A8E2-C739-14AA69A352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4733" y="4270645"/>
            <a:ext cx="2730944" cy="1666713"/>
          </a:xfrm>
        </p:spPr>
        <p:txBody>
          <a:bodyPr>
            <a:normAutofit/>
          </a:bodyPr>
          <a:lstStyle>
            <a:lvl1pPr marL="0" indent="0">
              <a:buNone/>
              <a:defRPr lang="en-US" sz="12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defRPr lang="en-US" sz="14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56AD62A0-5B41-256E-6852-D9CA33B0B52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68000" y="2061712"/>
            <a:ext cx="2728000" cy="1666713"/>
          </a:xfrm>
        </p:spPr>
        <p:txBody>
          <a:bodyPr>
            <a:normAutofit/>
          </a:bodyPr>
          <a:lstStyle>
            <a:lvl1pPr marL="0" indent="0">
              <a:buNone/>
              <a:defRPr lang="en-US" sz="12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defRPr lang="en-US" sz="14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30E439D4-95CF-739A-1841-266676B5BA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68000" y="4262019"/>
            <a:ext cx="2728000" cy="1666713"/>
          </a:xfrm>
        </p:spPr>
        <p:txBody>
          <a:bodyPr>
            <a:normAutofit/>
          </a:bodyPr>
          <a:lstStyle>
            <a:lvl1pPr marL="0" indent="0">
              <a:buNone/>
              <a:defRPr lang="en-US" sz="12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defRPr lang="en-US" sz="14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B1D47E7E-D622-CD34-7EFA-89B5F5690E9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00576" y="2058931"/>
            <a:ext cx="2727998" cy="3869801"/>
          </a:xfrm>
        </p:spPr>
        <p:txBody>
          <a:bodyPr>
            <a:normAutofit/>
          </a:bodyPr>
          <a:lstStyle>
            <a:lvl1pPr marL="0" indent="0">
              <a:buNone/>
              <a:defRPr lang="en-US" sz="12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defRPr lang="en-US" sz="14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F865EBC5-886D-6C45-3CCB-CD7C8A25189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250404" y="2043254"/>
            <a:ext cx="2724823" cy="1666713"/>
          </a:xfrm>
        </p:spPr>
        <p:txBody>
          <a:bodyPr>
            <a:normAutofit/>
          </a:bodyPr>
          <a:lstStyle>
            <a:lvl1pPr marL="0" indent="0">
              <a:buNone/>
              <a:defRPr lang="en-US" sz="12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defRPr lang="en-US" sz="14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E9AE77FB-FC36-2F61-41A6-EF2B7D95536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58870" y="4263490"/>
            <a:ext cx="2724823" cy="1666713"/>
          </a:xfrm>
        </p:spPr>
        <p:txBody>
          <a:bodyPr>
            <a:normAutofit/>
          </a:bodyPr>
          <a:lstStyle>
            <a:lvl1pPr marL="0" indent="0">
              <a:buNone/>
              <a:defRPr lang="en-US" sz="12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>
              <a:defRPr lang="en-US" sz="1400" b="0" i="0" kern="1200" dirty="0" smtClean="0">
                <a:solidFill>
                  <a:srgbClr val="263357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36" name="Espace réservé du texte 15">
            <a:extLst>
              <a:ext uri="{FF2B5EF4-FFF2-40B4-BE49-F238E27FC236}">
                <a16:creationId xmlns:a16="http://schemas.microsoft.com/office/drawing/2014/main" id="{C572B081-EF91-F3E0-9C92-D5DF6FE52D3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87035" y="6240248"/>
            <a:ext cx="3114912" cy="412678"/>
          </a:xfrm>
        </p:spPr>
        <p:txBody>
          <a:bodyPr anchor="ctr">
            <a:noAutofit/>
          </a:bodyPr>
          <a:lstStyle>
            <a:lvl1pPr marL="0" indent="0">
              <a:buNone/>
              <a:defRPr sz="1200" b="1" i="0">
                <a:solidFill>
                  <a:srgbClr val="263357"/>
                </a:solidFill>
                <a:latin typeface="Poppins ExtraBold" pitchFamily="2" charset="77"/>
                <a:cs typeface="Poppins Extra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Keywords</a:t>
            </a:r>
          </a:p>
        </p:txBody>
      </p:sp>
    </p:spTree>
    <p:extLst>
      <p:ext uri="{BB962C8B-B14F-4D97-AF65-F5344CB8AC3E}">
        <p14:creationId xmlns:p14="http://schemas.microsoft.com/office/powerpoint/2010/main" val="244843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36D0B8-0A86-277C-0A21-4B2B2E3DEAC0}"/>
              </a:ext>
            </a:extLst>
          </p:cNvPr>
          <p:cNvSpPr/>
          <p:nvPr userDrawn="1"/>
        </p:nvSpPr>
        <p:spPr>
          <a:xfrm>
            <a:off x="0" y="0"/>
            <a:ext cx="12192000" cy="5751443"/>
          </a:xfrm>
          <a:prstGeom prst="rect">
            <a:avLst/>
          </a:prstGeom>
          <a:solidFill>
            <a:srgbClr val="DCE9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DEB4E27-3A6C-7D86-FEB6-FD5D41E9D506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850" y="647701"/>
            <a:ext cx="11294911" cy="0"/>
          </a:xfrm>
          <a:prstGeom prst="line">
            <a:avLst/>
          </a:prstGeom>
          <a:ln w="6350">
            <a:solidFill>
              <a:srgbClr val="487EB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1908256C-170F-63F4-5D05-A242CB0F2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13180" y="238831"/>
            <a:ext cx="148408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>
                <a:solidFill>
                  <a:srgbClr val="26335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9-13 juin 2025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9F22147-1C7C-80BD-7220-5DE17950AE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79" t="45277" r="38524" b="40903"/>
          <a:stretch/>
        </p:blipFill>
        <p:spPr>
          <a:xfrm>
            <a:off x="10499257" y="5891272"/>
            <a:ext cx="1487792" cy="669951"/>
          </a:xfrm>
          <a:prstGeom prst="rect">
            <a:avLst/>
          </a:prstGeom>
        </p:spPr>
      </p:pic>
      <p:sp>
        <p:nvSpPr>
          <p:cNvPr id="4" name="Espace réservé du texte 15">
            <a:extLst>
              <a:ext uri="{FF2B5EF4-FFF2-40B4-BE49-F238E27FC236}">
                <a16:creationId xmlns:a16="http://schemas.microsoft.com/office/drawing/2014/main" id="{41CD0D1C-72CF-2073-B9E9-99B3D9773D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736" y="272615"/>
            <a:ext cx="3114912" cy="412678"/>
          </a:xfrm>
        </p:spPr>
        <p:txBody>
          <a:bodyPr anchor="ctr">
            <a:noAutofit/>
          </a:bodyPr>
          <a:lstStyle>
            <a:lvl1pPr marL="0" indent="0">
              <a:buNone/>
              <a:defRPr sz="1200" b="1" i="0">
                <a:solidFill>
                  <a:srgbClr val="263357"/>
                </a:solidFill>
                <a:latin typeface="Poppins ExtraBold" pitchFamily="2" charset="77"/>
                <a:cs typeface="Poppins Extra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texte 15">
            <a:extLst>
              <a:ext uri="{FF2B5EF4-FFF2-40B4-BE49-F238E27FC236}">
                <a16:creationId xmlns:a16="http://schemas.microsoft.com/office/drawing/2014/main" id="{104FF72A-99A7-5EB3-B525-3722E1330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736" y="1295403"/>
            <a:ext cx="5878031" cy="889552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rgbClr val="263357"/>
                </a:solidFill>
                <a:latin typeface="Poppins ExtraBold" pitchFamily="2" charset="77"/>
                <a:cs typeface="Poppins Extra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TITLE HERE</a:t>
            </a:r>
          </a:p>
        </p:txBody>
      </p:sp>
      <p:sp>
        <p:nvSpPr>
          <p:cNvPr id="6" name="Espace réservé du texte 15">
            <a:extLst>
              <a:ext uri="{FF2B5EF4-FFF2-40B4-BE49-F238E27FC236}">
                <a16:creationId xmlns:a16="http://schemas.microsoft.com/office/drawing/2014/main" id="{EEB9AEC7-194C-C606-C9B6-81992D4A1E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736" y="2341027"/>
            <a:ext cx="11203053" cy="311887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26335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75693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F913FD6-95B3-9C2B-9061-644F5824D460}"/>
              </a:ext>
            </a:extLst>
          </p:cNvPr>
          <p:cNvSpPr/>
          <p:nvPr userDrawn="1"/>
        </p:nvSpPr>
        <p:spPr>
          <a:xfrm>
            <a:off x="0" y="1"/>
            <a:ext cx="12192000" cy="5751442"/>
          </a:xfrm>
          <a:prstGeom prst="rect">
            <a:avLst/>
          </a:prstGeom>
          <a:solidFill>
            <a:srgbClr val="E9E9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FC67B41-3A13-FD27-E40E-9B2B1028FD27}"/>
              </a:ext>
            </a:extLst>
          </p:cNvPr>
          <p:cNvCxnSpPr>
            <a:cxnSpLocks/>
          </p:cNvCxnSpPr>
          <p:nvPr userDrawn="1"/>
        </p:nvCxnSpPr>
        <p:spPr>
          <a:xfrm flipH="1">
            <a:off x="577850" y="647701"/>
            <a:ext cx="11294911" cy="0"/>
          </a:xfrm>
          <a:prstGeom prst="line">
            <a:avLst/>
          </a:prstGeom>
          <a:ln w="6350">
            <a:solidFill>
              <a:srgbClr val="26335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B266094D-1628-415A-1542-417E054C1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13180" y="244985"/>
            <a:ext cx="1484084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 b="0" i="0">
                <a:solidFill>
                  <a:srgbClr val="26335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 dirty="0"/>
              <a:t>3-9 </a:t>
            </a:r>
            <a:r>
              <a:rPr lang="fr-FR" dirty="0" err="1"/>
              <a:t>junio</a:t>
            </a:r>
            <a:r>
              <a:rPr lang="fr-FR" dirty="0"/>
              <a:t> 2025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544030D-5E1B-9F66-DA34-3F3FA6015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79" t="45277" r="38524" b="40903"/>
          <a:stretch/>
        </p:blipFill>
        <p:spPr>
          <a:xfrm>
            <a:off x="10499257" y="5891272"/>
            <a:ext cx="1487792" cy="669951"/>
          </a:xfrm>
          <a:prstGeom prst="rect">
            <a:avLst/>
          </a:prstGeom>
        </p:spPr>
      </p:pic>
      <p:sp>
        <p:nvSpPr>
          <p:cNvPr id="4" name="Espace réservé du texte 15">
            <a:extLst>
              <a:ext uri="{FF2B5EF4-FFF2-40B4-BE49-F238E27FC236}">
                <a16:creationId xmlns:a16="http://schemas.microsoft.com/office/drawing/2014/main" id="{168FCBD3-2895-6844-C1E2-FAFEE363C8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736" y="272615"/>
            <a:ext cx="3114912" cy="412678"/>
          </a:xfrm>
        </p:spPr>
        <p:txBody>
          <a:bodyPr anchor="ctr">
            <a:noAutofit/>
          </a:bodyPr>
          <a:lstStyle>
            <a:lvl1pPr marL="0" indent="0">
              <a:buNone/>
              <a:defRPr sz="1200" b="1" i="0">
                <a:solidFill>
                  <a:srgbClr val="263357"/>
                </a:solidFill>
                <a:latin typeface="Poppins ExtraBold" pitchFamily="2" charset="77"/>
                <a:cs typeface="Poppins Extra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fr-FR" dirty="0"/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F651590E-AF5D-0810-4536-97673422B9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4736" y="1295403"/>
            <a:ext cx="5878031" cy="889552"/>
          </a:xfrm>
        </p:spPr>
        <p:txBody>
          <a:bodyPr>
            <a:noAutofit/>
          </a:bodyPr>
          <a:lstStyle>
            <a:lvl1pPr marL="0" indent="0">
              <a:buNone/>
              <a:defRPr sz="4000" b="1" i="0">
                <a:solidFill>
                  <a:srgbClr val="263357"/>
                </a:solidFill>
                <a:latin typeface="Poppins ExtraBold" pitchFamily="2" charset="77"/>
                <a:cs typeface="Poppins ExtraBold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TITLE HERE</a:t>
            </a:r>
          </a:p>
        </p:txBody>
      </p:sp>
      <p:sp>
        <p:nvSpPr>
          <p:cNvPr id="8" name="Espace réservé du texte 15">
            <a:extLst>
              <a:ext uri="{FF2B5EF4-FFF2-40B4-BE49-F238E27FC236}">
                <a16:creationId xmlns:a16="http://schemas.microsoft.com/office/drawing/2014/main" id="{39A417B2-41A8-7062-73F9-876605A42D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736" y="2341027"/>
            <a:ext cx="11203053" cy="311887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263357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AU" noProof="0" dirty="0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443681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AFDAB7F-D6CD-4313-F80F-6FFE33F42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E355F7-82A4-4F14-B3DB-3A75DDD9E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3EEB41-4206-FB7D-3449-256C73151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FBCD35-C76B-AA58-BA06-90273B3CD9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82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fr-FR"/>
              <a:t>Mars 2024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E8A488-398A-17F6-8353-A01D521C3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734291-6B3E-F94D-B3C3-920CFCC3E85E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937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68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144" userDrawn="1">
          <p15:clr>
            <a:srgbClr val="F26B43"/>
          </p15:clr>
        </p15:guide>
        <p15:guide id="4" pos="364" userDrawn="1">
          <p15:clr>
            <a:srgbClr val="F26B43"/>
          </p15:clr>
        </p15:guide>
        <p15:guide id="5" pos="940" userDrawn="1">
          <p15:clr>
            <a:srgbClr val="F26B43"/>
          </p15:clr>
        </p15:guide>
        <p15:guide id="6" pos="1161" userDrawn="1">
          <p15:clr>
            <a:srgbClr val="F26B43"/>
          </p15:clr>
        </p15:guide>
        <p15:guide id="7" pos="1737" userDrawn="1">
          <p15:clr>
            <a:srgbClr val="F26B43"/>
          </p15:clr>
        </p15:guide>
        <p15:guide id="8" pos="1958" userDrawn="1">
          <p15:clr>
            <a:srgbClr val="F26B43"/>
          </p15:clr>
        </p15:guide>
        <p15:guide id="9" pos="2534" userDrawn="1">
          <p15:clr>
            <a:srgbClr val="F26B43"/>
          </p15:clr>
        </p15:guide>
        <p15:guide id="10" pos="2755" userDrawn="1">
          <p15:clr>
            <a:srgbClr val="F26B43"/>
          </p15:clr>
        </p15:guide>
        <p15:guide id="11" pos="3331" userDrawn="1">
          <p15:clr>
            <a:srgbClr val="F26B43"/>
          </p15:clr>
        </p15:guide>
        <p15:guide id="12" pos="3552" userDrawn="1">
          <p15:clr>
            <a:srgbClr val="F26B43"/>
          </p15:clr>
        </p15:guide>
        <p15:guide id="13" pos="4128" userDrawn="1">
          <p15:clr>
            <a:srgbClr val="F26B43"/>
          </p15:clr>
        </p15:guide>
        <p15:guide id="14" pos="4348" userDrawn="1">
          <p15:clr>
            <a:srgbClr val="F26B43"/>
          </p15:clr>
        </p15:guide>
        <p15:guide id="15" pos="4924" userDrawn="1">
          <p15:clr>
            <a:srgbClr val="F26B43"/>
          </p15:clr>
        </p15:guide>
        <p15:guide id="16" pos="5145" userDrawn="1">
          <p15:clr>
            <a:srgbClr val="F26B43"/>
          </p15:clr>
        </p15:guide>
        <p15:guide id="17" pos="5721" userDrawn="1">
          <p15:clr>
            <a:srgbClr val="F26B43"/>
          </p15:clr>
        </p15:guide>
        <p15:guide id="18" pos="5942" userDrawn="1">
          <p15:clr>
            <a:srgbClr val="F26B43"/>
          </p15:clr>
        </p15:guide>
        <p15:guide id="19" pos="6518" userDrawn="1">
          <p15:clr>
            <a:srgbClr val="F26B43"/>
          </p15:clr>
        </p15:guide>
        <p15:guide id="20" pos="6739" userDrawn="1">
          <p15:clr>
            <a:srgbClr val="F26B43"/>
          </p15:clr>
        </p15:guide>
        <p15:guide id="21" pos="7315" userDrawn="1">
          <p15:clr>
            <a:srgbClr val="F26B43"/>
          </p15:clr>
        </p15:guide>
        <p15:guide id="22" pos="7536" userDrawn="1">
          <p15:clr>
            <a:srgbClr val="F26B43"/>
          </p15:clr>
        </p15:guide>
        <p15:guide id="23" orient="horz" userDrawn="1">
          <p15:clr>
            <a:srgbClr val="F26B43"/>
          </p15:clr>
        </p15:guide>
        <p15:guide id="24" orient="horz" pos="4320" userDrawn="1">
          <p15:clr>
            <a:srgbClr val="F26B43"/>
          </p15:clr>
        </p15:guide>
        <p15:guide id="25" orient="horz" pos="144" userDrawn="1">
          <p15:clr>
            <a:srgbClr val="F26B43"/>
          </p15:clr>
        </p15:guide>
        <p15:guide id="26" orient="horz" pos="336" userDrawn="1">
          <p15:clr>
            <a:srgbClr val="F26B43"/>
          </p15:clr>
        </p15:guide>
        <p15:guide id="27" orient="horz" pos="912" userDrawn="1">
          <p15:clr>
            <a:srgbClr val="F26B43"/>
          </p15:clr>
        </p15:guide>
        <p15:guide id="28" orient="horz" pos="1104" userDrawn="1">
          <p15:clr>
            <a:srgbClr val="F26B43"/>
          </p15:clr>
        </p15:guide>
        <p15:guide id="29" orient="horz" pos="1680" userDrawn="1">
          <p15:clr>
            <a:srgbClr val="F26B43"/>
          </p15:clr>
        </p15:guide>
        <p15:guide id="30" orient="horz" pos="1872" userDrawn="1">
          <p15:clr>
            <a:srgbClr val="F26B43"/>
          </p15:clr>
        </p15:guide>
        <p15:guide id="31" orient="horz" pos="2448" userDrawn="1">
          <p15:clr>
            <a:srgbClr val="F26B43"/>
          </p15:clr>
        </p15:guide>
        <p15:guide id="32" orient="horz" pos="2640" userDrawn="1">
          <p15:clr>
            <a:srgbClr val="F26B43"/>
          </p15:clr>
        </p15:guide>
        <p15:guide id="33" orient="horz" pos="3216" userDrawn="1">
          <p15:clr>
            <a:srgbClr val="F26B43"/>
          </p15:clr>
        </p15:guide>
        <p15:guide id="34" orient="horz" pos="3408" userDrawn="1">
          <p15:clr>
            <a:srgbClr val="F26B43"/>
          </p15:clr>
        </p15:guide>
        <p15:guide id="35" orient="horz" pos="3984" userDrawn="1">
          <p15:clr>
            <a:srgbClr val="F26B43"/>
          </p15:clr>
        </p15:guide>
        <p15:guide id="36" orient="horz" pos="4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6377798-E9CD-67A4-8C23-6E3BC2796FC2}"/>
              </a:ext>
            </a:extLst>
          </p:cNvPr>
          <p:cNvSpPr/>
          <p:nvPr/>
        </p:nvSpPr>
        <p:spPr>
          <a:xfrm>
            <a:off x="3292690" y="1583834"/>
            <a:ext cx="2874032" cy="44831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09DC5B-FC69-DF4A-0A84-C6977353CAB4}"/>
              </a:ext>
            </a:extLst>
          </p:cNvPr>
          <p:cNvSpPr/>
          <p:nvPr/>
        </p:nvSpPr>
        <p:spPr>
          <a:xfrm>
            <a:off x="9244222" y="3238493"/>
            <a:ext cx="2750542" cy="1120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3EB824-7FEE-929D-2613-651BBACA1EB6}"/>
              </a:ext>
            </a:extLst>
          </p:cNvPr>
          <p:cNvSpPr/>
          <p:nvPr/>
        </p:nvSpPr>
        <p:spPr>
          <a:xfrm>
            <a:off x="9244221" y="1583834"/>
            <a:ext cx="2750542" cy="1512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E04C42-EFEC-3634-2E7D-66E1B1436E07}"/>
              </a:ext>
            </a:extLst>
          </p:cNvPr>
          <p:cNvSpPr/>
          <p:nvPr/>
        </p:nvSpPr>
        <p:spPr>
          <a:xfrm>
            <a:off x="6318558" y="1570180"/>
            <a:ext cx="2751447" cy="4536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EBC7E5-CB0F-8393-162A-4100CC99EEFF}"/>
              </a:ext>
            </a:extLst>
          </p:cNvPr>
          <p:cNvSpPr/>
          <p:nvPr/>
        </p:nvSpPr>
        <p:spPr>
          <a:xfrm>
            <a:off x="465178" y="4240487"/>
            <a:ext cx="2751449" cy="18660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9399AA-1425-314D-CACA-635DF44A32B5}"/>
              </a:ext>
            </a:extLst>
          </p:cNvPr>
          <p:cNvSpPr/>
          <p:nvPr/>
        </p:nvSpPr>
        <p:spPr>
          <a:xfrm>
            <a:off x="465178" y="1575667"/>
            <a:ext cx="2751448" cy="25828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C7B6D7D-B1F3-05BE-319C-19219D62E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/>
              <a:t>9-13 June 2025</a:t>
            </a:r>
          </a:p>
        </p:txBody>
      </p:sp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4509735E-91C0-7D74-6233-098C7F8D79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736" y="1254890"/>
            <a:ext cx="9589542" cy="412678"/>
          </a:xfrm>
        </p:spPr>
        <p:txBody>
          <a:bodyPr/>
          <a:lstStyle/>
          <a:p>
            <a:r>
              <a:rPr lang="en-US" dirty="0"/>
              <a:t>Alden Hooper Blair, Patricia Efe Azikiwe, Gladys Jepkogei, Ashley Mitchell, Daniel Maweu, Kimberly Baltzell</a:t>
            </a:r>
            <a:endParaRPr lang="en-CH"/>
          </a:p>
        </p:txBody>
      </p:sp>
      <p:sp>
        <p:nvSpPr>
          <p:cNvPr id="122" name="Text Placeholder 121">
            <a:extLst>
              <a:ext uri="{FF2B5EF4-FFF2-40B4-BE49-F238E27FC236}">
                <a16:creationId xmlns:a16="http://schemas.microsoft.com/office/drawing/2014/main" id="{44F0E620-4C56-E216-7DB4-B07A093D84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734" y="305112"/>
            <a:ext cx="9589543" cy="1079544"/>
          </a:xfrm>
        </p:spPr>
        <p:txBody>
          <a:bodyPr/>
          <a:lstStyle/>
          <a:p>
            <a:r>
              <a:rPr lang="en-CH" sz="2400"/>
              <a:t>Exploring the impact of longitudinal clinical mentorship for nurses and midwives on maternal and neonatal outcomes in rural Sierra Leone</a:t>
            </a:r>
          </a:p>
        </p:txBody>
      </p:sp>
      <p:sp>
        <p:nvSpPr>
          <p:cNvPr id="125" name="Text Placeholder 124">
            <a:extLst>
              <a:ext uri="{FF2B5EF4-FFF2-40B4-BE49-F238E27FC236}">
                <a16:creationId xmlns:a16="http://schemas.microsoft.com/office/drawing/2014/main" id="{70E7F7EE-91B1-7579-8E2B-6261854680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5682" y="1584819"/>
            <a:ext cx="2730942" cy="2936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Background:</a:t>
            </a:r>
            <a:endParaRPr lang="en-CH"/>
          </a:p>
        </p:txBody>
      </p:sp>
      <p:sp>
        <p:nvSpPr>
          <p:cNvPr id="127" name="Text Placeholder 126">
            <a:extLst>
              <a:ext uri="{FF2B5EF4-FFF2-40B4-BE49-F238E27FC236}">
                <a16:creationId xmlns:a16="http://schemas.microsoft.com/office/drawing/2014/main" id="{D22E1C80-8B77-C716-3963-DDCE041AAC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0397" y="4246789"/>
            <a:ext cx="2728000" cy="29365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Methods:</a:t>
            </a:r>
            <a:endParaRPr lang="en-CH"/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AACA5178-347C-C68C-52A9-B30216EB366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5680" y="1919793"/>
            <a:ext cx="2756663" cy="2433418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M</a:t>
            </a:r>
            <a:r>
              <a:rPr lang="en-CH" sz="900"/>
              <a:t>ajority of maternal and neonatal care globally is provided by nurses and midwives</a:t>
            </a:r>
            <a:r>
              <a:rPr lang="en-US" sz="9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Challenges to optimal patient outcomes s</a:t>
            </a:r>
            <a:r>
              <a:rPr lang="en-CH" sz="900"/>
              <a:t>taffing shortages, constrained supplies, and limited clinical mentorship</a:t>
            </a:r>
            <a:r>
              <a:rPr lang="en-US" sz="9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 Sierra Leone, these challenges are omnipresent and maternal and neonatal health outcomes are well below the Sustainable Development Goal targets.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In September 2022, an intervention of </a:t>
            </a:r>
            <a:r>
              <a:rPr lang="en-CH" sz="900"/>
              <a:t>intensive, short-course training</a:t>
            </a:r>
            <a:r>
              <a:rPr lang="en-US" sz="900" dirty="0"/>
              <a:t> and </a:t>
            </a:r>
            <a:r>
              <a:rPr lang="en-CH" sz="900"/>
              <a:t>longitudinal bedside mentorship for nurse-midwive</a:t>
            </a:r>
            <a:r>
              <a:rPr lang="en-US" sz="900" dirty="0"/>
              <a:t>s started in Kono district.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3CC881DB-3E56-D793-2829-291EB9516F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0397" y="4535845"/>
            <a:ext cx="2728000" cy="2934494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H" sz="900"/>
              <a:t>Patient-level data were extracted from maternal registers at four participating health facilities from May 2022 </a:t>
            </a:r>
            <a:r>
              <a:rPr lang="en-US" sz="900" dirty="0"/>
              <a:t>to</a:t>
            </a:r>
            <a:r>
              <a:rPr lang="en-CH" sz="900"/>
              <a:t> December 2023.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H" sz="900"/>
              <a:t>Descriptive statistics summarized patient care, interventions, and outcomes.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H" sz="900"/>
              <a:t>Subsequent bivariate and multivariate</a:t>
            </a:r>
            <a:r>
              <a:rPr lang="en-US" sz="900" dirty="0"/>
              <a:t> analyses </a:t>
            </a:r>
            <a:r>
              <a:rPr lang="en-CH" sz="900"/>
              <a:t>explored the impact of the intervention on these variables in the presence of confounders. </a:t>
            </a:r>
          </a:p>
        </p:txBody>
      </p:sp>
      <p:sp>
        <p:nvSpPr>
          <p:cNvPr id="136" name="Text Placeholder 135">
            <a:extLst>
              <a:ext uri="{FF2B5EF4-FFF2-40B4-BE49-F238E27FC236}">
                <a16:creationId xmlns:a16="http://schemas.microsoft.com/office/drawing/2014/main" id="{8FBDCE02-92C2-78B9-0927-D5E73A73C18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09850" y="1913766"/>
            <a:ext cx="2727998" cy="4085895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Total of </a:t>
            </a:r>
            <a:r>
              <a:rPr lang="en-CH" sz="900"/>
              <a:t>8</a:t>
            </a:r>
            <a:r>
              <a:rPr lang="en-US" sz="900" dirty="0"/>
              <a:t>,</a:t>
            </a:r>
            <a:r>
              <a:rPr lang="en-CH" sz="900"/>
              <a:t>137 discrete patient encounters were included from four </a:t>
            </a:r>
            <a:r>
              <a:rPr lang="en-US" sz="900" dirty="0"/>
              <a:t>health </a:t>
            </a:r>
            <a:r>
              <a:rPr lang="en-CH" sz="900"/>
              <a:t>facilities</a:t>
            </a:r>
            <a:r>
              <a:rPr lang="en-US" sz="900" dirty="0"/>
              <a:t>, including 6161 births.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Of the 8137 patient encounters, </a:t>
            </a:r>
            <a:r>
              <a:rPr lang="en-CH" sz="900"/>
              <a:t>1125 (13.8%) </a:t>
            </a:r>
            <a:r>
              <a:rPr lang="en-US" sz="900" dirty="0"/>
              <a:t>were from the </a:t>
            </a:r>
            <a:r>
              <a:rPr lang="en-CH" sz="900"/>
              <a:t>pre-intervention period and 6912 (86.2%) post-intervention</a:t>
            </a:r>
            <a:r>
              <a:rPr lang="en-US" sz="9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Patients were seen at four health facilities, ranging </a:t>
            </a:r>
            <a:r>
              <a:rPr lang="en-CH" sz="900"/>
              <a:t>from 12 encounters per month at the smallest facility to 378 per month at the district hospital. </a:t>
            </a:r>
            <a:endParaRPr lang="en-US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H" sz="900"/>
              <a:t>Post-intervention, providers were significantly more likely to identify birth complications</a:t>
            </a:r>
            <a:r>
              <a:rPr lang="en-US" sz="9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Significant </a:t>
            </a:r>
            <a:r>
              <a:rPr lang="en-CH" sz="900"/>
              <a:t>decrease in the reporting of uncomplicated spontaneous vaginal deliveries (p=0.014)</a:t>
            </a:r>
            <a:r>
              <a:rPr lang="en-US" sz="9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S</a:t>
            </a:r>
            <a:r>
              <a:rPr lang="en-CH" sz="900"/>
              <a:t>ignificant decrease in maternal death (p=0.05)</a:t>
            </a:r>
            <a:r>
              <a:rPr lang="en-US" sz="9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N</a:t>
            </a:r>
            <a:r>
              <a:rPr lang="en-CH" sz="900"/>
              <a:t>o significant increase in referral to advanced care (p=0.27)</a:t>
            </a:r>
            <a:r>
              <a:rPr lang="en-US" sz="900" dirty="0"/>
              <a:t>.</a:t>
            </a:r>
            <a:endParaRPr lang="en-CH" sz="900"/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FFBC02E0-1650-56F8-E72B-DB518CBA5B9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261473" y="1902692"/>
            <a:ext cx="2724823" cy="1271372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Following the combined training and mentorship </a:t>
            </a:r>
            <a:r>
              <a:rPr lang="en-CH" sz="900"/>
              <a:t>intervention</a:t>
            </a:r>
            <a:r>
              <a:rPr lang="en-US" sz="900" dirty="0"/>
              <a:t>, </a:t>
            </a:r>
            <a:r>
              <a:rPr lang="en-CH" sz="900"/>
              <a:t>providers were more likely to identify and report complications in patients</a:t>
            </a:r>
            <a:r>
              <a:rPr lang="en-US" sz="9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There was no </a:t>
            </a:r>
            <a:r>
              <a:rPr lang="en-CH" sz="900"/>
              <a:t>increas</a:t>
            </a:r>
            <a:r>
              <a:rPr lang="en-US" sz="900" dirty="0"/>
              <a:t>e in</a:t>
            </a:r>
            <a:r>
              <a:rPr lang="en-CH" sz="900"/>
              <a:t> referral rates or reported negative outcomes</a:t>
            </a:r>
            <a:r>
              <a:rPr lang="en-US" sz="900" dirty="0"/>
              <a:t> despite increased reporting of complications.</a:t>
            </a:r>
            <a:endParaRPr lang="en-CH" sz="900"/>
          </a:p>
        </p:txBody>
      </p:sp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C2FDA736-E080-1791-9A2F-CAEEF3CE6C9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69940" y="3573294"/>
            <a:ext cx="2724823" cy="1852919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H" sz="900"/>
              <a:t>Interventions combining education with longitudinal mentorship are a promising solution to improving maternal and neonatal health.</a:t>
            </a:r>
            <a:endParaRPr lang="en-US" sz="900" dirty="0"/>
          </a:p>
        </p:txBody>
      </p:sp>
      <p:pic>
        <p:nvPicPr>
          <p:cNvPr id="3" name="Picture 2" descr="UCSF Institute for Global Health Sciences | UCB/UCSF CGHDDE">
            <a:extLst>
              <a:ext uri="{FF2B5EF4-FFF2-40B4-BE49-F238E27FC236}">
                <a16:creationId xmlns:a16="http://schemas.microsoft.com/office/drawing/2014/main" id="{967EA39D-DAB7-AFBB-AFD0-71E25E229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7" y="6331433"/>
            <a:ext cx="1210470" cy="3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3497107C-6D66-949B-6651-CE66D10C0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713" y="6361698"/>
            <a:ext cx="1086654" cy="3593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9C9C9D-685C-19DD-60B6-4C8DC8A6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033" y="6307407"/>
            <a:ext cx="963957" cy="45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525FF-5DEF-D710-B99B-7A50179E5162}"/>
              </a:ext>
            </a:extLst>
          </p:cNvPr>
          <p:cNvSpPr txBox="1"/>
          <p:nvPr/>
        </p:nvSpPr>
        <p:spPr>
          <a:xfrm>
            <a:off x="3576271" y="6345693"/>
            <a:ext cx="7092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study was approved by the UCSF Human Research Protection Program (23-38364) and the Sierra Leone Ethics and Scientific Review Committee. This research was conducted with generous funding from the Wyss Medical Foundation.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C15723-F1B0-010D-CEA4-346FBA63A149}"/>
              </a:ext>
            </a:extLst>
          </p:cNvPr>
          <p:cNvSpPr txBox="1"/>
          <p:nvPr/>
        </p:nvSpPr>
        <p:spPr>
          <a:xfrm>
            <a:off x="10623884" y="697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A6AB9-E5C4-7F92-E120-3305AEE3F133}"/>
              </a:ext>
            </a:extLst>
          </p:cNvPr>
          <p:cNvSpPr txBox="1"/>
          <p:nvPr/>
        </p:nvSpPr>
        <p:spPr>
          <a:xfrm>
            <a:off x="11790947" y="6617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A person standing in front of a group of people&#10;&#10;AI-generated content may be incorrect.">
            <a:extLst>
              <a:ext uri="{FF2B5EF4-FFF2-40B4-BE49-F238E27FC236}">
                <a16:creationId xmlns:a16="http://schemas.microsoft.com/office/drawing/2014/main" id="{70FEA6E1-E207-4931-18E0-C0190ABD882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2412"/>
          <a:stretch/>
        </p:blipFill>
        <p:spPr>
          <a:xfrm>
            <a:off x="9269938" y="4535845"/>
            <a:ext cx="2705739" cy="1574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54D0CF-D611-E71B-03AA-69D784A4B2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8997"/>
          <a:stretch/>
        </p:blipFill>
        <p:spPr>
          <a:xfrm>
            <a:off x="3322249" y="2245471"/>
            <a:ext cx="2844473" cy="24854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CBEED5-CC5B-F6E8-F6E4-2C1D26F1E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8463" y="4803913"/>
            <a:ext cx="1943100" cy="1244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3DA448-680B-891D-309D-94FD309F09C0}"/>
              </a:ext>
            </a:extLst>
          </p:cNvPr>
          <p:cNvSpPr txBox="1"/>
          <p:nvPr/>
        </p:nvSpPr>
        <p:spPr>
          <a:xfrm>
            <a:off x="3340176" y="154248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263357"/>
                </a:solidFill>
                <a:latin typeface="Poppins" pitchFamily="2" charset="77"/>
                <a:cs typeface="Poppins" pitchFamily="2" charset="77"/>
              </a:rPr>
              <a:t>Table</a:t>
            </a:r>
            <a:r>
              <a:rPr lang="en-US" dirty="0">
                <a:solidFill>
                  <a:srgbClr val="263357"/>
                </a:solidFill>
              </a:rPr>
              <a:t> </a:t>
            </a:r>
            <a:r>
              <a:rPr lang="en-US" b="1" dirty="0">
                <a:solidFill>
                  <a:srgbClr val="263357"/>
                </a:solidFill>
              </a:rPr>
              <a:t>1:</a:t>
            </a:r>
            <a:endParaRPr lang="en-US" dirty="0">
              <a:solidFill>
                <a:srgbClr val="263357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558460-BABB-EF6B-F405-99DE5C505AC0}"/>
              </a:ext>
            </a:extLst>
          </p:cNvPr>
          <p:cNvSpPr/>
          <p:nvPr/>
        </p:nvSpPr>
        <p:spPr>
          <a:xfrm>
            <a:off x="3313793" y="1857932"/>
            <a:ext cx="2844473" cy="5689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8C8704-C209-2CA3-2595-5CD6D301893B}"/>
              </a:ext>
            </a:extLst>
          </p:cNvPr>
          <p:cNvSpPr txBox="1"/>
          <p:nvPr/>
        </p:nvSpPr>
        <p:spPr>
          <a:xfrm>
            <a:off x="3408094" y="1878476"/>
            <a:ext cx="2682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rgbClr val="263357"/>
                </a:solidFill>
                <a:latin typeface="Poppins" pitchFamily="2" charset="77"/>
                <a:cs typeface="Poppins" pitchFamily="2" charset="77"/>
              </a:rPr>
              <a:t>Distribution of select patient outcomes over time at participating facilities</a:t>
            </a:r>
            <a:endParaRPr lang="en-US" sz="900" dirty="0">
              <a:solidFill>
                <a:srgbClr val="26335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8612A3-AAFD-DA3A-C338-5B7463D0AD86}"/>
              </a:ext>
            </a:extLst>
          </p:cNvPr>
          <p:cNvSpPr txBox="1"/>
          <p:nvPr/>
        </p:nvSpPr>
        <p:spPr>
          <a:xfrm>
            <a:off x="6380081" y="1575667"/>
            <a:ext cx="9621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263357"/>
                </a:solidFill>
                <a:latin typeface="Poppins" pitchFamily="2" charset="77"/>
                <a:cs typeface="Poppins" pitchFamily="2" charset="77"/>
              </a:rPr>
              <a:t>Results:</a:t>
            </a:r>
            <a:endParaRPr lang="en-US" dirty="0">
              <a:solidFill>
                <a:srgbClr val="263357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075088-9DB4-B93E-AF78-775FCDA21655}"/>
              </a:ext>
            </a:extLst>
          </p:cNvPr>
          <p:cNvSpPr txBox="1"/>
          <p:nvPr/>
        </p:nvSpPr>
        <p:spPr>
          <a:xfrm>
            <a:off x="9295851" y="1585906"/>
            <a:ext cx="13548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263357"/>
                </a:solidFill>
                <a:latin typeface="Poppins" pitchFamily="2" charset="77"/>
                <a:cs typeface="Poppins" pitchFamily="2" charset="77"/>
              </a:rPr>
              <a:t>Conclusion:</a:t>
            </a:r>
            <a:endParaRPr lang="en-US" dirty="0">
              <a:solidFill>
                <a:srgbClr val="263357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03B953-7271-AEB1-77FF-396EE6146D73}"/>
              </a:ext>
            </a:extLst>
          </p:cNvPr>
          <p:cNvSpPr txBox="1"/>
          <p:nvPr/>
        </p:nvSpPr>
        <p:spPr>
          <a:xfrm>
            <a:off x="9222450" y="3228580"/>
            <a:ext cx="21307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>
                <a:solidFill>
                  <a:srgbClr val="263357"/>
                </a:solidFill>
                <a:latin typeface="Poppins" pitchFamily="2" charset="77"/>
                <a:cs typeface="Poppins" pitchFamily="2" charset="77"/>
              </a:rPr>
              <a:t>Recommendations:</a:t>
            </a:r>
            <a:endParaRPr lang="en-US" dirty="0">
              <a:solidFill>
                <a:srgbClr val="2633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860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408</Words>
  <Application>Microsoft Macintosh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 Display</vt:lpstr>
      <vt:lpstr>Poppins ExtraBold</vt:lpstr>
      <vt:lpstr>Aptos</vt:lpstr>
      <vt:lpstr>Arial</vt:lpstr>
      <vt:lpstr>Poppins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heloise bourgeat</dc:creator>
  <cp:lastModifiedBy>Rouse, Miranda</cp:lastModifiedBy>
  <cp:revision>46</cp:revision>
  <dcterms:created xsi:type="dcterms:W3CDTF">2024-03-13T14:48:26Z</dcterms:created>
  <dcterms:modified xsi:type="dcterms:W3CDTF">2025-10-13T21:51:14Z</dcterms:modified>
</cp:coreProperties>
</file>