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74" r:id="rId6"/>
    <p:sldId id="275" r:id="rId7"/>
    <p:sldId id="276" r:id="rId8"/>
    <p:sldId id="278" r:id="rId9"/>
    <p:sldId id="279" r:id="rId10"/>
    <p:sldId id="260" r:id="rId11"/>
    <p:sldId id="280" r:id="rId12"/>
    <p:sldId id="281" r:id="rId13"/>
    <p:sldId id="282" r:id="rId14"/>
    <p:sldId id="284" r:id="rId15"/>
    <p:sldId id="283" r:id="rId16"/>
    <p:sldId id="263" r:id="rId17"/>
    <p:sldId id="26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506E81-94EE-5A29-4588-8F6F535AB5C2}" name="Mitchell, Ashley" initials="AM" userId="S::Ashley.Mitchell@ucsf.edu::ee8a6b49-afc1-430c-bd23-16a0aa8ed5d3" providerId="AD"/>
  <p188:author id="{71461AB0-8672-179C-2F3D-73BFBBD2D153}" name="Mitchell, Ashley" initials="MA" userId="S::ashley.mitchell@ucsf.edu::ee8a6b49-afc1-430c-bd23-16a0aa8ed5d3" providerId="AD"/>
  <p188:author id="{206E1CBA-980A-90CA-3AD2-FD592693AF27}" name="Rouse, Miranda" initials="MR" userId="S::miranda.rouse@ucsf.edu::b75dae03-1e02-46a7-a3fd-327d31b0bb50" providerId="AD"/>
  <p188:author id="{F59453F9-3535-BB69-32F2-9AA4EA4F5DE4}" name="Nelson Mwale" initials="NM" userId="S::nelsonmwale@gaiamalawi.org::76a64282-3eef-4bff-b939-5ca0c8fc4d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1C8"/>
    <a:srgbClr val="2FC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3" autoAdjust="0"/>
    <p:restoredTop sz="94295"/>
  </p:normalViewPr>
  <p:slideViewPr>
    <p:cSldViewPr snapToGrid="0">
      <p:cViewPr varScale="1">
        <p:scale>
          <a:sx n="102" d="100"/>
          <a:sy n="102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% of Key Vital Signs Recorded by PP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Pre vs. Post-Intervention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Recorded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PP3: Post-Intervention*</c:v>
                </c:pt>
                <c:pt idx="1">
                  <c:v>PP3: Pre-Intervention</c:v>
                </c:pt>
                <c:pt idx="2">
                  <c:v>PP2: Post-Intervention</c:v>
                </c:pt>
                <c:pt idx="3">
                  <c:v>PP2: Pre-Intervention</c:v>
                </c:pt>
                <c:pt idx="4">
                  <c:v>PP1: Post-Intervention*</c:v>
                </c:pt>
                <c:pt idx="5">
                  <c:v>PP1: Pre-Intervention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1.7000000000000001E-2</c:v>
                </c:pt>
                <c:pt idx="1">
                  <c:v>3.1E-2</c:v>
                </c:pt>
                <c:pt idx="2">
                  <c:v>1.7000000000000001E-2</c:v>
                </c:pt>
                <c:pt idx="3">
                  <c:v>0.01</c:v>
                </c:pt>
                <c:pt idx="4">
                  <c:v>5.0999999999999997E-2</c:v>
                </c:pt>
                <c:pt idx="5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7-3B4E-94DD-20CEF18090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 Recorded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PP3: Post-Intervention*</c:v>
                </c:pt>
                <c:pt idx="1">
                  <c:v>PP3: Pre-Intervention</c:v>
                </c:pt>
                <c:pt idx="2">
                  <c:v>PP2: Post-Intervention</c:v>
                </c:pt>
                <c:pt idx="3">
                  <c:v>PP2: Pre-Intervention</c:v>
                </c:pt>
                <c:pt idx="4">
                  <c:v>PP1: Post-Intervention*</c:v>
                </c:pt>
                <c:pt idx="5">
                  <c:v>PP1: Pre-Intervention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0.434</c:v>
                </c:pt>
                <c:pt idx="1">
                  <c:v>0.219</c:v>
                </c:pt>
                <c:pt idx="2">
                  <c:v>0.13700000000000001</c:v>
                </c:pt>
                <c:pt idx="3">
                  <c:v>0.104</c:v>
                </c:pt>
                <c:pt idx="4">
                  <c:v>0.52</c:v>
                </c:pt>
                <c:pt idx="5">
                  <c:v>0.35399999999999998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7-3B4E-94DD-20CEF18090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One Recorded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PP3: Post-Intervention*</c:v>
                </c:pt>
                <c:pt idx="1">
                  <c:v>PP3: Pre-Intervention</c:v>
                </c:pt>
                <c:pt idx="2">
                  <c:v>PP2: Post-Intervention</c:v>
                </c:pt>
                <c:pt idx="3">
                  <c:v>PP2: Pre-Intervention</c:v>
                </c:pt>
                <c:pt idx="4">
                  <c:v>PP1: Post-Intervention*</c:v>
                </c:pt>
                <c:pt idx="5">
                  <c:v>PP1: Pre-Intervention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3.4000000000000002E-2</c:v>
                </c:pt>
                <c:pt idx="1">
                  <c:v>3.1E-2</c:v>
                </c:pt>
                <c:pt idx="2">
                  <c:v>1.7000000000000001E-2</c:v>
                </c:pt>
                <c:pt idx="3">
                  <c:v>4.2000000000000003E-2</c:v>
                </c:pt>
                <c:pt idx="4">
                  <c:v>6.3E-2</c:v>
                </c:pt>
                <c:pt idx="5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7-3B4E-94DD-20CEF18090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None Recorded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PP3: Post-Intervention*</c:v>
                </c:pt>
                <c:pt idx="1">
                  <c:v>PP3: Pre-Intervention</c:v>
                </c:pt>
                <c:pt idx="2">
                  <c:v>PP2: Post-Intervention</c:v>
                </c:pt>
                <c:pt idx="3">
                  <c:v>PP2: Pre-Intervention</c:v>
                </c:pt>
                <c:pt idx="4">
                  <c:v>PP1: Post-Intervention*</c:v>
                </c:pt>
                <c:pt idx="5">
                  <c:v>PP1: Pre-Intervention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0.51400000000000001</c:v>
                </c:pt>
                <c:pt idx="1">
                  <c:v>0.71899999999999997</c:v>
                </c:pt>
                <c:pt idx="2">
                  <c:v>0.82899999999999996</c:v>
                </c:pt>
                <c:pt idx="3">
                  <c:v>0.84399999999999997</c:v>
                </c:pt>
                <c:pt idx="4">
                  <c:v>0.36599999999999999</c:v>
                </c:pt>
                <c:pt idx="5">
                  <c:v>0.54200000000000004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7-3B4E-94DD-20CEF1809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1137026016"/>
        <c:axId val="1137300768"/>
      </c:barChart>
      <c:catAx>
        <c:axId val="1137026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Pause Point (PP) and Pre vs Post Intervention</a:t>
                </a:r>
              </a:p>
            </c:rich>
          </c:tx>
          <c:layout>
            <c:manualLayout>
              <c:xMode val="edge"/>
              <c:yMode val="edge"/>
              <c:x val="8.4541062801932361E-3"/>
              <c:y val="0.124444457291086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300768"/>
        <c:crosses val="autoZero"/>
        <c:auto val="1"/>
        <c:lblAlgn val="ctr"/>
        <c:lblOffset val="100"/>
        <c:noMultiLvlLbl val="0"/>
      </c:catAx>
      <c:valAx>
        <c:axId val="11373007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% of Time 0, 1, 2, or 3 Key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 Vital Signs were Recorded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0260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92D07-B23B-4614-A75F-12EC5AE3E5EE}" type="datetimeFigureOut">
              <a:rPr lang="en-MW" smtClean="0"/>
              <a:t>11/4/24</a:t>
            </a:fld>
            <a:endParaRPr lang="en-M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50E3B-64B8-414F-BC19-EE717B1B0C8F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15558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50E3B-64B8-414F-BC19-EE717B1B0C8F}" type="slidenum">
              <a:rPr lang="en-MW" smtClean="0"/>
              <a:t>2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60965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50E3B-64B8-414F-BC19-EE717B1B0C8F}" type="slidenum">
              <a:rPr lang="en-MW" smtClean="0"/>
              <a:t>3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27875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50E3B-64B8-414F-BC19-EE717B1B0C8F}" type="slidenum">
              <a:rPr lang="en-MW" smtClean="0"/>
              <a:t>5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01632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50E3B-64B8-414F-BC19-EE717B1B0C8F}" type="slidenum">
              <a:rPr lang="en-MW" smtClean="0"/>
              <a:t>12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68373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8849-8B09-3871-5192-3331FE56B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74FA-2DBF-3035-DD30-B504FC984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D7A2B-6A4D-7C98-D360-E4AC8F98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2ACB9-B2C5-48BE-5788-7E2ED7D1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41BAD-B256-C43A-F469-C062D913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7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01FD-0261-3256-1E8D-6FEA39F4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A0356-68B5-579B-061D-3CBCDFCA1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6F26B-74C2-D2E8-A745-DD895731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35301-513D-AD1E-65DB-A47A7452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14B4E-DABD-189A-F143-C48CD43F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5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0436C-F9BC-6053-D4EC-6B60EF178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8ACCA-D64D-629D-7FB0-BDF9EA658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2F8C6-24A9-5D59-0B93-EC35FEA4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B34A8-6A23-249E-549C-60B02F0D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BD0A7-8E65-3DD7-FBAE-029F81F2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6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DC7C-A128-F558-AF5E-80A5CB09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71C2-A23D-6213-4968-419C48477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655EC-6398-CAD0-0892-C5996477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D285C-3F2C-9DC9-DE82-27BA4743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22A40-0108-B24F-6796-4FC9B17D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5BE8-5918-9477-9DB9-7AF5AF2E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59EF-588D-3E83-A950-597D76AE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F17B3-E636-5D4D-F431-187C11CF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5F375-5565-BDF8-875E-C92BC2D3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AD96-9C0C-326F-8CB5-8205BEE7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94E5-F993-FE7C-B276-089487AF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54D0-B11C-D386-5EC0-D5E5E1BBA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19994-5C62-74A0-B21C-10AC10B7A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83E9D-8DA5-E730-7558-501B1883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E0A74-AC35-83F0-ABEB-5D454995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BD68D-F032-6DFB-A2A3-3386DBD8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8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558A-5A0F-2969-3E6F-3E9F764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927DC-CBCE-BBBF-5849-4BB6CC9A4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8FB4D-7405-45B1-8FE1-2835CC156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79AAF-DB36-945D-C280-D32708B67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4B2AA3-1772-A37E-A979-A7F3F7520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CEEBE-EEFD-DA50-39C8-F0576888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85F021-2517-C01C-E4FA-7E4404CB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98B1C7-CCD2-880B-8000-9700CB0D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9982-9CD2-E587-E1FC-0927D8A0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130C1-0F3F-17A0-5701-F486C61A1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C7E07-AD4D-A247-8851-A697D8BC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7E78B-930C-F2FA-6B53-B87F08CB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998C-42AB-46FC-D441-5DEE5BF6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797D8-8669-1CBC-33D5-74885D3A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EA403-44E2-9F53-8C41-E79F7D61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5EE-032F-AA0A-95CA-8165BB37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8A79-2C72-6EB3-7526-FB9FE0DB0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280EE-F9F9-BC47-1A77-8C4957AA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A390-8B83-3851-43B8-0E393D21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26920-89D8-564E-BFD8-81CEF7FA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FD804-0210-4153-3994-630A53AC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4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FA10-CB88-53E7-15FD-7B50C2DE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3FACD-638C-A9DB-E167-5627F08B9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6192A-DAC0-C49B-16DA-89F0B1BC4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4D1A-2C93-4100-2F20-E2AE1CA9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D627F-09E9-CB4A-BCF6-A15C3C3A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C67AF-F076-DC9F-1777-27E11BBB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1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EB928-34AB-BF59-1B42-AEF156A0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F982A-CF42-A945-D030-F51DB9A41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A4066-E4DD-7607-6ED3-A1CEB431B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86FC-46A5-364A-8E43-65F3F38DCE03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70321-C7E3-BF7E-4822-C5605A04D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28311-975F-6D9E-1FE6-DADC62F8E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15E3E3-D0CC-6F42-B1D1-2493B675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3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nelsonmwale@gaiamalawi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54EAD6C-70FC-C6D3-BCB5-05004BE527B8}"/>
              </a:ext>
            </a:extLst>
          </p:cNvPr>
          <p:cNvSpPr txBox="1"/>
          <p:nvPr/>
        </p:nvSpPr>
        <p:spPr>
          <a:xfrm>
            <a:off x="1" y="0"/>
            <a:ext cx="12192000" cy="5172115"/>
          </a:xfrm>
          <a:prstGeom prst="rect">
            <a:avLst/>
          </a:prstGeom>
          <a:solidFill>
            <a:srgbClr val="25B1C8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5B1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09B51-E59F-5EE4-7D7E-D4F58DF17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64462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IMPACT OF A LONGITUDINAL MENTORSHIP ON MATERNAL VITAL SIGNS DOCUMENTATION IN BLANTYRE DISTRICT, MALAWI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F6A20-3885-B8AC-E9D1-10210D96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70009"/>
            <a:ext cx="9144000" cy="19841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Nelson Mwale</a:t>
            </a:r>
          </a:p>
          <a:p>
            <a:r>
              <a:rPr lang="en-US" dirty="0"/>
              <a:t>22 August 2024</a:t>
            </a:r>
          </a:p>
          <a:p>
            <a:r>
              <a:rPr lang="en-US" dirty="0"/>
              <a:t>GAIA Global Health</a:t>
            </a:r>
          </a:p>
          <a:p>
            <a:r>
              <a:rPr lang="en-US" dirty="0"/>
              <a:t>University of California San Francisco</a:t>
            </a:r>
          </a:p>
          <a:p>
            <a:r>
              <a:rPr lang="en-US" dirty="0"/>
              <a:t>Global Action in Nursing</a:t>
            </a:r>
          </a:p>
        </p:txBody>
      </p:sp>
      <p:pic>
        <p:nvPicPr>
          <p:cNvPr id="5" name="Picture 4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BC0950F8-DDB0-4AF2-5CA2-9415DE71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38" y="5498224"/>
            <a:ext cx="3615523" cy="1282927"/>
          </a:xfrm>
          <a:prstGeom prst="rect">
            <a:avLst/>
          </a:prstGeom>
        </p:spPr>
      </p:pic>
      <p:pic>
        <p:nvPicPr>
          <p:cNvPr id="9" name="Picture 8" descr="A logo with blue letters&#10;&#10;Description automatically generated">
            <a:extLst>
              <a:ext uri="{FF2B5EF4-FFF2-40B4-BE49-F238E27FC236}">
                <a16:creationId xmlns:a16="http://schemas.microsoft.com/office/drawing/2014/main" id="{7B6664AF-2B04-B06D-674F-E3AD433D8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0" y="5498224"/>
            <a:ext cx="3753135" cy="1221951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020D9615-2069-1F93-51A7-C72A1430B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887" y="5440913"/>
            <a:ext cx="3615523" cy="13402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380DDF-EAC2-5221-7DC5-243299C0A464}"/>
              </a:ext>
            </a:extLst>
          </p:cNvPr>
          <p:cNvSpPr txBox="1"/>
          <p:nvPr/>
        </p:nvSpPr>
        <p:spPr>
          <a:xfrm>
            <a:off x="7328848" y="1842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6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210"/>
            <a:ext cx="10054389" cy="6455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Results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8AE006-3ABE-8F5C-1998-32AE05132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25360"/>
              </p:ext>
            </p:extLst>
          </p:nvPr>
        </p:nvGraphicFramePr>
        <p:xfrm>
          <a:off x="1299411" y="853049"/>
          <a:ext cx="10036803" cy="5151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26">
                  <a:extLst>
                    <a:ext uri="{9D8B030D-6E8A-4147-A177-3AD203B41FA5}">
                      <a16:colId xmlns:a16="http://schemas.microsoft.com/office/drawing/2014/main" val="1151922001"/>
                    </a:ext>
                  </a:extLst>
                </a:gridCol>
                <a:gridCol w="2138026">
                  <a:extLst>
                    <a:ext uri="{9D8B030D-6E8A-4147-A177-3AD203B41FA5}">
                      <a16:colId xmlns:a16="http://schemas.microsoft.com/office/drawing/2014/main" val="1719860333"/>
                    </a:ext>
                  </a:extLst>
                </a:gridCol>
                <a:gridCol w="2138026">
                  <a:extLst>
                    <a:ext uri="{9D8B030D-6E8A-4147-A177-3AD203B41FA5}">
                      <a16:colId xmlns:a16="http://schemas.microsoft.com/office/drawing/2014/main" val="2896373207"/>
                    </a:ext>
                  </a:extLst>
                </a:gridCol>
                <a:gridCol w="2138026">
                  <a:extLst>
                    <a:ext uri="{9D8B030D-6E8A-4147-A177-3AD203B41FA5}">
                      <a16:colId xmlns:a16="http://schemas.microsoft.com/office/drawing/2014/main" val="3517456342"/>
                    </a:ext>
                  </a:extLst>
                </a:gridCol>
                <a:gridCol w="1484699">
                  <a:extLst>
                    <a:ext uri="{9D8B030D-6E8A-4147-A177-3AD203B41FA5}">
                      <a16:colId xmlns:a16="http://schemas.microsoft.com/office/drawing/2014/main" val="3888597118"/>
                    </a:ext>
                  </a:extLst>
                </a:gridCol>
              </a:tblGrid>
              <a:tr h="45558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Table Cont’d</a:t>
                      </a:r>
                      <a:endParaRPr lang="en-MW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Total</a:t>
                      </a:r>
                      <a:b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(N=271)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Pre-Int (N=96)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n (%)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Post-Int (N=175)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N (%)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p-value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0463"/>
                  </a:ext>
                </a:extLst>
              </a:tr>
              <a:tr h="455589">
                <a:tc gridSpan="5"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PP2: Before pushing or Caesarean section</a:t>
                      </a:r>
                      <a:endParaRPr lang="en-MW" sz="2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82775"/>
                  </a:ext>
                </a:extLst>
              </a:tr>
              <a:tr h="45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    all recorded</a:t>
                      </a:r>
                      <a:endParaRPr lang="en-MW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4 (1.5%)</a:t>
                      </a:r>
                      <a:endParaRPr lang="en-MW" sz="2200" kern="10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1 (1.0%)</a:t>
                      </a:r>
                      <a:endParaRPr lang="en-MW" sz="2200" kern="10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3 (1.7%)</a:t>
                      </a:r>
                      <a:endParaRPr lang="en-MW" sz="2200" kern="10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  <a:p>
                      <a:r>
                        <a:rPr lang="en-US" dirty="0">
                          <a:latin typeface="+mn-lt"/>
                        </a:rPr>
                        <a:t>0.546</a:t>
                      </a:r>
                      <a:endParaRPr lang="en-MW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714460"/>
                  </a:ext>
                </a:extLst>
              </a:tr>
              <a:tr h="45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    two recorded</a:t>
                      </a:r>
                      <a:endParaRPr lang="en-MW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34 (12.5%)</a:t>
                      </a:r>
                      <a:endParaRPr lang="en-MW" sz="2200" kern="10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10 (10.4%)</a:t>
                      </a:r>
                      <a:endParaRPr lang="en-MW" sz="2200" kern="10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24 (13.7%)</a:t>
                      </a:r>
                      <a:endParaRPr lang="en-MW" sz="2200" kern="10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279768"/>
                  </a:ext>
                </a:extLst>
              </a:tr>
              <a:tr h="45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     one recorded</a:t>
                      </a:r>
                      <a:endParaRPr lang="en-MW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7 (2.6%)</a:t>
                      </a:r>
                      <a:endParaRPr lang="en-MW" sz="2200" kern="10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4 (4.2%)</a:t>
                      </a:r>
                      <a:endParaRPr lang="en-MW" sz="2200" kern="10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3 (1.7%)</a:t>
                      </a:r>
                      <a:endParaRPr lang="en-MW" sz="2200" kern="10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88141"/>
                  </a:ext>
                </a:extLst>
              </a:tr>
              <a:tr h="45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    none recorded</a:t>
                      </a:r>
                      <a:endParaRPr lang="en-MW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226 (83.4%)</a:t>
                      </a:r>
                      <a:endParaRPr lang="en-MW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81 (84.4%)</a:t>
                      </a:r>
                      <a:endParaRPr lang="en-MW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145 (82.9%)</a:t>
                      </a:r>
                      <a:endParaRPr lang="en-MW" sz="22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16976"/>
                  </a:ext>
                </a:extLst>
              </a:tr>
              <a:tr h="455589">
                <a:tc gridSpan="5"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PP3: Immediate postpartum (within 1 hour)</a:t>
                      </a:r>
                      <a:endParaRPr lang="en-MW" sz="22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483118"/>
                  </a:ext>
                </a:extLst>
              </a:tr>
              <a:tr h="45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all recorded</a:t>
                      </a:r>
                      <a:endParaRPr lang="en-MW" sz="22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(2.2%)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(3.1%)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(1.7%)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  <a:p>
                      <a:r>
                        <a:rPr lang="en-US" dirty="0">
                          <a:latin typeface="+mn-lt"/>
                        </a:rPr>
                        <a:t>0.002</a:t>
                      </a:r>
                      <a:endParaRPr lang="en-MW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630009"/>
                  </a:ext>
                </a:extLst>
              </a:tr>
              <a:tr h="45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two recorded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97 (35.8%)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 (21.9%)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76 (43.4%)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42082"/>
                  </a:ext>
                </a:extLst>
              </a:tr>
              <a:tr h="45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one recorded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(3.3%)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 (3.1%)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(3.4%)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21206"/>
                  </a:ext>
                </a:extLst>
              </a:tr>
              <a:tr h="455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none recorded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159 (58.7%)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69 (71.9%)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90 (51.4%)</a:t>
                      </a:r>
                      <a:endParaRPr lang="en-MW" sz="22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2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46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5205-A8C1-66E3-E99F-95A18011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Results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88DDB4D-F355-C2CF-BC6B-735E62DED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080543"/>
              </p:ext>
            </p:extLst>
          </p:nvPr>
        </p:nvGraphicFramePr>
        <p:xfrm>
          <a:off x="838200" y="1443038"/>
          <a:ext cx="10515600" cy="484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D6692A-1F34-4694-7BC3-73D4CA7AC3BA}"/>
              </a:ext>
            </a:extLst>
          </p:cNvPr>
          <p:cNvSpPr txBox="1"/>
          <p:nvPr/>
        </p:nvSpPr>
        <p:spPr>
          <a:xfrm>
            <a:off x="1479030" y="6258654"/>
            <a:ext cx="461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*statistically significant difference (</a:t>
            </a:r>
            <a:r>
              <a:rPr lang="en-US" sz="1200" i="1" dirty="0"/>
              <a:t>p </a:t>
            </a:r>
            <a:r>
              <a:rPr lang="en-US" sz="1200" dirty="0"/>
              <a:t>&lt; 0.05)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DB730-D143-9B2D-FCB5-9F085551A01D}"/>
              </a:ext>
            </a:extLst>
          </p:cNvPr>
          <p:cNvSpPr/>
          <p:nvPr/>
        </p:nvSpPr>
        <p:spPr>
          <a:xfrm>
            <a:off x="1200151" y="2261395"/>
            <a:ext cx="7943850" cy="10144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561E57-A9F3-F9C8-FEA5-959B105DCEC4}"/>
              </a:ext>
            </a:extLst>
          </p:cNvPr>
          <p:cNvSpPr/>
          <p:nvPr/>
        </p:nvSpPr>
        <p:spPr>
          <a:xfrm>
            <a:off x="1200151" y="3339308"/>
            <a:ext cx="7943850" cy="10144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E0378F-A1C6-9300-4703-E6348437367C}"/>
              </a:ext>
            </a:extLst>
          </p:cNvPr>
          <p:cNvSpPr/>
          <p:nvPr/>
        </p:nvSpPr>
        <p:spPr>
          <a:xfrm>
            <a:off x="1200151" y="4417221"/>
            <a:ext cx="7943850" cy="10144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0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Results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F02844-1BB0-6E35-789B-99689F41B5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↑23% documentation in post intervention</a:t>
            </a:r>
          </a:p>
          <a:p>
            <a:pPr lvl="2"/>
            <a:r>
              <a:rPr lang="en-US" dirty="0"/>
              <a:t>Significant improvement at admission &amp; immediate postpartum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&gt;50% recorded heart rate and BP, post-intervention</a:t>
            </a:r>
          </a:p>
          <a:p>
            <a:pPr lvl="2"/>
            <a:r>
              <a:rPr lang="en-US" dirty="0"/>
              <a:t>Both </a:t>
            </a:r>
            <a:r>
              <a:rPr lang="en-US" dirty="0" err="1"/>
              <a:t>centres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MW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C99D0-7501-B800-5462-9EF0C41499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↑documentation at centre B </a:t>
            </a:r>
          </a:p>
          <a:p>
            <a:pPr lvl="2"/>
            <a:r>
              <a:rPr lang="en-US" dirty="0"/>
              <a:t>Less busy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significant associations with resource availability</a:t>
            </a:r>
          </a:p>
          <a:p>
            <a:pPr lvl="1"/>
            <a:r>
              <a:rPr lang="en-US" sz="2000" dirty="0"/>
              <a:t> (individual device vs related vital sign)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↑ documentation at PP1 even when </a:t>
            </a:r>
            <a:r>
              <a:rPr lang="en-US" dirty="0" err="1"/>
              <a:t>centres’</a:t>
            </a:r>
            <a:r>
              <a:rPr lang="en-US" dirty="0"/>
              <a:t> resources were only partially stocked</a:t>
            </a:r>
            <a:endParaRPr lang="en-MW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Conclusions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B0FCC54-5833-86D0-7A74-F5CF6876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7851" cy="41099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Increased documentation in post intervention </a:t>
            </a:r>
          </a:p>
          <a:p>
            <a:endParaRPr lang="en-US" dirty="0"/>
          </a:p>
          <a:p>
            <a:r>
              <a:rPr lang="en-US" dirty="0"/>
              <a:t>Documentation low in busier facility</a:t>
            </a:r>
          </a:p>
          <a:p>
            <a:endParaRPr lang="en-US" dirty="0"/>
          </a:p>
          <a:p>
            <a:r>
              <a:rPr lang="en-US" dirty="0"/>
              <a:t>Low documentation just before birth (PP2)</a:t>
            </a:r>
          </a:p>
          <a:p>
            <a:pPr lvl="1"/>
            <a:r>
              <a:rPr lang="en-US" dirty="0"/>
              <a:t>Conflicting priorities</a:t>
            </a:r>
          </a:p>
          <a:p>
            <a:endParaRPr lang="en-US" dirty="0"/>
          </a:p>
          <a:p>
            <a:r>
              <a:rPr lang="en-US" dirty="0"/>
              <a:t>No association between resource availability and documentation </a:t>
            </a:r>
          </a:p>
        </p:txBody>
      </p: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  <p:pic>
        <p:nvPicPr>
          <p:cNvPr id="1026" name="Picture 2" descr="Safe Childbirth Checklist Case Study: Success at Gobabis hospital sparks  national rollout in Namibia - Ariadne Labs">
            <a:extLst>
              <a:ext uri="{FF2B5EF4-FFF2-40B4-BE49-F238E27FC236}">
                <a16:creationId xmlns:a16="http://schemas.microsoft.com/office/drawing/2014/main" id="{B0B461FB-0F29-A20B-DB50-0D07714A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1897148"/>
            <a:ext cx="4857748" cy="364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3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Recommendations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B0FCC54-5833-86D0-7A74-F5CF6876EC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for further studies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Call for multi-disciplinary approach</a:t>
            </a:r>
          </a:p>
          <a:p>
            <a:pPr lvl="1"/>
            <a:r>
              <a:rPr lang="en-US" sz="2200" dirty="0"/>
              <a:t>Address bottlenecks in </a:t>
            </a:r>
            <a:r>
              <a:rPr lang="en-US" sz="2200" dirty="0" err="1"/>
              <a:t>QoC</a:t>
            </a:r>
            <a:endParaRPr lang="en-US" sz="2200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GAIN support with equipment </a:t>
            </a:r>
          </a:p>
          <a:p>
            <a:pPr lvl="1"/>
            <a:r>
              <a:rPr lang="en-US" sz="2200" dirty="0"/>
              <a:t>Introduced equipment signing sheet</a:t>
            </a:r>
          </a:p>
          <a:p>
            <a:pPr lvl="1"/>
            <a:r>
              <a:rPr lang="en-US" sz="2200" dirty="0"/>
              <a:t>Will re-evaluate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0B7AF-D9E0-213A-5A7F-C4C3ADDBB2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Strengths</a:t>
            </a:r>
          </a:p>
          <a:p>
            <a:r>
              <a:rPr lang="en-US" sz="2200" dirty="0"/>
              <a:t>Longitudinal cohort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Limitations</a:t>
            </a:r>
          </a:p>
          <a:p>
            <a:r>
              <a:rPr lang="en-US" sz="2200" dirty="0"/>
              <a:t>Not known whether documentation reflects actual care provided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  <p:pic>
        <p:nvPicPr>
          <p:cNvPr id="5" name="Picture 4" descr="A blood pressure monitor with a cord&#10;&#10;Description automatically generated">
            <a:extLst>
              <a:ext uri="{FF2B5EF4-FFF2-40B4-BE49-F238E27FC236}">
                <a16:creationId xmlns:a16="http://schemas.microsoft.com/office/drawing/2014/main" id="{88ED695D-9D8E-12DC-544C-370A9F3C1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10" y="4714036"/>
            <a:ext cx="1180683" cy="1223405"/>
          </a:xfrm>
          <a:prstGeom prst="rect">
            <a:avLst/>
          </a:prstGeom>
        </p:spPr>
      </p:pic>
      <p:pic>
        <p:nvPicPr>
          <p:cNvPr id="8" name="Picture 7" descr="A white and blue digital thermometer&#10;&#10;Description automatically generated">
            <a:extLst>
              <a:ext uri="{FF2B5EF4-FFF2-40B4-BE49-F238E27FC236}">
                <a16:creationId xmlns:a16="http://schemas.microsoft.com/office/drawing/2014/main" id="{5A00557A-91CE-1DF8-317C-A395A7DED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727" y="4609452"/>
            <a:ext cx="1172106" cy="1432574"/>
          </a:xfrm>
          <a:prstGeom prst="rect">
            <a:avLst/>
          </a:prstGeom>
        </p:spPr>
      </p:pic>
      <p:pic>
        <p:nvPicPr>
          <p:cNvPr id="10" name="Picture 9" descr="A stethoscope on a white background&#10;&#10;Description automatically generated">
            <a:extLst>
              <a:ext uri="{FF2B5EF4-FFF2-40B4-BE49-F238E27FC236}">
                <a16:creationId xmlns:a16="http://schemas.microsoft.com/office/drawing/2014/main" id="{FEC05FE4-C525-425E-C667-6CB0C1BFA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717" y="4757181"/>
            <a:ext cx="1029645" cy="11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B0FCC54-5833-86D0-7A74-F5CF6876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882244"/>
            <a:ext cx="10515600" cy="410995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25B1C8"/>
                </a:solidFill>
              </a:rPr>
              <a:t>Thank you!</a:t>
            </a:r>
          </a:p>
          <a:p>
            <a:pPr marL="0" indent="0" algn="ctr">
              <a:buNone/>
            </a:pPr>
            <a:r>
              <a:rPr lang="en-US" dirty="0"/>
              <a:t>Nelson Mwale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nelsonmwale@gaiamalawi.org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  <p:pic>
        <p:nvPicPr>
          <p:cNvPr id="8" name="Picture 7" descr="A qr code with a blue circle&#10;&#10;Description automatically generated">
            <a:extLst>
              <a:ext uri="{FF2B5EF4-FFF2-40B4-BE49-F238E27FC236}">
                <a16:creationId xmlns:a16="http://schemas.microsoft.com/office/drawing/2014/main" id="{BD783387-92BD-0FA7-D8E0-C05221896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521" y="3065050"/>
            <a:ext cx="2878953" cy="29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9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Background</a:t>
            </a:r>
          </a:p>
        </p:txBody>
      </p:sp>
      <p:pic>
        <p:nvPicPr>
          <p:cNvPr id="4" name="Content Placeholder 3" descr="A logo with blue letters&#10;&#10;Description automatically generated">
            <a:extLst>
              <a:ext uri="{FF2B5EF4-FFF2-40B4-BE49-F238E27FC236}">
                <a16:creationId xmlns:a16="http://schemas.microsoft.com/office/drawing/2014/main" id="{5308CA5F-D7EE-3357-641A-D63A93454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5623"/>
            <a:ext cx="2819399" cy="8120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A08124-090B-43DB-7B70-9E95D380EBD7}"/>
              </a:ext>
            </a:extLst>
          </p:cNvPr>
          <p:cNvSpPr/>
          <p:nvPr/>
        </p:nvSpPr>
        <p:spPr>
          <a:xfrm>
            <a:off x="4016132" y="1825623"/>
            <a:ext cx="3053261" cy="41099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17128893-55B2-BD84-7794-CFF2AFB8C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094" y="1690688"/>
            <a:ext cx="3615523" cy="1188391"/>
          </a:xfrm>
          <a:prstGeom prst="rect">
            <a:avLst/>
          </a:prstGeom>
        </p:spPr>
      </p:pic>
      <p:pic>
        <p:nvPicPr>
          <p:cNvPr id="8" name="Picture 7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BCEFFC65-641B-B189-E065-DBA8119A2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0094" y="4687252"/>
            <a:ext cx="3615523" cy="1121523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FEBF3D-4ECF-4D90-AF39-C018AD529BB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08725" y="4468537"/>
            <a:ext cx="1644976" cy="13402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6D56AC-7588-1870-A1B1-894BC5B8D186}"/>
              </a:ext>
            </a:extLst>
          </p:cNvPr>
          <p:cNvSpPr/>
          <p:nvPr/>
        </p:nvSpPr>
        <p:spPr>
          <a:xfrm rot="10800000" flipV="1">
            <a:off x="3500110" y="2879080"/>
            <a:ext cx="4085304" cy="15894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World Health Organization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 Safe Childbirth Checklist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(WHO SCC) </a:t>
            </a:r>
          </a:p>
        </p:txBody>
      </p:sp>
    </p:spTree>
    <p:extLst>
      <p:ext uri="{BB962C8B-B14F-4D97-AF65-F5344CB8AC3E}">
        <p14:creationId xmlns:p14="http://schemas.microsoft.com/office/powerpoint/2010/main" val="121497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19111"/>
          </a:xfrm>
        </p:spPr>
        <p:txBody>
          <a:bodyPr/>
          <a:lstStyle/>
          <a:p>
            <a:r>
              <a:rPr lang="en-US" dirty="0">
                <a:latin typeface="+mn-lt"/>
              </a:rPr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7D015-4EFD-B07B-5ED9-1141DB8FE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44531" cy="671104"/>
          </a:xfrm>
        </p:spPr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LOCATION OF MALAWI ON AFRICA</a:t>
            </a:r>
            <a:endParaRPr lang="en-MW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54FAE2-3671-7826-909C-F6365DE6F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LOCATION OF BLANTYRE DISTRICT ON MALAWI</a:t>
            </a:r>
            <a:endParaRPr lang="en-MW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9649AB-51C3-5606-E607-BEBB030995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25" y="2429686"/>
            <a:ext cx="3422203" cy="366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 descr="Blantyre, Malawi. Wiki. Major Cities Stock Illustration - Illustration ...">
            <a:extLst>
              <a:ext uri="{FF2B5EF4-FFF2-40B4-BE49-F238E27FC236}">
                <a16:creationId xmlns:a16="http://schemas.microsoft.com/office/drawing/2014/main" id="{8E7311EE-10E5-5329-E8BC-362ED5282C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74" y="2544763"/>
            <a:ext cx="2934357" cy="3554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43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0453-27DA-0E5E-AD2E-38301525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Background</a:t>
            </a:r>
            <a:endParaRPr lang="en-MW" dirty="0"/>
          </a:p>
        </p:txBody>
      </p:sp>
      <p:pic>
        <p:nvPicPr>
          <p:cNvPr id="6" name="Content Placeholder 5" descr="Scientists in lab">
            <a:extLst>
              <a:ext uri="{FF2B5EF4-FFF2-40B4-BE49-F238E27FC236}">
                <a16:creationId xmlns:a16="http://schemas.microsoft.com/office/drawing/2014/main" id="{65DE5190-B00E-19C2-563D-4128C6FBEA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86895"/>
            <a:ext cx="5181600" cy="29146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4303F-3927-E05A-84C9-B0EC09D33F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Strong maternal &amp; neonatal indicator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Poor in many LIC e.g. Malawi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Contributing factors: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Staffing levels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Equipment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Case loads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Insufficient training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Data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Support </a:t>
            </a:r>
          </a:p>
          <a:p>
            <a:endParaRPr lang="en-MW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1C681D-64B0-4B58-5913-18E2AE1F123E}"/>
              </a:ext>
            </a:extLst>
          </p:cNvPr>
          <p:cNvSpPr/>
          <p:nvPr/>
        </p:nvSpPr>
        <p:spPr>
          <a:xfrm>
            <a:off x="838200" y="1931591"/>
            <a:ext cx="5181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Quality of (health) Care (</a:t>
            </a:r>
            <a:r>
              <a:rPr lang="en-US" sz="2400" b="1" dirty="0" err="1">
                <a:solidFill>
                  <a:schemeClr val="tx1"/>
                </a:solidFill>
              </a:rPr>
              <a:t>QoC</a:t>
            </a:r>
            <a:r>
              <a:rPr lang="en-US" sz="2400" b="1" dirty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6911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Background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247F51A-D6B4-4568-C5C0-43A323893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Pause points (PP) assessments</a:t>
            </a:r>
            <a:endParaRPr lang="en-MW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D0DE4F2B-0DCA-ACD8-669F-EE5FA2005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07233" y="2556577"/>
            <a:ext cx="3822896" cy="3581584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8842A89-B240-F0C3-585E-1DFC7506D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Resources </a:t>
            </a:r>
            <a:endParaRPr lang="en-MW" dirty="0"/>
          </a:p>
        </p:txBody>
      </p:sp>
      <p:pic>
        <p:nvPicPr>
          <p:cNvPr id="19" name="Picture 2" descr="https://lh3.googleusercontent.com/W3-2FZ-wMox003g3eCYh4_dl0nQ8-0pa7GIC2LFxM9sSyuh6T6LmgNATIS-g_fnNyrzcNDDk7dFEOWdy6Q7zknjVj9zbMM11nu3HDlQK_eRAz16HUrZQnKKJqphcEbj-aXRzeme_CgPqny_DAC18u9qxpHTeuoPn1u6sqDLTnZbfkq0JKvKFTGvNP-qcdHgp1Kf60c6wrENvIwm-axnWhvvXXyHhuUYcSDlP-G_9En4BHwGLjHkT4qfWAAtrsYTPPpPCY-PgmQrUuEdEOpYu9hGZ-hRS8muTjOi1RsNmripYQ4YT8CiZddwGjetD2GpUsuvQubR59qaykECf_Yt0zJnCZgBKw1J_6-t_dG7opy5IOJkfxo_6oIQlt1azeaNZShQlzf3zUCaa44RZIy7GDdqyGI5nD-c8tcqs0uJnNaTJZycbZ2nt28trbPdBLd053tQIi3qH5IiNrlPRyd_IgAqVROgelPzxf-c970CODeVmOqm76u83dkNy_hmAnptVTPIVcB_jFZarTJ2COB7hYOVvZEVUKDG27c8abDjA64zVNGUSf5va4QzoNIHBZlOkrRwRRhVxupOnTmrVIdgsbYHgvnLUmu7a=w883-h662-no">
            <a:extLst>
              <a:ext uri="{FF2B5EF4-FFF2-40B4-BE49-F238E27FC236}">
                <a16:creationId xmlns:a16="http://schemas.microsoft.com/office/drawing/2014/main" id="{B3D574BA-9FE7-B42C-5B71-1C517035771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306474" y="2505075"/>
            <a:ext cx="491463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Background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8B4ECD-6E4A-B35D-20AF-7840E9ED00C8}"/>
              </a:ext>
            </a:extLst>
          </p:cNvPr>
          <p:cNvSpPr/>
          <p:nvPr/>
        </p:nvSpPr>
        <p:spPr>
          <a:xfrm>
            <a:off x="838200" y="1836035"/>
            <a:ext cx="5181600" cy="1964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PP1: ON ADMISSION </a:t>
            </a:r>
          </a:p>
          <a:p>
            <a:r>
              <a:rPr lang="en-US" dirty="0">
                <a:solidFill>
                  <a:schemeClr val="tx1"/>
                </a:solidFill>
              </a:rPr>
              <a:t>Assessment… need referral?</a:t>
            </a:r>
          </a:p>
          <a:p>
            <a:r>
              <a:rPr lang="en-US" dirty="0">
                <a:solidFill>
                  <a:schemeClr val="tx1"/>
                </a:solidFill>
              </a:rPr>
              <a:t>Temperature…. Antibiotics needed?</a:t>
            </a:r>
          </a:p>
          <a:p>
            <a:r>
              <a:rPr lang="en-US" dirty="0">
                <a:solidFill>
                  <a:schemeClr val="tx1"/>
                </a:solidFill>
              </a:rPr>
              <a:t>Blood pressure.. Magnesium sulfate needed?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Antihypertensives needed?</a:t>
            </a:r>
          </a:p>
          <a:p>
            <a:r>
              <a:rPr lang="en-US" dirty="0">
                <a:solidFill>
                  <a:schemeClr val="tx1"/>
                </a:solidFill>
              </a:rPr>
              <a:t>Heart rate for both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4DED6-8F90-E6BC-1824-8A31CC8D4FA9}"/>
              </a:ext>
            </a:extLst>
          </p:cNvPr>
          <p:cNvSpPr/>
          <p:nvPr/>
        </p:nvSpPr>
        <p:spPr>
          <a:xfrm>
            <a:off x="6172199" y="1836035"/>
            <a:ext cx="5181600" cy="1964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PP2: BEFORE PUSHING OR CAESSECTIONAREAN</a:t>
            </a:r>
          </a:p>
          <a:p>
            <a:r>
              <a:rPr lang="en-US" dirty="0">
                <a:solidFill>
                  <a:schemeClr val="tx1"/>
                </a:solidFill>
              </a:rPr>
              <a:t>Temperature</a:t>
            </a:r>
          </a:p>
          <a:p>
            <a:r>
              <a:rPr lang="en-US" dirty="0">
                <a:solidFill>
                  <a:schemeClr val="tx1"/>
                </a:solidFill>
              </a:rPr>
              <a:t>Blood pressure</a:t>
            </a:r>
          </a:p>
          <a:p>
            <a:r>
              <a:rPr lang="en-US" dirty="0">
                <a:solidFill>
                  <a:schemeClr val="tx1"/>
                </a:solidFill>
              </a:rPr>
              <a:t>Heart rate (both)</a:t>
            </a:r>
          </a:p>
          <a:p>
            <a:r>
              <a:rPr lang="en-US" dirty="0">
                <a:solidFill>
                  <a:schemeClr val="tx1"/>
                </a:solidFill>
              </a:rPr>
              <a:t>Supplies </a:t>
            </a:r>
            <a:endParaRPr lang="en-MW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77E441-6A8A-B2B6-027E-DA9C4EB110D1}"/>
              </a:ext>
            </a:extLst>
          </p:cNvPr>
          <p:cNvSpPr/>
          <p:nvPr/>
        </p:nvSpPr>
        <p:spPr>
          <a:xfrm>
            <a:off x="838200" y="4135123"/>
            <a:ext cx="5181600" cy="1964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PP3: SOON AFTER BIRTH (WITHIN 1HOUR)</a:t>
            </a:r>
          </a:p>
          <a:p>
            <a:r>
              <a:rPr lang="en-US" dirty="0">
                <a:solidFill>
                  <a:schemeClr val="tx1"/>
                </a:solidFill>
              </a:rPr>
              <a:t>Bleeding?</a:t>
            </a:r>
          </a:p>
          <a:p>
            <a:r>
              <a:rPr lang="en-US" dirty="0">
                <a:solidFill>
                  <a:schemeClr val="tx1"/>
                </a:solidFill>
              </a:rPr>
              <a:t>Vital signs (both)</a:t>
            </a:r>
          </a:p>
          <a:p>
            <a:r>
              <a:rPr lang="en-US" dirty="0">
                <a:solidFill>
                  <a:schemeClr val="tx1"/>
                </a:solidFill>
              </a:rPr>
              <a:t>Referral needed? (mother/baby)</a:t>
            </a:r>
          </a:p>
          <a:p>
            <a:r>
              <a:rPr lang="en-US" dirty="0">
                <a:solidFill>
                  <a:schemeClr val="tx1"/>
                </a:solidFill>
              </a:rPr>
              <a:t>Antibiotics/antihypertensives/magnesium</a:t>
            </a:r>
            <a:endParaRPr lang="en-MW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EAF02E-A395-4DC7-7D62-920C11361271}"/>
              </a:ext>
            </a:extLst>
          </p:cNvPr>
          <p:cNvSpPr/>
          <p:nvPr/>
        </p:nvSpPr>
        <p:spPr>
          <a:xfrm>
            <a:off x="6172199" y="4135122"/>
            <a:ext cx="5181600" cy="1964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PP4: BEFORE DISCHARGE</a:t>
            </a:r>
          </a:p>
          <a:p>
            <a:r>
              <a:rPr lang="en-US" dirty="0">
                <a:solidFill>
                  <a:schemeClr val="tx1"/>
                </a:solidFill>
              </a:rPr>
              <a:t>Period after delivery</a:t>
            </a:r>
          </a:p>
          <a:p>
            <a:r>
              <a:rPr lang="en-US" dirty="0">
                <a:solidFill>
                  <a:schemeClr val="tx1"/>
                </a:solidFill>
              </a:rPr>
              <a:t>Breastfeeding </a:t>
            </a:r>
          </a:p>
          <a:p>
            <a:r>
              <a:rPr lang="en-US" dirty="0">
                <a:solidFill>
                  <a:schemeClr val="tx1"/>
                </a:solidFill>
              </a:rPr>
              <a:t>Medication needed?</a:t>
            </a:r>
          </a:p>
          <a:p>
            <a:r>
              <a:rPr lang="en-US" dirty="0">
                <a:solidFill>
                  <a:schemeClr val="tx1"/>
                </a:solidFill>
              </a:rPr>
              <a:t>Follow up</a:t>
            </a:r>
          </a:p>
          <a:p>
            <a:r>
              <a:rPr lang="en-US" dirty="0">
                <a:solidFill>
                  <a:schemeClr val="tx1"/>
                </a:solidFill>
              </a:rPr>
              <a:t>Vital signs (both)</a:t>
            </a:r>
            <a:endParaRPr lang="en-M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2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Methods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7C7A3E-B619-68FC-156B-9FB9E99F372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2047545"/>
              </p:ext>
            </p:extLst>
          </p:nvPr>
        </p:nvGraphicFramePr>
        <p:xfrm>
          <a:off x="838200" y="1825624"/>
          <a:ext cx="5181600" cy="397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412133177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44626453"/>
                    </a:ext>
                  </a:extLst>
                </a:gridCol>
              </a:tblGrid>
              <a:tr h="799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Type  </a:t>
                      </a:r>
                      <a:endParaRPr lang="en-MW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Retrospective Quantitative Data Collection</a:t>
                      </a:r>
                      <a:endParaRPr lang="en-M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287046"/>
                  </a:ext>
                </a:extLst>
              </a:tr>
              <a:tr h="799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Setting</a:t>
                      </a:r>
                      <a:endParaRPr lang="en-M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Blantyre, Malawi </a:t>
                      </a:r>
                    </a:p>
                    <a:p>
                      <a:r>
                        <a:rPr lang="en-US" dirty="0"/>
                        <a:t>Two health </a:t>
                      </a:r>
                      <a:r>
                        <a:rPr lang="en-US" dirty="0" err="1"/>
                        <a:t>centres</a:t>
                      </a:r>
                      <a:r>
                        <a:rPr lang="en-US" dirty="0"/>
                        <a:t> &amp; a tertiary hospital</a:t>
                      </a:r>
                      <a:endParaRPr lang="en-M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65961"/>
                  </a:ext>
                </a:extLst>
              </a:tr>
              <a:tr h="799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Approvals</a:t>
                      </a:r>
                      <a:endParaRPr lang="en-M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USA: UCSF- Human Rights Protection Program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Malawi: National Health Sciences Research Committee</a:t>
                      </a:r>
                      <a:endParaRPr lang="en-M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214241"/>
                  </a:ext>
                </a:extLst>
              </a:tr>
              <a:tr h="7995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MW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 &amp; post-intervention study</a:t>
                      </a:r>
                      <a:endParaRPr lang="en-M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48043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4C6BF-F556-F59E-C4BB-1A0C202D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129429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Sample (2018 -2022)</a:t>
            </a:r>
          </a:p>
          <a:p>
            <a:pPr marL="0" indent="0">
              <a:buNone/>
            </a:pPr>
            <a:endParaRPr lang="en-MW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7FF635-F152-141A-4B4B-97DCE6269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48" y="1825624"/>
            <a:ext cx="5718939" cy="3976616"/>
          </a:xfrm>
          <a:prstGeom prst="rect">
            <a:avLst/>
          </a:prstGeom>
          <a:ln w="9525"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09497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survey&#10;&#10;Description automatically generated">
            <a:extLst>
              <a:ext uri="{FF2B5EF4-FFF2-40B4-BE49-F238E27FC236}">
                <a16:creationId xmlns:a16="http://schemas.microsoft.com/office/drawing/2014/main" id="{ACE859D3-1002-C33B-CEA7-F61BE36AF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1323047"/>
            <a:ext cx="3801779" cy="3623396"/>
          </a:xfrm>
          <a:prstGeom prst="rect">
            <a:avLst/>
          </a:prstGeom>
        </p:spPr>
      </p:pic>
      <p:pic>
        <p:nvPicPr>
          <p:cNvPr id="16" name="Picture 15" descr="A screenshot of a survey&#10;&#10;Description automatically generated">
            <a:extLst>
              <a:ext uri="{FF2B5EF4-FFF2-40B4-BE49-F238E27FC236}">
                <a16:creationId xmlns:a16="http://schemas.microsoft.com/office/drawing/2014/main" id="{537F5291-7A41-C9B1-9178-1F6E87A8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192" y="3266578"/>
            <a:ext cx="3698985" cy="3359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Methods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16F70E-BE82-F85C-5D43-E6A5DC180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4417" y="1825625"/>
            <a:ext cx="659007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exported from </a:t>
            </a:r>
            <a:r>
              <a:rPr lang="en-US" dirty="0" err="1"/>
              <a:t>CommCare</a:t>
            </a:r>
            <a:r>
              <a:rPr lang="en-US" dirty="0"/>
              <a:t> to Excel</a:t>
            </a:r>
          </a:p>
          <a:p>
            <a:pPr lvl="1"/>
            <a:r>
              <a:rPr lang="en-US" dirty="0"/>
              <a:t>Uploaded to R V4.1.0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Descriptive analysis followed by bivariate analyses</a:t>
            </a:r>
          </a:p>
          <a:p>
            <a:pPr lvl="1"/>
            <a:r>
              <a:rPr lang="en-US" dirty="0"/>
              <a:t>Kruskal Wallis &amp; Fisher’s Exact Test</a:t>
            </a:r>
          </a:p>
          <a:p>
            <a:pPr lvl="2"/>
            <a:r>
              <a:rPr lang="en-US" dirty="0"/>
              <a:t>Differences (documentation &amp; associations)</a:t>
            </a:r>
          </a:p>
          <a:p>
            <a:r>
              <a:rPr lang="en-US" dirty="0"/>
              <a:t>Multivariate regression (differences &amp; associations)</a:t>
            </a:r>
          </a:p>
          <a:p>
            <a:pPr lvl="1"/>
            <a:endParaRPr lang="en-US" dirty="0"/>
          </a:p>
          <a:p>
            <a:r>
              <a:rPr lang="en-US" dirty="0"/>
              <a:t>In all cases, a </a:t>
            </a:r>
            <a:r>
              <a:rPr lang="en-US" i="1" dirty="0"/>
              <a:t>p</a:t>
            </a:r>
            <a:r>
              <a:rPr lang="en-US" dirty="0"/>
              <a:t>-value</a:t>
            </a:r>
            <a:r>
              <a:rPr lang="en-US" i="1" dirty="0"/>
              <a:t> </a:t>
            </a:r>
            <a:r>
              <a:rPr lang="en-US" dirty="0"/>
              <a:t>&lt; 0.05 was considered significant</a:t>
            </a:r>
          </a:p>
          <a:p>
            <a:endParaRPr lang="en-MW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6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38AD-6B18-4387-C6E8-6FE587A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54389" cy="6455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Results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2EC18-2D54-CB6B-4B3D-4495E7D0B68E}"/>
              </a:ext>
            </a:extLst>
          </p:cNvPr>
          <p:cNvCxnSpPr>
            <a:cxnSpLocks/>
          </p:cNvCxnSpPr>
          <p:nvPr/>
        </p:nvCxnSpPr>
        <p:spPr>
          <a:xfrm>
            <a:off x="291548" y="6176963"/>
            <a:ext cx="11661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A logo for a company&#10;&#10;Description automatically generated">
            <a:extLst>
              <a:ext uri="{FF2B5EF4-FFF2-40B4-BE49-F238E27FC236}">
                <a16:creationId xmlns:a16="http://schemas.microsoft.com/office/drawing/2014/main" id="{13E7965C-5EDA-7AB9-B114-59C29067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11" y="6254379"/>
            <a:ext cx="1341377" cy="603620"/>
          </a:xfrm>
          <a:prstGeom prst="rect">
            <a:avLst/>
          </a:prstGeom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33739B7-46FF-3B58-6406-DEBF0756D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153068"/>
              </p:ext>
            </p:extLst>
          </p:nvPr>
        </p:nvGraphicFramePr>
        <p:xfrm>
          <a:off x="572730" y="1088069"/>
          <a:ext cx="11046540" cy="4708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308">
                  <a:extLst>
                    <a:ext uri="{9D8B030D-6E8A-4147-A177-3AD203B41FA5}">
                      <a16:colId xmlns:a16="http://schemas.microsoft.com/office/drawing/2014/main" val="1457564897"/>
                    </a:ext>
                  </a:extLst>
                </a:gridCol>
                <a:gridCol w="2209308">
                  <a:extLst>
                    <a:ext uri="{9D8B030D-6E8A-4147-A177-3AD203B41FA5}">
                      <a16:colId xmlns:a16="http://schemas.microsoft.com/office/drawing/2014/main" val="2177289633"/>
                    </a:ext>
                  </a:extLst>
                </a:gridCol>
                <a:gridCol w="2209308">
                  <a:extLst>
                    <a:ext uri="{9D8B030D-6E8A-4147-A177-3AD203B41FA5}">
                      <a16:colId xmlns:a16="http://schemas.microsoft.com/office/drawing/2014/main" val="1241289506"/>
                    </a:ext>
                  </a:extLst>
                </a:gridCol>
                <a:gridCol w="2209308">
                  <a:extLst>
                    <a:ext uri="{9D8B030D-6E8A-4147-A177-3AD203B41FA5}">
                      <a16:colId xmlns:a16="http://schemas.microsoft.com/office/drawing/2014/main" val="3252333570"/>
                    </a:ext>
                  </a:extLst>
                </a:gridCol>
                <a:gridCol w="2209308">
                  <a:extLst>
                    <a:ext uri="{9D8B030D-6E8A-4147-A177-3AD203B41FA5}">
                      <a16:colId xmlns:a16="http://schemas.microsoft.com/office/drawing/2014/main" val="931076286"/>
                    </a:ext>
                  </a:extLst>
                </a:gridCol>
              </a:tblGrid>
              <a:tr h="77719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Table showing Number of Total Key Vital Signs by Pause Point (PP) Pre-Intervention (N=96) and Post-Intervention (N=175)</a:t>
                      </a:r>
                      <a:endParaRPr lang="en-MW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69876"/>
                  </a:ext>
                </a:extLst>
              </a:tr>
              <a:tr h="655249">
                <a:tc>
                  <a:txBody>
                    <a:bodyPr/>
                    <a:lstStyle/>
                    <a:p>
                      <a:endParaRPr lang="en-MW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Total</a:t>
                      </a:r>
                      <a:b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</a:b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(N=271)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Pre-Int (N=96)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n (%)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Post-Int (N=175)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N (%)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  <a:ea typeface="Times New Roman" panose="02020603050405020304" pitchFamily="18" charset="0"/>
                        </a:rPr>
                        <a:t>p-value</a:t>
                      </a:r>
                      <a:endParaRPr lang="en-MW" sz="1800" kern="100" dirty="0">
                        <a:effectLst/>
                        <a:highlight>
                          <a:srgbClr val="FFFF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70496"/>
                  </a:ext>
                </a:extLst>
              </a:tr>
              <a:tr h="655249">
                <a:tc gridSpan="5">
                  <a:txBody>
                    <a:bodyPr/>
                    <a:lstStyle/>
                    <a:p>
                      <a:r>
                        <a:rPr lang="en-US" sz="2200" b="1" dirty="0">
                          <a:latin typeface="+mn-lt"/>
                        </a:rPr>
                        <a:t>PP1: Admission </a:t>
                      </a:r>
                      <a:endParaRPr lang="en-MW" sz="22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62465"/>
                  </a:ext>
                </a:extLst>
              </a:tr>
              <a:tr h="655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all recorded </a:t>
                      </a:r>
                      <a:endParaRPr lang="en-MW" sz="22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(4.1%)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 (2.1%)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(5.1%)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  <a:p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0.017</a:t>
                      </a:r>
                      <a:endParaRPr lang="en-MW" sz="2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71457"/>
                  </a:ext>
                </a:extLst>
              </a:tr>
              <a:tr h="655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two recorded</a:t>
                      </a:r>
                      <a:endParaRPr lang="en-MW" sz="22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125 (46.1%)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(35.4%)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91 (52.0%)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207577"/>
                  </a:ext>
                </a:extLst>
              </a:tr>
              <a:tr h="655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one recorded</a:t>
                      </a:r>
                      <a:endParaRPr lang="en-MW" sz="22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 (7.01%)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(8.3%)</a:t>
                      </a:r>
                      <a:endParaRPr lang="en-MW" sz="22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(6.3%)</a:t>
                      </a:r>
                      <a:endParaRPr lang="en-MW" sz="2200" kern="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621320"/>
                  </a:ext>
                </a:extLst>
              </a:tr>
              <a:tr h="655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none recorded</a:t>
                      </a:r>
                      <a:endParaRPr lang="en-MW" sz="22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116 (42.8%)</a:t>
                      </a:r>
                      <a:endParaRPr lang="en-MW" sz="22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52 (54.2%)</a:t>
                      </a:r>
                      <a:endParaRPr lang="en-MW" sz="22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2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64 (36.6%)</a:t>
                      </a:r>
                      <a:endParaRPr lang="en-MW" sz="22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W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36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895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7ADDE12A225478244784CD0869360" ma:contentTypeVersion="6" ma:contentTypeDescription="Create a new document." ma:contentTypeScope="" ma:versionID="5f52ae824445a744f1136dac3a32ae57">
  <xsd:schema xmlns:xsd="http://www.w3.org/2001/XMLSchema" xmlns:xs="http://www.w3.org/2001/XMLSchema" xmlns:p="http://schemas.microsoft.com/office/2006/metadata/properties" xmlns:ns3="6697509e-b467-4f6c-9e7c-f30db27f0468" targetNamespace="http://schemas.microsoft.com/office/2006/metadata/properties" ma:root="true" ma:fieldsID="587d8b0873f0b8d2a4c66c51501daa3f" ns3:_="">
    <xsd:import namespace="6697509e-b467-4f6c-9e7c-f30db27f04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7509e-b467-4f6c-9e7c-f30db27f04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97509e-b467-4f6c-9e7c-f30db27f04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6821A-1876-4A09-A813-02178FCE0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97509e-b467-4f6c-9e7c-f30db27f04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DDFEF-A960-4D58-AEB6-9F21A7691AB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6697509e-b467-4f6c-9e7c-f30db27f0468"/>
  </ds:schemaRefs>
</ds:datastoreItem>
</file>

<file path=customXml/itemProps3.xml><?xml version="1.0" encoding="utf-8"?>
<ds:datastoreItem xmlns:ds="http://schemas.openxmlformats.org/officeDocument/2006/customXml" ds:itemID="{9B8C8515-7C34-41EF-A47D-B60A320487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752</Words>
  <Application>Microsoft Macintosh PowerPoint</Application>
  <PresentationFormat>Widescreen</PresentationFormat>
  <Paragraphs>203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IMPACT OF A LONGITUDINAL MENTORSHIP ON MATERNAL VITAL SIGNS DOCUMENTATION IN BLANTYRE DISTRICT, MALAWI</vt:lpstr>
      <vt:lpstr>Background</vt:lpstr>
      <vt:lpstr>Background</vt:lpstr>
      <vt:lpstr>Background</vt:lpstr>
      <vt:lpstr>Background</vt:lpstr>
      <vt:lpstr>Background</vt:lpstr>
      <vt:lpstr>Methods</vt:lpstr>
      <vt:lpstr>Methods </vt:lpstr>
      <vt:lpstr>Results </vt:lpstr>
      <vt:lpstr>Results </vt:lpstr>
      <vt:lpstr>Results</vt:lpstr>
      <vt:lpstr>Results </vt:lpstr>
      <vt:lpstr>Conclusions</vt:lpstr>
      <vt:lpstr>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Rouse, Miranda</dc:creator>
  <cp:lastModifiedBy>Rouse, Miranda</cp:lastModifiedBy>
  <cp:revision>28</cp:revision>
  <dcterms:created xsi:type="dcterms:W3CDTF">2024-07-15T20:08:33Z</dcterms:created>
  <dcterms:modified xsi:type="dcterms:W3CDTF">2024-11-04T23:18:13Z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0x01010087A7ADDE12A225478244784CD0869360</vt:lpwstr>
  </property>
</Properties>
</file>