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3"/>
  </p:notesMasterIdLst>
  <p:sldIdLst>
    <p:sldId id="257" r:id="rId2"/>
  </p:sldIdLst>
  <p:sldSz cx="42803763" cy="3027521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32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29"/>
    <p:restoredTop sz="94694"/>
  </p:normalViewPr>
  <p:slideViewPr>
    <p:cSldViewPr snapToGrid="0">
      <p:cViewPr varScale="1">
        <p:scale>
          <a:sx n="27" d="100"/>
          <a:sy n="27" d="100"/>
        </p:scale>
        <p:origin x="1984" y="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DC3528D9-B3A4-1349-B6A6-5B7160343729}" type="datetimeFigureOut">
              <a:rPr lang="en-US" smtClean="0"/>
              <a:t>12/6/23</a:t>
            </a:fld>
            <a:endParaRPr lang="en-US"/>
          </a:p>
        </p:txBody>
      </p:sp>
      <p:sp>
        <p:nvSpPr>
          <p:cNvPr id="4" name="Slide Image Placeholder 3"/>
          <p:cNvSpPr>
            <a:spLocks noGrp="1" noRot="1" noChangeAspect="1"/>
          </p:cNvSpPr>
          <p:nvPr>
            <p:ph type="sldImg" idx="2"/>
          </p:nvPr>
        </p:nvSpPr>
        <p:spPr>
          <a:xfrm>
            <a:off x="2935288" y="857250"/>
            <a:ext cx="3273425"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CBDDC02D-36E1-A248-BB99-255D06BBE678}" type="slidenum">
              <a:rPr lang="en-US" smtClean="0"/>
              <a:t>‹#›</a:t>
            </a:fld>
            <a:endParaRPr lang="en-US"/>
          </a:p>
        </p:txBody>
      </p:sp>
    </p:spTree>
    <p:extLst>
      <p:ext uri="{BB962C8B-B14F-4D97-AF65-F5344CB8AC3E}">
        <p14:creationId xmlns:p14="http://schemas.microsoft.com/office/powerpoint/2010/main" val="4028108635"/>
      </p:ext>
    </p:extLst>
  </p:cSld>
  <p:clrMap bg1="lt1" tx1="dk1" bg2="lt2" tx2="dk2" accent1="accent1" accent2="accent2" accent3="accent3" accent4="accent4" accent5="accent5" accent6="accent6" hlink="hlink" folHlink="folHlink"/>
  <p:notesStyle>
    <a:lvl1pPr marL="0" algn="l" defTabSz="3507643" rtl="0" eaLnBrk="1" latinLnBrk="0" hangingPunct="1">
      <a:defRPr sz="4603" kern="1200">
        <a:solidFill>
          <a:schemeClr val="tx1"/>
        </a:solidFill>
        <a:latin typeface="+mn-lt"/>
        <a:ea typeface="+mn-ea"/>
        <a:cs typeface="+mn-cs"/>
      </a:defRPr>
    </a:lvl1pPr>
    <a:lvl2pPr marL="1753822" algn="l" defTabSz="3507643" rtl="0" eaLnBrk="1" latinLnBrk="0" hangingPunct="1">
      <a:defRPr sz="4603" kern="1200">
        <a:solidFill>
          <a:schemeClr val="tx1"/>
        </a:solidFill>
        <a:latin typeface="+mn-lt"/>
        <a:ea typeface="+mn-ea"/>
        <a:cs typeface="+mn-cs"/>
      </a:defRPr>
    </a:lvl2pPr>
    <a:lvl3pPr marL="3507643" algn="l" defTabSz="3507643" rtl="0" eaLnBrk="1" latinLnBrk="0" hangingPunct="1">
      <a:defRPr sz="4603" kern="1200">
        <a:solidFill>
          <a:schemeClr val="tx1"/>
        </a:solidFill>
        <a:latin typeface="+mn-lt"/>
        <a:ea typeface="+mn-ea"/>
        <a:cs typeface="+mn-cs"/>
      </a:defRPr>
    </a:lvl3pPr>
    <a:lvl4pPr marL="5261464" algn="l" defTabSz="3507643" rtl="0" eaLnBrk="1" latinLnBrk="0" hangingPunct="1">
      <a:defRPr sz="4603" kern="1200">
        <a:solidFill>
          <a:schemeClr val="tx1"/>
        </a:solidFill>
        <a:latin typeface="+mn-lt"/>
        <a:ea typeface="+mn-ea"/>
        <a:cs typeface="+mn-cs"/>
      </a:defRPr>
    </a:lvl4pPr>
    <a:lvl5pPr marL="7015285" algn="l" defTabSz="3507643" rtl="0" eaLnBrk="1" latinLnBrk="0" hangingPunct="1">
      <a:defRPr sz="4603" kern="1200">
        <a:solidFill>
          <a:schemeClr val="tx1"/>
        </a:solidFill>
        <a:latin typeface="+mn-lt"/>
        <a:ea typeface="+mn-ea"/>
        <a:cs typeface="+mn-cs"/>
      </a:defRPr>
    </a:lvl5pPr>
    <a:lvl6pPr marL="8769107" algn="l" defTabSz="3507643" rtl="0" eaLnBrk="1" latinLnBrk="0" hangingPunct="1">
      <a:defRPr sz="4603" kern="1200">
        <a:solidFill>
          <a:schemeClr val="tx1"/>
        </a:solidFill>
        <a:latin typeface="+mn-lt"/>
        <a:ea typeface="+mn-ea"/>
        <a:cs typeface="+mn-cs"/>
      </a:defRPr>
    </a:lvl6pPr>
    <a:lvl7pPr marL="10522928" algn="l" defTabSz="3507643" rtl="0" eaLnBrk="1" latinLnBrk="0" hangingPunct="1">
      <a:defRPr sz="4603" kern="1200">
        <a:solidFill>
          <a:schemeClr val="tx1"/>
        </a:solidFill>
        <a:latin typeface="+mn-lt"/>
        <a:ea typeface="+mn-ea"/>
        <a:cs typeface="+mn-cs"/>
      </a:defRPr>
    </a:lvl7pPr>
    <a:lvl8pPr marL="12276750" algn="l" defTabSz="3507643" rtl="0" eaLnBrk="1" latinLnBrk="0" hangingPunct="1">
      <a:defRPr sz="4603" kern="1200">
        <a:solidFill>
          <a:schemeClr val="tx1"/>
        </a:solidFill>
        <a:latin typeface="+mn-lt"/>
        <a:ea typeface="+mn-ea"/>
        <a:cs typeface="+mn-cs"/>
      </a:defRPr>
    </a:lvl8pPr>
    <a:lvl9pPr marL="14030571" algn="l" defTabSz="3507643" rtl="0" eaLnBrk="1" latinLnBrk="0" hangingPunct="1">
      <a:defRPr sz="46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35288" y="857250"/>
            <a:ext cx="3273425" cy="2314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DDC02D-36E1-A248-BB99-255D06BBE678}" type="slidenum">
              <a:rPr lang="en-US" smtClean="0"/>
              <a:t>1</a:t>
            </a:fld>
            <a:endParaRPr lang="en-US"/>
          </a:p>
        </p:txBody>
      </p:sp>
    </p:spTree>
    <p:extLst>
      <p:ext uri="{BB962C8B-B14F-4D97-AF65-F5344CB8AC3E}">
        <p14:creationId xmlns:p14="http://schemas.microsoft.com/office/powerpoint/2010/main" val="4213052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en-US"/>
              <a:t>Click to edit Master title style</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BAAAF-C299-754D-AA94-EBB7AD214BF4}" type="datetimeFigureOut">
              <a:rPr lang="en-US" smtClean="0"/>
              <a:t>12/6/23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86EA3-0564-814D-B58F-4F5AF021D0A6}" type="slidenum">
              <a:rPr lang="en-US" smtClean="0"/>
              <a:t>‹#›</a:t>
            </a:fld>
            <a:endParaRPr lang="en-US"/>
          </a:p>
        </p:txBody>
      </p:sp>
    </p:spTree>
    <p:extLst>
      <p:ext uri="{BB962C8B-B14F-4D97-AF65-F5344CB8AC3E}">
        <p14:creationId xmlns:p14="http://schemas.microsoft.com/office/powerpoint/2010/main" val="2269790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3BAAAF-C299-754D-AA94-EBB7AD214BF4}" type="datetimeFigureOut">
              <a:rPr lang="en-US" smtClean="0"/>
              <a:t>12/6/23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86EA3-0564-814D-B58F-4F5AF021D0A6}" type="slidenum">
              <a:rPr lang="en-US" smtClean="0"/>
              <a:t>‹#›</a:t>
            </a:fld>
            <a:endParaRPr lang="en-US"/>
          </a:p>
        </p:txBody>
      </p:sp>
    </p:spTree>
    <p:extLst>
      <p:ext uri="{BB962C8B-B14F-4D97-AF65-F5344CB8AC3E}">
        <p14:creationId xmlns:p14="http://schemas.microsoft.com/office/powerpoint/2010/main" val="2078635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3BAAAF-C299-754D-AA94-EBB7AD214BF4}" type="datetimeFigureOut">
              <a:rPr lang="en-US" smtClean="0"/>
              <a:t>12/6/23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86EA3-0564-814D-B58F-4F5AF021D0A6}" type="slidenum">
              <a:rPr lang="en-US" smtClean="0"/>
              <a:t>‹#›</a:t>
            </a:fld>
            <a:endParaRPr lang="en-US"/>
          </a:p>
        </p:txBody>
      </p:sp>
    </p:spTree>
    <p:extLst>
      <p:ext uri="{BB962C8B-B14F-4D97-AF65-F5344CB8AC3E}">
        <p14:creationId xmlns:p14="http://schemas.microsoft.com/office/powerpoint/2010/main" val="2584686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3BAAAF-C299-754D-AA94-EBB7AD214BF4}" type="datetimeFigureOut">
              <a:rPr lang="en-US" smtClean="0"/>
              <a:t>12/6/23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86EA3-0564-814D-B58F-4F5AF021D0A6}" type="slidenum">
              <a:rPr lang="en-US" smtClean="0"/>
              <a:t>‹#›</a:t>
            </a:fld>
            <a:endParaRPr lang="en-US"/>
          </a:p>
        </p:txBody>
      </p:sp>
    </p:spTree>
    <p:extLst>
      <p:ext uri="{BB962C8B-B14F-4D97-AF65-F5344CB8AC3E}">
        <p14:creationId xmlns:p14="http://schemas.microsoft.com/office/powerpoint/2010/main" val="1246054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en-US"/>
              <a:t>Click to edit Master title style</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3BAAAF-C299-754D-AA94-EBB7AD214BF4}" type="datetimeFigureOut">
              <a:rPr lang="en-US" smtClean="0"/>
              <a:t>12/6/23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86EA3-0564-814D-B58F-4F5AF021D0A6}" type="slidenum">
              <a:rPr lang="en-US" smtClean="0"/>
              <a:t>‹#›</a:t>
            </a:fld>
            <a:endParaRPr lang="en-US"/>
          </a:p>
        </p:txBody>
      </p:sp>
    </p:spTree>
    <p:extLst>
      <p:ext uri="{BB962C8B-B14F-4D97-AF65-F5344CB8AC3E}">
        <p14:creationId xmlns:p14="http://schemas.microsoft.com/office/powerpoint/2010/main" val="412528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3BAAAF-C299-754D-AA94-EBB7AD214BF4}" type="datetimeFigureOut">
              <a:rPr lang="en-US" smtClean="0"/>
              <a:t>12/6/23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86EA3-0564-814D-B58F-4F5AF021D0A6}" type="slidenum">
              <a:rPr lang="en-US" smtClean="0"/>
              <a:t>‹#›</a:t>
            </a:fld>
            <a:endParaRPr lang="en-US"/>
          </a:p>
        </p:txBody>
      </p:sp>
    </p:spTree>
    <p:extLst>
      <p:ext uri="{BB962C8B-B14F-4D97-AF65-F5344CB8AC3E}">
        <p14:creationId xmlns:p14="http://schemas.microsoft.com/office/powerpoint/2010/main" val="300637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Click to edit Master text styles</a:t>
            </a:r>
          </a:p>
        </p:txBody>
      </p:sp>
      <p:sp>
        <p:nvSpPr>
          <p:cNvPr id="4" name="Content Placeholder 3"/>
          <p:cNvSpPr>
            <a:spLocks noGrp="1"/>
          </p:cNvSpPr>
          <p:nvPr>
            <p:ph sz="half" idx="2"/>
          </p:nvPr>
        </p:nvSpPr>
        <p:spPr>
          <a:xfrm>
            <a:off x="2948339" y="11058863"/>
            <a:ext cx="18107995"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Click to edit Master text styles</a:t>
            </a:r>
          </a:p>
        </p:txBody>
      </p:sp>
      <p:sp>
        <p:nvSpPr>
          <p:cNvPr id="6" name="Content Placeholder 5"/>
          <p:cNvSpPr>
            <a:spLocks noGrp="1"/>
          </p:cNvSpPr>
          <p:nvPr>
            <p:ph sz="quarter" idx="4"/>
          </p:nvPr>
        </p:nvSpPr>
        <p:spPr>
          <a:xfrm>
            <a:off x="21669408" y="11058863"/>
            <a:ext cx="18197174"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3BAAAF-C299-754D-AA94-EBB7AD214BF4}" type="datetimeFigureOut">
              <a:rPr lang="en-US" smtClean="0"/>
              <a:t>12/6/23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086EA3-0564-814D-B58F-4F5AF021D0A6}" type="slidenum">
              <a:rPr lang="en-US" smtClean="0"/>
              <a:t>‹#›</a:t>
            </a:fld>
            <a:endParaRPr lang="en-US"/>
          </a:p>
        </p:txBody>
      </p:sp>
    </p:spTree>
    <p:extLst>
      <p:ext uri="{BB962C8B-B14F-4D97-AF65-F5344CB8AC3E}">
        <p14:creationId xmlns:p14="http://schemas.microsoft.com/office/powerpoint/2010/main" val="899491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3BAAAF-C299-754D-AA94-EBB7AD214BF4}" type="datetimeFigureOut">
              <a:rPr lang="en-US" smtClean="0"/>
              <a:t>12/6/23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086EA3-0564-814D-B58F-4F5AF021D0A6}" type="slidenum">
              <a:rPr lang="en-US" smtClean="0"/>
              <a:t>‹#›</a:t>
            </a:fld>
            <a:endParaRPr lang="en-US"/>
          </a:p>
        </p:txBody>
      </p:sp>
    </p:spTree>
    <p:extLst>
      <p:ext uri="{BB962C8B-B14F-4D97-AF65-F5344CB8AC3E}">
        <p14:creationId xmlns:p14="http://schemas.microsoft.com/office/powerpoint/2010/main" val="1223453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3BAAAF-C299-754D-AA94-EBB7AD214BF4}" type="datetimeFigureOut">
              <a:rPr lang="en-US" smtClean="0"/>
              <a:t>12/6/23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086EA3-0564-814D-B58F-4F5AF021D0A6}" type="slidenum">
              <a:rPr lang="en-US" smtClean="0"/>
              <a:t>‹#›</a:t>
            </a:fld>
            <a:endParaRPr lang="en-US"/>
          </a:p>
        </p:txBody>
      </p:sp>
    </p:spTree>
    <p:extLst>
      <p:ext uri="{BB962C8B-B14F-4D97-AF65-F5344CB8AC3E}">
        <p14:creationId xmlns:p14="http://schemas.microsoft.com/office/powerpoint/2010/main" val="520597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Click to edit Master text styles</a:t>
            </a:r>
          </a:p>
        </p:txBody>
      </p:sp>
      <p:sp>
        <p:nvSpPr>
          <p:cNvPr id="5" name="Date Placeholder 4"/>
          <p:cNvSpPr>
            <a:spLocks noGrp="1"/>
          </p:cNvSpPr>
          <p:nvPr>
            <p:ph type="dt" sz="half" idx="10"/>
          </p:nvPr>
        </p:nvSpPr>
        <p:spPr/>
        <p:txBody>
          <a:bodyPr/>
          <a:lstStyle/>
          <a:p>
            <a:fld id="{223BAAAF-C299-754D-AA94-EBB7AD214BF4}" type="datetimeFigureOut">
              <a:rPr lang="en-US" smtClean="0"/>
              <a:t>12/6/23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86EA3-0564-814D-B58F-4F5AF021D0A6}" type="slidenum">
              <a:rPr lang="en-US" smtClean="0"/>
              <a:t>‹#›</a:t>
            </a:fld>
            <a:endParaRPr lang="en-US"/>
          </a:p>
        </p:txBody>
      </p:sp>
    </p:spTree>
    <p:extLst>
      <p:ext uri="{BB962C8B-B14F-4D97-AF65-F5344CB8AC3E}">
        <p14:creationId xmlns:p14="http://schemas.microsoft.com/office/powerpoint/2010/main" val="3018048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en-US"/>
              <a:t>Click icon to add picture</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Click to edit Master text styles</a:t>
            </a:r>
          </a:p>
        </p:txBody>
      </p:sp>
      <p:sp>
        <p:nvSpPr>
          <p:cNvPr id="5" name="Date Placeholder 4"/>
          <p:cNvSpPr>
            <a:spLocks noGrp="1"/>
          </p:cNvSpPr>
          <p:nvPr>
            <p:ph type="dt" sz="half" idx="10"/>
          </p:nvPr>
        </p:nvSpPr>
        <p:spPr/>
        <p:txBody>
          <a:bodyPr/>
          <a:lstStyle/>
          <a:p>
            <a:fld id="{223BAAAF-C299-754D-AA94-EBB7AD214BF4}" type="datetimeFigureOut">
              <a:rPr lang="en-US" smtClean="0"/>
              <a:t>12/6/23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86EA3-0564-814D-B58F-4F5AF021D0A6}" type="slidenum">
              <a:rPr lang="en-US" smtClean="0"/>
              <a:t>‹#›</a:t>
            </a:fld>
            <a:endParaRPr lang="en-US"/>
          </a:p>
        </p:txBody>
      </p:sp>
    </p:spTree>
    <p:extLst>
      <p:ext uri="{BB962C8B-B14F-4D97-AF65-F5344CB8AC3E}">
        <p14:creationId xmlns:p14="http://schemas.microsoft.com/office/powerpoint/2010/main" val="3402340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223BAAAF-C299-754D-AA94-EBB7AD214BF4}" type="datetimeFigureOut">
              <a:rPr lang="en-US" smtClean="0"/>
              <a:t>12/6/23</a:t>
            </a:fld>
            <a:endParaRPr lang="en-US"/>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C2086EA3-0564-814D-B58F-4F5AF021D0A6}" type="slidenum">
              <a:rPr lang="en-US" smtClean="0"/>
              <a:t>‹#›</a:t>
            </a:fld>
            <a:endParaRPr lang="en-US"/>
          </a:p>
        </p:txBody>
      </p:sp>
    </p:spTree>
    <p:extLst>
      <p:ext uri="{BB962C8B-B14F-4D97-AF65-F5344CB8AC3E}">
        <p14:creationId xmlns:p14="http://schemas.microsoft.com/office/powerpoint/2010/main" val="3389005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18" Type="http://schemas.openxmlformats.org/officeDocument/2006/relationships/image" Target="../media/image16.png"/><Relationship Id="rId3" Type="http://schemas.openxmlformats.org/officeDocument/2006/relationships/image" Target="../media/image1.jpg"/><Relationship Id="rId7" Type="http://schemas.openxmlformats.org/officeDocument/2006/relationships/image" Target="../media/image5.svg"/><Relationship Id="rId12" Type="http://schemas.openxmlformats.org/officeDocument/2006/relationships/image" Target="../media/image10.png"/><Relationship Id="rId17" Type="http://schemas.openxmlformats.org/officeDocument/2006/relationships/image" Target="../media/image15.jpg"/><Relationship Id="rId2" Type="http://schemas.openxmlformats.org/officeDocument/2006/relationships/notesSlide" Target="../notesSlides/notesSlide1.xml"/><Relationship Id="rId16" Type="http://schemas.openxmlformats.org/officeDocument/2006/relationships/image" Target="../media/image14.jp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5" Type="http://schemas.openxmlformats.org/officeDocument/2006/relationships/image" Target="../media/image13.svg"/><Relationship Id="rId10" Type="http://schemas.openxmlformats.org/officeDocument/2006/relationships/image" Target="../media/image8.png"/><Relationship Id="rId19" Type="http://schemas.openxmlformats.org/officeDocument/2006/relationships/image" Target="../media/image17.jpg"/><Relationship Id="rId4" Type="http://schemas.openxmlformats.org/officeDocument/2006/relationships/image" Target="../media/image2.png"/><Relationship Id="rId9" Type="http://schemas.openxmlformats.org/officeDocument/2006/relationships/image" Target="../media/image7.sv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7" name="Rounded Rectangle 46"/>
          <p:cNvSpPr/>
          <p:nvPr/>
        </p:nvSpPr>
        <p:spPr>
          <a:xfrm>
            <a:off x="778207" y="5873534"/>
            <a:ext cx="13536000" cy="10080000"/>
          </a:xfrm>
          <a:prstGeom prst="roundRect">
            <a:avLst/>
          </a:prstGeom>
          <a:solidFill>
            <a:schemeClr val="bg1"/>
          </a:solidFill>
          <a:ln w="76200">
            <a:solidFill>
              <a:schemeClr val="accent4">
                <a:lumMod val="75000"/>
              </a:schemeClr>
            </a:solidFill>
          </a:ln>
        </p:spPr>
        <p:style>
          <a:lnRef idx="1">
            <a:schemeClr val="accent5"/>
          </a:lnRef>
          <a:fillRef idx="2">
            <a:schemeClr val="accent5"/>
          </a:fillRef>
          <a:effectRef idx="1">
            <a:schemeClr val="accent5"/>
          </a:effectRef>
          <a:fontRef idx="minor">
            <a:schemeClr val="dk1"/>
          </a:fontRef>
        </p:style>
        <p:txBody>
          <a:bodyPr rtlCol="0" anchor="ctr"/>
          <a:lstStyle/>
          <a:p>
            <a:r>
              <a:rPr lang="en-GB" sz="3200" dirty="0">
                <a:latin typeface="Arial" panose="020B0604020202020204" pitchFamily="34" charset="0"/>
                <a:cs typeface="Arial" panose="020B0604020202020204" pitchFamily="34" charset="0"/>
              </a:rPr>
              <a:t> </a:t>
            </a:r>
            <a:r>
              <a:rPr lang="en-GB" sz="4800" dirty="0">
                <a:latin typeface="Arial" panose="020B0604020202020204" pitchFamily="34" charset="0"/>
                <a:cs typeface="Arial" panose="020B0604020202020204" pitchFamily="34" charset="0"/>
              </a:rPr>
              <a:t> </a:t>
            </a:r>
          </a:p>
        </p:txBody>
      </p:sp>
      <p:sp>
        <p:nvSpPr>
          <p:cNvPr id="48" name="TextBox 47"/>
          <p:cNvSpPr txBox="1"/>
          <p:nvPr/>
        </p:nvSpPr>
        <p:spPr>
          <a:xfrm>
            <a:off x="1235677" y="6956891"/>
            <a:ext cx="9477976" cy="707886"/>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Background</a:t>
            </a:r>
          </a:p>
        </p:txBody>
      </p:sp>
      <p:sp>
        <p:nvSpPr>
          <p:cNvPr id="49" name="TextBox 48"/>
          <p:cNvSpPr txBox="1"/>
          <p:nvPr/>
        </p:nvSpPr>
        <p:spPr>
          <a:xfrm>
            <a:off x="145549" y="7628955"/>
            <a:ext cx="13676667" cy="4536819"/>
          </a:xfrm>
          <a:prstGeom prst="rect">
            <a:avLst/>
          </a:prstGeom>
          <a:noFill/>
        </p:spPr>
        <p:txBody>
          <a:bodyPr wrap="square" rtlCol="0">
            <a:spAutoFit/>
          </a:bodyPr>
          <a:lstStyle/>
          <a:p>
            <a:pPr marL="1143000" indent="-1143000" algn="just">
              <a:lnSpc>
                <a:spcPct val="150000"/>
              </a:lnSpc>
              <a:buFont typeface="Arial" panose="020B0604020202020204" pitchFamily="34" charset="0"/>
              <a:buChar char="•"/>
            </a:pPr>
            <a:r>
              <a:rPr lang="en-GB" sz="2800" dirty="0">
                <a:latin typeface="Arial" panose="020B0604020202020204" pitchFamily="34" charset="0"/>
                <a:cs typeface="Arial" panose="020B0604020202020204" pitchFamily="34" charset="0"/>
              </a:rPr>
              <a:t>Malawi continues to register high maternal (349/100,000) and neonatal (19/1000) mortality rates despite increased hospital delivery and skilled birth attendance rates</a:t>
            </a:r>
            <a:r>
              <a:rPr lang="en-GB" sz="2800" baseline="30000" dirty="0">
                <a:latin typeface="Arial" panose="020B0604020202020204" pitchFamily="34" charset="0"/>
                <a:cs typeface="Arial" panose="020B0604020202020204" pitchFamily="34" charset="0"/>
              </a:rPr>
              <a:t>1</a:t>
            </a:r>
            <a:r>
              <a:rPr lang="en-GB" sz="2800" dirty="0">
                <a:latin typeface="Arial" panose="020B0604020202020204" pitchFamily="34" charset="0"/>
                <a:cs typeface="Arial" panose="020B0604020202020204" pitchFamily="34" charset="0"/>
              </a:rPr>
              <a:t>, highlighting the need to improve the quality of care and associated health systems.</a:t>
            </a:r>
            <a:r>
              <a:rPr lang="en-GB" sz="2800" baseline="30000" dirty="0">
                <a:latin typeface="Arial" panose="020B0604020202020204" pitchFamily="34" charset="0"/>
                <a:cs typeface="Arial" panose="020B0604020202020204" pitchFamily="34" charset="0"/>
              </a:rPr>
              <a:t> </a:t>
            </a:r>
            <a:r>
              <a:rPr lang="en-GB" sz="2800" dirty="0">
                <a:latin typeface="Arial" panose="020B0604020202020204" pitchFamily="34" charset="0"/>
                <a:cs typeface="Arial" panose="020B0604020202020204" pitchFamily="34" charset="0"/>
              </a:rPr>
              <a:t>The </a:t>
            </a:r>
            <a:r>
              <a:rPr lang="en-GB" sz="2800" dirty="0">
                <a:solidFill>
                  <a:srgbClr val="28327B"/>
                </a:solidFill>
                <a:latin typeface="Arial" panose="020B0604020202020204" pitchFamily="34" charset="0"/>
                <a:cs typeface="Arial" panose="020B0604020202020204" pitchFamily="34" charset="0"/>
              </a:rPr>
              <a:t>Global Action in Nursing (GAIN) </a:t>
            </a:r>
            <a:r>
              <a:rPr lang="en-GB" sz="2800" dirty="0">
                <a:latin typeface="Arial" panose="020B0604020202020204" pitchFamily="34" charset="0"/>
                <a:cs typeface="Arial" panose="020B0604020202020204" pitchFamily="34" charset="0"/>
              </a:rPr>
              <a:t>project conducted a study in Blantyre across 7 primary health facilities and Queen Elizabeth Central Hospital (QECH) to understand the quality of care for emergency obstetric referrals.</a:t>
            </a:r>
            <a:r>
              <a:rPr lang="en-GB" sz="2800" baseline="30000" dirty="0">
                <a:latin typeface="Arial" panose="020B0604020202020204" pitchFamily="34" charset="0"/>
                <a:cs typeface="Arial" panose="020B0604020202020204" pitchFamily="34" charset="0"/>
              </a:rPr>
              <a:t>2</a:t>
            </a:r>
            <a:r>
              <a:rPr lang="en-GB" sz="2800" dirty="0">
                <a:latin typeface="Arial" panose="020B0604020202020204" pitchFamily="34" charset="0"/>
                <a:cs typeface="Arial" panose="020B0604020202020204" pitchFamily="34" charset="0"/>
              </a:rPr>
              <a:t> </a:t>
            </a:r>
          </a:p>
        </p:txBody>
      </p:sp>
      <p:sp>
        <p:nvSpPr>
          <p:cNvPr id="50" name="TextBox 49"/>
          <p:cNvSpPr txBox="1"/>
          <p:nvPr/>
        </p:nvSpPr>
        <p:spPr>
          <a:xfrm>
            <a:off x="3130739" y="6124628"/>
            <a:ext cx="9477976" cy="848203"/>
          </a:xfrm>
          <a:prstGeom prst="rect">
            <a:avLst/>
          </a:prstGeom>
          <a:noFill/>
        </p:spPr>
        <p:txBody>
          <a:bodyPr wrap="square" rtlCol="0">
            <a:spAutoFit/>
          </a:bodyPr>
          <a:lstStyle/>
          <a:p>
            <a:pPr algn="ctr"/>
            <a:r>
              <a:rPr lang="en-GB" sz="4800" b="1" dirty="0">
                <a:latin typeface="Arial" panose="020B0604020202020204" pitchFamily="34" charset="0"/>
                <a:cs typeface="Arial" panose="020B0604020202020204" pitchFamily="34" charset="0"/>
              </a:rPr>
              <a:t>Introduction</a:t>
            </a:r>
          </a:p>
        </p:txBody>
      </p:sp>
      <p:sp>
        <p:nvSpPr>
          <p:cNvPr id="51" name="TextBox 50"/>
          <p:cNvSpPr txBox="1"/>
          <p:nvPr/>
        </p:nvSpPr>
        <p:spPr>
          <a:xfrm>
            <a:off x="1257590" y="12470779"/>
            <a:ext cx="9477976" cy="707886"/>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 Study  objective(s)   </a:t>
            </a:r>
          </a:p>
        </p:txBody>
      </p:sp>
      <p:sp>
        <p:nvSpPr>
          <p:cNvPr id="52" name="TextBox 51"/>
          <p:cNvSpPr txBox="1"/>
          <p:nvPr/>
        </p:nvSpPr>
        <p:spPr>
          <a:xfrm>
            <a:off x="1235678" y="13431628"/>
            <a:ext cx="12586539" cy="1951496"/>
          </a:xfrm>
          <a:prstGeom prst="rect">
            <a:avLst/>
          </a:prstGeom>
          <a:noFill/>
        </p:spPr>
        <p:txBody>
          <a:bodyPr wrap="square" rtlCol="0">
            <a:spAutoFit/>
          </a:bodyPr>
          <a:lstStyle/>
          <a:p>
            <a:pPr marL="1143000" indent="-1143000">
              <a:lnSpc>
                <a:spcPct val="150000"/>
              </a:lnSpc>
              <a:buFont typeface="Arial" panose="020B0604020202020204" pitchFamily="34" charset="0"/>
              <a:buChar char="•"/>
            </a:pPr>
            <a:r>
              <a:rPr lang="en-GB" sz="2800" dirty="0">
                <a:latin typeface="Arial" panose="020B0604020202020204" pitchFamily="34" charset="0"/>
                <a:cs typeface="Arial" panose="020B0604020202020204" pitchFamily="34" charset="0"/>
              </a:rPr>
              <a:t>To characterise peri-referral care for obstetric emergencies in Blantyre.</a:t>
            </a:r>
          </a:p>
          <a:p>
            <a:pPr marL="1143000" indent="-1143000">
              <a:lnSpc>
                <a:spcPct val="150000"/>
              </a:lnSpc>
              <a:buFont typeface="Arial" panose="020B0604020202020204" pitchFamily="34" charset="0"/>
              <a:buChar char="•"/>
            </a:pPr>
            <a:r>
              <a:rPr lang="en-GB" sz="2800" dirty="0">
                <a:latin typeface="Arial" panose="020B0604020202020204" pitchFamily="34" charset="0"/>
                <a:cs typeface="Arial" panose="020B0604020202020204" pitchFamily="34" charset="0"/>
              </a:rPr>
              <a:t>To understand the facilitators and barriers to the referral process for obstetric emergencies in the district. </a:t>
            </a:r>
          </a:p>
        </p:txBody>
      </p:sp>
      <p:sp>
        <p:nvSpPr>
          <p:cNvPr id="54" name="Rounded Rectangle 53"/>
          <p:cNvSpPr/>
          <p:nvPr/>
        </p:nvSpPr>
        <p:spPr>
          <a:xfrm>
            <a:off x="28697711" y="5999163"/>
            <a:ext cx="12119098" cy="5581966"/>
          </a:xfrm>
          <a:prstGeom prst="roundRect">
            <a:avLst/>
          </a:prstGeom>
          <a:solidFill>
            <a:schemeClr val="bg1"/>
          </a:solidFill>
          <a:ln w="76200">
            <a:solidFill>
              <a:schemeClr val="accent4">
                <a:lumMod val="75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sz="4800" dirty="0">
              <a:latin typeface="Arial" panose="020B0604020202020204" pitchFamily="34" charset="0"/>
              <a:cs typeface="Arial" panose="020B0604020202020204" pitchFamily="34" charset="0"/>
            </a:endParaRPr>
          </a:p>
        </p:txBody>
      </p:sp>
      <p:sp>
        <p:nvSpPr>
          <p:cNvPr id="55" name="TextBox 54"/>
          <p:cNvSpPr txBox="1"/>
          <p:nvPr/>
        </p:nvSpPr>
        <p:spPr>
          <a:xfrm>
            <a:off x="30058208" y="6155984"/>
            <a:ext cx="9723960" cy="830997"/>
          </a:xfrm>
          <a:prstGeom prst="rect">
            <a:avLst/>
          </a:prstGeom>
          <a:solidFill>
            <a:schemeClr val="bg1"/>
          </a:solidFill>
        </p:spPr>
        <p:txBody>
          <a:bodyPr wrap="square" rtlCol="0">
            <a:spAutoFit/>
          </a:bodyPr>
          <a:lstStyle/>
          <a:p>
            <a:pPr algn="ctr"/>
            <a:r>
              <a:rPr lang="en-GB" sz="4800" b="1" dirty="0">
                <a:latin typeface="Arial" panose="020B0604020202020204" pitchFamily="34" charset="0"/>
                <a:cs typeface="Arial" panose="020B0604020202020204" pitchFamily="34" charset="0"/>
              </a:rPr>
              <a:t>Conclusion</a:t>
            </a:r>
          </a:p>
        </p:txBody>
      </p:sp>
      <p:sp>
        <p:nvSpPr>
          <p:cNvPr id="56" name="TextBox 55"/>
          <p:cNvSpPr txBox="1"/>
          <p:nvPr/>
        </p:nvSpPr>
        <p:spPr>
          <a:xfrm>
            <a:off x="29297859" y="7015678"/>
            <a:ext cx="11013964" cy="4536755"/>
          </a:xfrm>
          <a:prstGeom prst="rect">
            <a:avLst/>
          </a:prstGeom>
          <a:noFill/>
        </p:spPr>
        <p:txBody>
          <a:bodyPr wrap="square" rtlCol="0">
            <a:spAutoFit/>
          </a:bodyPr>
          <a:lstStyle/>
          <a:p>
            <a:pPr algn="just">
              <a:lnSpc>
                <a:spcPct val="150000"/>
              </a:lnSpc>
            </a:pPr>
            <a:r>
              <a:rPr lang="en-US" sz="2800" kern="100" dirty="0">
                <a:latin typeface="Arial" panose="020B0604020202020204" pitchFamily="34" charset="0"/>
                <a:ea typeface="Calibri" panose="020F0502020204030204" pitchFamily="34" charset="0"/>
                <a:cs typeface="Arial" panose="020B0604020202020204" pitchFamily="34" charset="0"/>
              </a:rPr>
              <a:t>Our triangulated findings underscored that challenges to the referral process are multifaceted. As such, improvements must be multidisciplinary to address availability of emergency transportation services, human and material resources, improve infrastructure; enhance communication between providers and patients, and standardize communication within and between facilities. </a:t>
            </a:r>
          </a:p>
          <a:p>
            <a:pPr marL="1143000" indent="-1143000" algn="just">
              <a:lnSpc>
                <a:spcPct val="150000"/>
              </a:lnSpc>
              <a:buFont typeface="Arial" panose="020B0604020202020204" pitchFamily="34" charset="0"/>
              <a:buChar char="•"/>
            </a:pPr>
            <a:endParaRPr lang="en-GB" sz="2800" dirty="0">
              <a:latin typeface="Arial" panose="020B0604020202020204" pitchFamily="34" charset="0"/>
              <a:cs typeface="Arial" panose="020B0604020202020204" pitchFamily="34" charset="0"/>
            </a:endParaRPr>
          </a:p>
        </p:txBody>
      </p:sp>
      <p:grpSp>
        <p:nvGrpSpPr>
          <p:cNvPr id="57" name="Group 56"/>
          <p:cNvGrpSpPr/>
          <p:nvPr/>
        </p:nvGrpSpPr>
        <p:grpSpPr>
          <a:xfrm>
            <a:off x="1039037" y="16252574"/>
            <a:ext cx="13301468" cy="10656049"/>
            <a:chOff x="2604609" y="18611245"/>
            <a:chExt cx="14630400" cy="10058400"/>
          </a:xfrm>
          <a:solidFill>
            <a:schemeClr val="bg1"/>
          </a:solidFill>
        </p:grpSpPr>
        <p:sp>
          <p:nvSpPr>
            <p:cNvPr id="58" name="Rounded Rectangle 57"/>
            <p:cNvSpPr/>
            <p:nvPr/>
          </p:nvSpPr>
          <p:spPr>
            <a:xfrm>
              <a:off x="2604609" y="18611245"/>
              <a:ext cx="14630400" cy="10058400"/>
            </a:xfrm>
            <a:prstGeom prst="roundRect">
              <a:avLst/>
            </a:prstGeom>
            <a:grpFill/>
            <a:ln w="76200">
              <a:solidFill>
                <a:schemeClr val="accent4">
                  <a:lumMod val="75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sz="4800" dirty="0">
                <a:latin typeface="Arial" panose="020B0604020202020204" pitchFamily="34" charset="0"/>
                <a:cs typeface="Arial" panose="020B0604020202020204" pitchFamily="34" charset="0"/>
              </a:endParaRPr>
            </a:p>
          </p:txBody>
        </p:sp>
        <p:sp>
          <p:nvSpPr>
            <p:cNvPr id="59" name="TextBox 58"/>
            <p:cNvSpPr txBox="1"/>
            <p:nvPr/>
          </p:nvSpPr>
          <p:spPr>
            <a:xfrm>
              <a:off x="4088947" y="18930550"/>
              <a:ext cx="11338560" cy="777772"/>
            </a:xfrm>
            <a:prstGeom prst="rect">
              <a:avLst/>
            </a:prstGeom>
            <a:grpFill/>
          </p:spPr>
          <p:txBody>
            <a:bodyPr wrap="square" rtlCol="0">
              <a:spAutoFit/>
            </a:bodyPr>
            <a:lstStyle/>
            <a:p>
              <a:pPr algn="ctr"/>
              <a:r>
                <a:rPr lang="en-GB" sz="4800" b="1" dirty="0">
                  <a:latin typeface="Arial" panose="020B0604020202020204" pitchFamily="34" charset="0"/>
                  <a:cs typeface="Arial" panose="020B0604020202020204" pitchFamily="34" charset="0"/>
                </a:rPr>
                <a:t>Methods</a:t>
              </a:r>
            </a:p>
          </p:txBody>
        </p:sp>
        <p:sp>
          <p:nvSpPr>
            <p:cNvPr id="60" name="TextBox 59"/>
            <p:cNvSpPr txBox="1"/>
            <p:nvPr/>
          </p:nvSpPr>
          <p:spPr>
            <a:xfrm>
              <a:off x="3847283" y="20065561"/>
              <a:ext cx="11338560" cy="668184"/>
            </a:xfrm>
            <a:prstGeom prst="rect">
              <a:avLst/>
            </a:prstGeom>
            <a:grpFill/>
          </p:spPr>
          <p:txBody>
            <a:bodyPr wrap="square" rtlCol="0">
              <a:spAutoFit/>
            </a:bodyPr>
            <a:lstStyle/>
            <a:p>
              <a:r>
                <a:rPr lang="en-GB" sz="4000" b="1" dirty="0">
                  <a:latin typeface="Arial" panose="020B0604020202020204" pitchFamily="34" charset="0"/>
                  <a:cs typeface="Arial" panose="020B0604020202020204" pitchFamily="34" charset="0"/>
                </a:rPr>
                <a:t>Study  design</a:t>
              </a:r>
            </a:p>
          </p:txBody>
        </p:sp>
        <p:sp>
          <p:nvSpPr>
            <p:cNvPr id="61" name="TextBox 60"/>
            <p:cNvSpPr txBox="1"/>
            <p:nvPr/>
          </p:nvSpPr>
          <p:spPr>
            <a:xfrm>
              <a:off x="3847283" y="24444830"/>
              <a:ext cx="11338560" cy="668184"/>
            </a:xfrm>
            <a:prstGeom prst="rect">
              <a:avLst/>
            </a:prstGeom>
            <a:grpFill/>
          </p:spPr>
          <p:txBody>
            <a:bodyPr wrap="square" rtlCol="0">
              <a:spAutoFit/>
            </a:bodyPr>
            <a:lstStyle/>
            <a:p>
              <a:r>
                <a:rPr lang="en-GB" sz="4000" b="1" dirty="0">
                  <a:latin typeface="Arial" panose="020B0604020202020204" pitchFamily="34" charset="0"/>
                  <a:cs typeface="Arial" panose="020B0604020202020204" pitchFamily="34" charset="0"/>
                </a:rPr>
                <a:t>Data collections tools</a:t>
              </a:r>
            </a:p>
          </p:txBody>
        </p:sp>
        <p:sp>
          <p:nvSpPr>
            <p:cNvPr id="62" name="TextBox 61"/>
            <p:cNvSpPr txBox="1"/>
            <p:nvPr/>
          </p:nvSpPr>
          <p:spPr>
            <a:xfrm>
              <a:off x="4010168" y="20941221"/>
              <a:ext cx="12215153" cy="3641303"/>
            </a:xfrm>
            <a:prstGeom prst="rect">
              <a:avLst/>
            </a:prstGeom>
            <a:grpFill/>
          </p:spPr>
          <p:txBody>
            <a:bodyPr wrap="square" rtlCol="0">
              <a:spAutoFit/>
            </a:bodyPr>
            <a:lstStyle/>
            <a:p>
              <a:pPr marL="571500" indent="-571500">
                <a:lnSpc>
                  <a:spcPct val="150000"/>
                </a:lnSpc>
                <a:buFont typeface="Arial" panose="020B0604020202020204" pitchFamily="34" charset="0"/>
                <a:buChar char="•"/>
              </a:pPr>
              <a:r>
                <a:rPr lang="en-GB" sz="2800" dirty="0">
                  <a:latin typeface="Arial" panose="020B0604020202020204" pitchFamily="34" charset="0"/>
                  <a:cs typeface="Arial" panose="020B0604020202020204" pitchFamily="34" charset="0"/>
                </a:rPr>
                <a:t>This study used a convergent mixed methods approach</a:t>
              </a:r>
            </a:p>
            <a:p>
              <a:pPr marL="571500" indent="-571500">
                <a:lnSpc>
                  <a:spcPct val="150000"/>
                </a:lnSpc>
                <a:buFont typeface="Arial" panose="020B0604020202020204" pitchFamily="34" charset="0"/>
                <a:buChar char="•"/>
              </a:pPr>
              <a:r>
                <a:rPr lang="en-GB" sz="2800" dirty="0">
                  <a:latin typeface="Arial" panose="020B0604020202020204" pitchFamily="34" charset="0"/>
                  <a:cs typeface="Arial" panose="020B0604020202020204" pitchFamily="34" charset="0"/>
                </a:rPr>
                <a:t>Descriptive and bivariate models were built to explore factors associated with patient care and outcomes.</a:t>
              </a:r>
            </a:p>
            <a:p>
              <a:pPr marL="571500" indent="-571500">
                <a:lnSpc>
                  <a:spcPct val="150000"/>
                </a:lnSpc>
                <a:buFont typeface="Arial" panose="020B0604020202020204" pitchFamily="34" charset="0"/>
                <a:buChar char="•"/>
              </a:pPr>
              <a:r>
                <a:rPr lang="en-GB" sz="2800" dirty="0">
                  <a:latin typeface="Arial" panose="020B0604020202020204" pitchFamily="34" charset="0"/>
                  <a:cs typeface="Arial" panose="020B0604020202020204" pitchFamily="34" charset="0"/>
                </a:rPr>
                <a:t>Transcripts from focus group discussions and in-depth interviews were thematically analysed. </a:t>
              </a:r>
            </a:p>
            <a:p>
              <a:pPr>
                <a:lnSpc>
                  <a:spcPct val="150000"/>
                </a:lnSpc>
              </a:pPr>
              <a:endParaRPr lang="en-GB" sz="2800" dirty="0">
                <a:latin typeface="Arial" panose="020B0604020202020204" pitchFamily="34" charset="0"/>
                <a:cs typeface="Arial" panose="020B0604020202020204" pitchFamily="34" charset="0"/>
              </a:endParaRPr>
            </a:p>
          </p:txBody>
        </p:sp>
        <p:sp>
          <p:nvSpPr>
            <p:cNvPr id="63" name="TextBox 62"/>
            <p:cNvSpPr txBox="1"/>
            <p:nvPr/>
          </p:nvSpPr>
          <p:spPr>
            <a:xfrm>
              <a:off x="3726929" y="25194541"/>
              <a:ext cx="12540928" cy="3036370"/>
            </a:xfrm>
            <a:prstGeom prst="rect">
              <a:avLst/>
            </a:prstGeom>
            <a:grpFill/>
          </p:spPr>
          <p:txBody>
            <a:bodyPr wrap="square" rtlCol="0">
              <a:spAutoFit/>
            </a:bodyPr>
            <a:lstStyle/>
            <a:p>
              <a:pPr marL="1143000" indent="-1143000">
                <a:lnSpc>
                  <a:spcPct val="150000"/>
                </a:lnSpc>
                <a:buFont typeface="Arial" panose="020B0604020202020204" pitchFamily="34" charset="0"/>
                <a:buChar char="•"/>
              </a:pPr>
              <a:r>
                <a:rPr lang="en-GB" sz="2800" b="1" i="1" dirty="0">
                  <a:latin typeface="Arial" panose="020B0604020202020204" pitchFamily="34" charset="0"/>
                  <a:cs typeface="Arial" panose="020B0604020202020204" pitchFamily="34" charset="0"/>
                </a:rPr>
                <a:t>Quantitatively: </a:t>
              </a:r>
              <a:r>
                <a:rPr lang="en-GB" sz="2800" dirty="0">
                  <a:latin typeface="Arial" panose="020B0604020202020204" pitchFamily="34" charset="0"/>
                  <a:cs typeface="Arial" panose="020B0604020202020204" pitchFamily="34" charset="0"/>
                </a:rPr>
                <a:t>A set of non-identifiable patient-level variables were extracted from referred patient case notes to track a patient’s peri-referral journey.</a:t>
              </a:r>
            </a:p>
            <a:p>
              <a:pPr marL="1143000" indent="-1143000">
                <a:lnSpc>
                  <a:spcPct val="150000"/>
                </a:lnSpc>
                <a:buFont typeface="Arial" panose="020B0604020202020204" pitchFamily="34" charset="0"/>
                <a:buChar char="•"/>
              </a:pPr>
              <a:r>
                <a:rPr lang="en-GB" sz="2800" b="1" i="1" dirty="0">
                  <a:latin typeface="Arial" panose="020B0604020202020204" pitchFamily="34" charset="0"/>
                  <a:cs typeface="Arial" panose="020B0604020202020204" pitchFamily="34" charset="0"/>
                </a:rPr>
                <a:t>Qualitatively: </a:t>
              </a:r>
              <a:r>
                <a:rPr lang="en-GB" sz="2800" dirty="0">
                  <a:latin typeface="Arial" panose="020B0604020202020204" pitchFamily="34" charset="0"/>
                  <a:cs typeface="Arial" panose="020B0604020202020204" pitchFamily="34" charset="0"/>
                </a:rPr>
                <a:t>Semi-structured interview guides were used to collect information on patient and provider referral experiences. </a:t>
              </a:r>
            </a:p>
          </p:txBody>
        </p:sp>
      </p:grpSp>
      <p:sp>
        <p:nvSpPr>
          <p:cNvPr id="65" name="Rounded Rectangle 64"/>
          <p:cNvSpPr/>
          <p:nvPr/>
        </p:nvSpPr>
        <p:spPr>
          <a:xfrm>
            <a:off x="14721266" y="5917234"/>
            <a:ext cx="13536000" cy="10080000"/>
          </a:xfrm>
          <a:prstGeom prst="roundRect">
            <a:avLst/>
          </a:prstGeom>
          <a:solidFill>
            <a:schemeClr val="bg1"/>
          </a:solidFill>
          <a:ln w="76200">
            <a:solidFill>
              <a:schemeClr val="accent4">
                <a:lumMod val="75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sz="4800" dirty="0">
              <a:latin typeface="Arial" panose="020B0604020202020204" pitchFamily="34" charset="0"/>
              <a:cs typeface="Arial" panose="020B0604020202020204" pitchFamily="34" charset="0"/>
            </a:endParaRPr>
          </a:p>
        </p:txBody>
      </p:sp>
      <p:sp>
        <p:nvSpPr>
          <p:cNvPr id="66" name="TextBox 65"/>
          <p:cNvSpPr txBox="1"/>
          <p:nvPr/>
        </p:nvSpPr>
        <p:spPr>
          <a:xfrm>
            <a:off x="16584230" y="6260992"/>
            <a:ext cx="9324800" cy="825208"/>
          </a:xfrm>
          <a:prstGeom prst="rect">
            <a:avLst/>
          </a:prstGeom>
          <a:solidFill>
            <a:schemeClr val="bg1"/>
          </a:solidFill>
        </p:spPr>
        <p:txBody>
          <a:bodyPr wrap="square" rtlCol="0">
            <a:spAutoFit/>
          </a:bodyPr>
          <a:lstStyle/>
          <a:p>
            <a:pPr algn="ctr"/>
            <a:r>
              <a:rPr lang="en-GB" sz="4800" b="1" dirty="0">
                <a:latin typeface="Arial" panose="020B0604020202020204" pitchFamily="34" charset="0"/>
                <a:cs typeface="Arial" panose="020B0604020202020204" pitchFamily="34" charset="0"/>
              </a:rPr>
              <a:t>Quantitative Results </a:t>
            </a:r>
          </a:p>
        </p:txBody>
      </p:sp>
      <p:sp>
        <p:nvSpPr>
          <p:cNvPr id="69" name="TextBox 68"/>
          <p:cNvSpPr txBox="1"/>
          <p:nvPr/>
        </p:nvSpPr>
        <p:spPr>
          <a:xfrm>
            <a:off x="16260075" y="9986349"/>
            <a:ext cx="11552032" cy="3244158"/>
          </a:xfrm>
          <a:prstGeom prst="rect">
            <a:avLst/>
          </a:prstGeom>
          <a:solidFill>
            <a:schemeClr val="bg1"/>
          </a:solidFill>
        </p:spPr>
        <p:txBody>
          <a:bodyPr wrap="square" rtlCol="0">
            <a:spAutoFit/>
          </a:bodyPr>
          <a:lstStyle/>
          <a:p>
            <a:pPr>
              <a:lnSpc>
                <a:spcPct val="150000"/>
              </a:lnSpc>
            </a:pPr>
            <a:r>
              <a:rPr lang="en-GB" sz="2800" dirty="0">
                <a:latin typeface="Arial" panose="020B0604020202020204" pitchFamily="34" charset="0"/>
                <a:cs typeface="Arial" panose="020B0604020202020204" pitchFamily="34" charset="0"/>
              </a:rPr>
              <a:t>Patients who died during or after childbirth were more likely to:</a:t>
            </a:r>
          </a:p>
          <a:p>
            <a:pPr marL="2316770" lvl="1" indent="-571500" algn="just">
              <a:lnSpc>
                <a:spcPct val="150000"/>
              </a:lnSpc>
              <a:buFont typeface="Arial" panose="020B0604020202020204" pitchFamily="34" charset="0"/>
              <a:buChar char="•"/>
            </a:pPr>
            <a:r>
              <a:rPr lang="en-GB" sz="2800" dirty="0">
                <a:latin typeface="Arial" panose="020B0604020202020204" pitchFamily="34" charset="0"/>
                <a:cs typeface="Arial" panose="020B0604020202020204" pitchFamily="34" charset="0"/>
              </a:rPr>
              <a:t>Come from a facility more than 10km away (p=0.06)</a:t>
            </a:r>
          </a:p>
          <a:p>
            <a:pPr marL="2316770" lvl="1" indent="-571500">
              <a:lnSpc>
                <a:spcPct val="150000"/>
              </a:lnSpc>
              <a:buFont typeface="Arial" panose="020B0604020202020204" pitchFamily="34" charset="0"/>
              <a:buChar char="•"/>
            </a:pPr>
            <a:r>
              <a:rPr lang="en-GB" sz="2800" dirty="0">
                <a:latin typeface="Arial" panose="020B0604020202020204" pitchFamily="34" charset="0"/>
                <a:cs typeface="Arial" panose="020B0604020202020204" pitchFamily="34" charset="0"/>
              </a:rPr>
              <a:t>Arrive in critical condition (p= &lt;0.001)</a:t>
            </a:r>
          </a:p>
          <a:p>
            <a:pPr marL="2316770" lvl="1" indent="-571500">
              <a:lnSpc>
                <a:spcPct val="150000"/>
              </a:lnSpc>
              <a:buFont typeface="Arial" panose="020B0604020202020204" pitchFamily="34" charset="0"/>
              <a:buChar char="•"/>
            </a:pPr>
            <a:r>
              <a:rPr lang="en-GB" sz="2800" dirty="0">
                <a:latin typeface="Arial" panose="020B0604020202020204" pitchFamily="34" charset="0"/>
                <a:cs typeface="Arial" panose="020B0604020202020204" pitchFamily="34" charset="0"/>
              </a:rPr>
              <a:t>Experience a complication during their stay (p= &lt;0.001)</a:t>
            </a:r>
          </a:p>
          <a:p>
            <a:pPr marL="2316770" lvl="1" indent="-571500">
              <a:lnSpc>
                <a:spcPct val="150000"/>
              </a:lnSpc>
              <a:buFont typeface="Arial" panose="020B0604020202020204" pitchFamily="34" charset="0"/>
              <a:buChar char="•"/>
            </a:pPr>
            <a:endParaRPr lang="en-GB" sz="2800" dirty="0">
              <a:latin typeface="Arial" panose="020B0604020202020204" pitchFamily="34" charset="0"/>
              <a:cs typeface="Arial" panose="020B0604020202020204" pitchFamily="34" charset="0"/>
            </a:endParaRPr>
          </a:p>
        </p:txBody>
      </p:sp>
      <p:sp>
        <p:nvSpPr>
          <p:cNvPr id="72" name="Rounded Rectangle 71"/>
          <p:cNvSpPr/>
          <p:nvPr/>
        </p:nvSpPr>
        <p:spPr>
          <a:xfrm>
            <a:off x="14829874" y="16340992"/>
            <a:ext cx="13536000" cy="10746728"/>
          </a:xfrm>
          <a:prstGeom prst="roundRect">
            <a:avLst/>
          </a:prstGeom>
          <a:solidFill>
            <a:schemeClr val="bg1"/>
          </a:solidFill>
          <a:ln w="76200">
            <a:solidFill>
              <a:schemeClr val="accent4">
                <a:lumMod val="75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sz="4800" dirty="0">
              <a:latin typeface="Arial" panose="020B0604020202020204" pitchFamily="34" charset="0"/>
              <a:cs typeface="Arial" panose="020B0604020202020204" pitchFamily="34" charset="0"/>
            </a:endParaRPr>
          </a:p>
        </p:txBody>
      </p:sp>
      <p:sp>
        <p:nvSpPr>
          <p:cNvPr id="73" name="TextBox 72"/>
          <p:cNvSpPr txBox="1"/>
          <p:nvPr/>
        </p:nvSpPr>
        <p:spPr>
          <a:xfrm>
            <a:off x="16260075" y="16551124"/>
            <a:ext cx="9973110" cy="830997"/>
          </a:xfrm>
          <a:prstGeom prst="rect">
            <a:avLst/>
          </a:prstGeom>
          <a:solidFill>
            <a:schemeClr val="bg1"/>
          </a:solidFill>
        </p:spPr>
        <p:txBody>
          <a:bodyPr wrap="square" rtlCol="0">
            <a:spAutoFit/>
          </a:bodyPr>
          <a:lstStyle/>
          <a:p>
            <a:pPr algn="ctr"/>
            <a:r>
              <a:rPr lang="en-GB" sz="4800" b="1" dirty="0">
                <a:latin typeface="Arial" panose="020B0604020202020204" pitchFamily="34" charset="0"/>
                <a:cs typeface="Arial" panose="020B0604020202020204" pitchFamily="34" charset="0"/>
              </a:rPr>
              <a:t>Qualitative Results</a:t>
            </a:r>
          </a:p>
        </p:txBody>
      </p:sp>
      <p:sp>
        <p:nvSpPr>
          <p:cNvPr id="76" name="Rounded Rectangle 75"/>
          <p:cNvSpPr/>
          <p:nvPr/>
        </p:nvSpPr>
        <p:spPr>
          <a:xfrm>
            <a:off x="28697710" y="12045867"/>
            <a:ext cx="12119098" cy="4206707"/>
          </a:xfrm>
          <a:prstGeom prst="roundRect">
            <a:avLst/>
          </a:prstGeom>
          <a:solidFill>
            <a:schemeClr val="bg1"/>
          </a:solidFill>
          <a:ln w="76200">
            <a:solidFill>
              <a:schemeClr val="accent4">
                <a:lumMod val="75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sz="4800" dirty="0">
              <a:latin typeface="Arial" panose="020B0604020202020204" pitchFamily="34" charset="0"/>
              <a:cs typeface="Arial" panose="020B0604020202020204" pitchFamily="34" charset="0"/>
            </a:endParaRPr>
          </a:p>
        </p:txBody>
      </p:sp>
      <p:sp>
        <p:nvSpPr>
          <p:cNvPr id="77" name="TextBox 76"/>
          <p:cNvSpPr txBox="1"/>
          <p:nvPr/>
        </p:nvSpPr>
        <p:spPr>
          <a:xfrm>
            <a:off x="29952338" y="12347669"/>
            <a:ext cx="9521519" cy="830997"/>
          </a:xfrm>
          <a:prstGeom prst="rect">
            <a:avLst/>
          </a:prstGeom>
          <a:solidFill>
            <a:schemeClr val="bg1"/>
          </a:solidFill>
        </p:spPr>
        <p:txBody>
          <a:bodyPr wrap="square" rtlCol="0">
            <a:spAutoFit/>
          </a:bodyPr>
          <a:lstStyle/>
          <a:p>
            <a:pPr algn="ctr"/>
            <a:r>
              <a:rPr lang="en-GB" sz="4800" b="1" dirty="0">
                <a:latin typeface="Arial" panose="020B0604020202020204" pitchFamily="34" charset="0"/>
                <a:cs typeface="Arial" panose="020B0604020202020204" pitchFamily="34" charset="0"/>
              </a:rPr>
              <a:t>Future research directions </a:t>
            </a:r>
          </a:p>
        </p:txBody>
      </p:sp>
      <p:sp>
        <p:nvSpPr>
          <p:cNvPr id="78" name="TextBox 77"/>
          <p:cNvSpPr txBox="1"/>
          <p:nvPr/>
        </p:nvSpPr>
        <p:spPr>
          <a:xfrm>
            <a:off x="29766225" y="13178666"/>
            <a:ext cx="10545599" cy="2597827"/>
          </a:xfrm>
          <a:prstGeom prst="rect">
            <a:avLst/>
          </a:prstGeom>
          <a:solidFill>
            <a:schemeClr val="bg1"/>
          </a:solidFill>
        </p:spPr>
        <p:txBody>
          <a:bodyPr wrap="square" rtlCol="0">
            <a:spAutoFit/>
          </a:bodyPr>
          <a:lstStyle/>
          <a:p>
            <a:pPr>
              <a:lnSpc>
                <a:spcPct val="150000"/>
              </a:lnSpc>
            </a:pPr>
            <a:r>
              <a:rPr lang="en-GB" sz="2800" dirty="0">
                <a:latin typeface="Arial" panose="020B0604020202020204" pitchFamily="34" charset="0"/>
                <a:cs typeface="Arial" panose="020B0604020202020204" pitchFamily="34" charset="0"/>
              </a:rPr>
              <a:t>The second phase of this study aims to introduce a ‘bundle of communication tools’ across the 7 primary health facilities to determine their impact on the quality of pre-referral care and patient outcomes. </a:t>
            </a:r>
          </a:p>
        </p:txBody>
      </p:sp>
      <p:sp>
        <p:nvSpPr>
          <p:cNvPr id="80" name="Rounded Rectangle 79"/>
          <p:cNvSpPr/>
          <p:nvPr/>
        </p:nvSpPr>
        <p:spPr>
          <a:xfrm>
            <a:off x="28697711" y="16865807"/>
            <a:ext cx="12088845" cy="5283612"/>
          </a:xfrm>
          <a:prstGeom prst="roundRect">
            <a:avLst/>
          </a:prstGeom>
          <a:solidFill>
            <a:schemeClr val="bg1"/>
          </a:solidFill>
          <a:ln w="76200">
            <a:solidFill>
              <a:schemeClr val="accent4">
                <a:lumMod val="75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sz="4800" dirty="0">
              <a:latin typeface="Arial" panose="020B0604020202020204" pitchFamily="34" charset="0"/>
              <a:cs typeface="Arial" panose="020B0604020202020204" pitchFamily="34" charset="0"/>
            </a:endParaRPr>
          </a:p>
        </p:txBody>
      </p:sp>
      <p:sp>
        <p:nvSpPr>
          <p:cNvPr id="81" name="TextBox 80"/>
          <p:cNvSpPr txBox="1"/>
          <p:nvPr/>
        </p:nvSpPr>
        <p:spPr>
          <a:xfrm>
            <a:off x="30146659" y="17102768"/>
            <a:ext cx="9477976" cy="830997"/>
          </a:xfrm>
          <a:prstGeom prst="rect">
            <a:avLst/>
          </a:prstGeom>
          <a:solidFill>
            <a:schemeClr val="bg1"/>
          </a:solidFill>
        </p:spPr>
        <p:txBody>
          <a:bodyPr wrap="square" rtlCol="0">
            <a:spAutoFit/>
          </a:bodyPr>
          <a:lstStyle/>
          <a:p>
            <a:pPr algn="ctr"/>
            <a:r>
              <a:rPr lang="en-GB" sz="4800" b="1" dirty="0">
                <a:latin typeface="Arial" panose="020B0604020202020204" pitchFamily="34" charset="0"/>
                <a:cs typeface="Arial" panose="020B0604020202020204" pitchFamily="34" charset="0"/>
              </a:rPr>
              <a:t>Acknowledgement </a:t>
            </a:r>
          </a:p>
        </p:txBody>
      </p:sp>
      <p:sp>
        <p:nvSpPr>
          <p:cNvPr id="82" name="TextBox 81"/>
          <p:cNvSpPr txBox="1"/>
          <p:nvPr/>
        </p:nvSpPr>
        <p:spPr>
          <a:xfrm>
            <a:off x="29515917" y="17951882"/>
            <a:ext cx="10549304" cy="3890489"/>
          </a:xfrm>
          <a:prstGeom prst="rect">
            <a:avLst/>
          </a:prstGeom>
          <a:solidFill>
            <a:schemeClr val="bg1"/>
          </a:solidFill>
        </p:spPr>
        <p:txBody>
          <a:bodyPr wrap="square" rtlCol="0">
            <a:spAutoFit/>
          </a:bodyPr>
          <a:lstStyle/>
          <a:p>
            <a:pPr algn="just">
              <a:lnSpc>
                <a:spcPct val="150000"/>
              </a:lnSpc>
            </a:pPr>
            <a:r>
              <a:rPr lang="en-GB" sz="2800" dirty="0">
                <a:latin typeface="Arial" panose="020B0604020202020204" pitchFamily="34" charset="0"/>
                <a:cs typeface="Arial" panose="020B0604020202020204" pitchFamily="34" charset="0"/>
              </a:rPr>
              <a:t>We would like to acknowledge the generous donation from the Wyss Medical Foundation. We would also like to extend our gratitude to our partners at the Blantyre District Health Office and Queen Elizabeth Central Hospital for the longstanding collaboration to improve the quality of maternal and newborn health care and outcomes</a:t>
            </a:r>
          </a:p>
        </p:txBody>
      </p:sp>
      <p:sp>
        <p:nvSpPr>
          <p:cNvPr id="83" name="Text Box 4"/>
          <p:cNvSpPr txBox="1">
            <a:spLocks noChangeArrowheads="1"/>
          </p:cNvSpPr>
          <p:nvPr/>
        </p:nvSpPr>
        <p:spPr bwMode="auto">
          <a:xfrm>
            <a:off x="8863634" y="3037510"/>
            <a:ext cx="23835602" cy="2879725"/>
          </a:xfrm>
          <a:prstGeom prst="rect">
            <a:avLst/>
          </a:prstGeom>
          <a:noFill/>
          <a:ln w="9525">
            <a:noFill/>
            <a:miter lim="800000"/>
            <a:headEnd/>
            <a:tailEnd/>
          </a:ln>
        </p:spPr>
        <p:txBody>
          <a:bodyPr lIns="351972" tIns="351972" rIns="351972" bIns="351972"/>
          <a:lstStyle/>
          <a:p>
            <a:pPr algn="ctr" defTabSz="893763"/>
            <a:endParaRPr lang="en-GB" sz="4000" dirty="0">
              <a:latin typeface="Arial" panose="020B0604020202020204" pitchFamily="34" charset="0"/>
              <a:cs typeface="Arial" panose="020B0604020202020204" pitchFamily="34" charset="0"/>
            </a:endParaRPr>
          </a:p>
        </p:txBody>
      </p:sp>
      <p:sp>
        <p:nvSpPr>
          <p:cNvPr id="84" name="Rounded Rectangle 83"/>
          <p:cNvSpPr/>
          <p:nvPr/>
        </p:nvSpPr>
        <p:spPr>
          <a:xfrm>
            <a:off x="4784373" y="210051"/>
            <a:ext cx="32924515" cy="2592000"/>
          </a:xfrm>
          <a:prstGeom prst="roundRect">
            <a:avLst/>
          </a:prstGeom>
          <a:solidFill>
            <a:schemeClr val="bg1"/>
          </a:solidFill>
          <a:ln w="762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b="1" dirty="0">
                <a:solidFill>
                  <a:schemeClr val="tx1"/>
                </a:solidFill>
                <a:latin typeface="Arial" panose="020B0604020202020204" pitchFamily="34" charset="0"/>
                <a:cs typeface="Arial" panose="020B0604020202020204" pitchFamily="34" charset="0"/>
              </a:rPr>
              <a:t>Characterizing the referral process for obstetric referrals in Blantyre District: </a:t>
            </a:r>
          </a:p>
          <a:p>
            <a:pPr algn="ctr"/>
            <a:r>
              <a:rPr lang="en-GB" sz="6600" b="1" dirty="0">
                <a:solidFill>
                  <a:schemeClr val="tx1"/>
                </a:solidFill>
                <a:latin typeface="Arial" panose="020B0604020202020204" pitchFamily="34" charset="0"/>
                <a:cs typeface="Arial" panose="020B0604020202020204" pitchFamily="34" charset="0"/>
              </a:rPr>
              <a:t>a mixed methods approach</a:t>
            </a:r>
          </a:p>
        </p:txBody>
      </p:sp>
      <p:sp>
        <p:nvSpPr>
          <p:cNvPr id="85" name="Rounded Rectangle 84"/>
          <p:cNvSpPr/>
          <p:nvPr/>
        </p:nvSpPr>
        <p:spPr>
          <a:xfrm>
            <a:off x="5824424" y="3126148"/>
            <a:ext cx="31154914" cy="2179856"/>
          </a:xfrm>
          <a:prstGeom prst="roundRect">
            <a:avLst/>
          </a:prstGeom>
          <a:solidFill>
            <a:schemeClr val="bg1"/>
          </a:solidFill>
          <a:ln w="76200">
            <a:solidFill>
              <a:schemeClr val="accent4">
                <a:lumMod val="75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50000"/>
              </a:lnSpc>
            </a:pPr>
            <a:r>
              <a:rPr lang="en-GB" sz="4000" dirty="0">
                <a:latin typeface="Arial" panose="020B0604020202020204" pitchFamily="34" charset="0"/>
                <a:cs typeface="Arial" panose="020B0604020202020204" pitchFamily="34" charset="0"/>
              </a:rPr>
              <a:t> </a:t>
            </a:r>
          </a:p>
          <a:p>
            <a:pPr algn="ctr">
              <a:lnSpc>
                <a:spcPct val="150000"/>
              </a:lnSpc>
            </a:pPr>
            <a:r>
              <a:rPr lang="en-GB" sz="4000" dirty="0">
                <a:latin typeface="Arial" panose="020B0604020202020204" pitchFamily="34" charset="0"/>
                <a:cs typeface="Arial" panose="020B0604020202020204" pitchFamily="34" charset="0"/>
              </a:rPr>
              <a:t> O. Jana,  A. Mitchell, L. Simwinga,  A. Blair, M. Rouse, M. </a:t>
            </a:r>
            <a:r>
              <a:rPr lang="en-GB" sz="4000" dirty="0" err="1">
                <a:latin typeface="Arial" panose="020B0604020202020204" pitchFamily="34" charset="0"/>
                <a:cs typeface="Arial" panose="020B0604020202020204" pitchFamily="34" charset="0"/>
              </a:rPr>
              <a:t>Mwagomba</a:t>
            </a:r>
            <a:r>
              <a:rPr lang="en-GB" sz="4000" dirty="0">
                <a:latin typeface="Arial" panose="020B0604020202020204" pitchFamily="34" charset="0"/>
                <a:cs typeface="Arial" panose="020B0604020202020204" pitchFamily="34" charset="0"/>
              </a:rPr>
              <a:t>, S. </a:t>
            </a:r>
            <a:r>
              <a:rPr lang="en-GB" sz="4000" dirty="0" err="1">
                <a:latin typeface="Arial" panose="020B0604020202020204" pitchFamily="34" charset="0"/>
                <a:cs typeface="Arial" panose="020B0604020202020204" pitchFamily="34" charset="0"/>
              </a:rPr>
              <a:t>Chikuyu</a:t>
            </a:r>
            <a:r>
              <a:rPr lang="en-GB" sz="4000" dirty="0">
                <a:latin typeface="Arial" panose="020B0604020202020204" pitchFamily="34" charset="0"/>
                <a:cs typeface="Arial" panose="020B0604020202020204" pitchFamily="34" charset="0"/>
              </a:rPr>
              <a:t>, D. Kumwenda, K. Baltzell</a:t>
            </a:r>
          </a:p>
          <a:p>
            <a:pPr algn="ctr">
              <a:lnSpc>
                <a:spcPct val="150000"/>
              </a:lnSpc>
            </a:pPr>
            <a:r>
              <a:rPr lang="en-GB" sz="4000" dirty="0">
                <a:latin typeface="Arial" panose="020B0604020202020204" pitchFamily="34" charset="0"/>
                <a:cs typeface="Arial" panose="020B0604020202020204" pitchFamily="34" charset="0"/>
              </a:rPr>
              <a:t>1. GAIA Malawi, 2. University of California San Francisco, 3. Blantyre District Health Office, 4. Queen Elizabeth Central Hospital</a:t>
            </a:r>
          </a:p>
          <a:p>
            <a:pPr algn="ctr"/>
            <a:endParaRPr lang="en-GB" sz="4000" dirty="0">
              <a:latin typeface="Arial" panose="020B0604020202020204" pitchFamily="34" charset="0"/>
              <a:cs typeface="Arial" panose="020B0604020202020204" pitchFamily="34" charset="0"/>
            </a:endParaRPr>
          </a:p>
        </p:txBody>
      </p:sp>
      <p:pic>
        <p:nvPicPr>
          <p:cNvPr id="3" name="Graphic 2" descr="Document">
            <a:extLst>
              <a:ext uri="{FF2B5EF4-FFF2-40B4-BE49-F238E27FC236}">
                <a16:creationId xmlns:a16="http://schemas.microsoft.com/office/drawing/2014/main" id="{22305952-D17D-4959-B3E1-E03567C425F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5761860" y="7896336"/>
            <a:ext cx="1438993" cy="1438993"/>
          </a:xfrm>
          <a:prstGeom prst="rect">
            <a:avLst/>
          </a:prstGeom>
        </p:spPr>
      </p:pic>
      <p:sp>
        <p:nvSpPr>
          <p:cNvPr id="4" name="TextBox 3">
            <a:extLst>
              <a:ext uri="{FF2B5EF4-FFF2-40B4-BE49-F238E27FC236}">
                <a16:creationId xmlns:a16="http://schemas.microsoft.com/office/drawing/2014/main" id="{93730533-13E8-62BE-449A-A5A6B3BC43D6}"/>
              </a:ext>
            </a:extLst>
          </p:cNvPr>
          <p:cNvSpPr txBox="1"/>
          <p:nvPr/>
        </p:nvSpPr>
        <p:spPr>
          <a:xfrm>
            <a:off x="17311973" y="7699274"/>
            <a:ext cx="8867750" cy="1951432"/>
          </a:xfrm>
          <a:prstGeom prst="rect">
            <a:avLst/>
          </a:prstGeom>
          <a:solidFill>
            <a:schemeClr val="bg1"/>
          </a:solidFill>
        </p:spPr>
        <p:txBody>
          <a:bodyPr wrap="square" rtlCol="0">
            <a:spAutoFit/>
          </a:bodyPr>
          <a:lstStyle/>
          <a:p>
            <a:pPr>
              <a:lnSpc>
                <a:spcPct val="150000"/>
              </a:lnSpc>
            </a:pPr>
            <a:r>
              <a:rPr lang="en-GB" sz="2800" dirty="0">
                <a:latin typeface="Arial" panose="020B0604020202020204" pitchFamily="34" charset="0"/>
                <a:cs typeface="Arial" panose="020B0604020202020204" pitchFamily="34" charset="0"/>
              </a:rPr>
              <a:t>We analysed a total of 398 obstetric referral case notes from 7 primary health facilities who routinely refer to QECH.</a:t>
            </a:r>
          </a:p>
        </p:txBody>
      </p:sp>
      <p:pic>
        <p:nvPicPr>
          <p:cNvPr id="6" name="Graphic 5" descr="Pregnant lady">
            <a:extLst>
              <a:ext uri="{FF2B5EF4-FFF2-40B4-BE49-F238E27FC236}">
                <a16:creationId xmlns:a16="http://schemas.microsoft.com/office/drawing/2014/main" id="{9009AFF4-79DA-93F2-4EFC-E38F2CDBA35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5735381" y="10990804"/>
            <a:ext cx="1743999" cy="1663622"/>
          </a:xfrm>
          <a:prstGeom prst="rect">
            <a:avLst/>
          </a:prstGeom>
        </p:spPr>
      </p:pic>
      <p:sp>
        <p:nvSpPr>
          <p:cNvPr id="5" name="TextBox 4">
            <a:extLst>
              <a:ext uri="{FF2B5EF4-FFF2-40B4-BE49-F238E27FC236}">
                <a16:creationId xmlns:a16="http://schemas.microsoft.com/office/drawing/2014/main" id="{7C7494C6-FE8C-E082-8B8C-87BA22AAC5E6}"/>
              </a:ext>
            </a:extLst>
          </p:cNvPr>
          <p:cNvSpPr txBox="1"/>
          <p:nvPr/>
        </p:nvSpPr>
        <p:spPr>
          <a:xfrm>
            <a:off x="17318452" y="13101805"/>
            <a:ext cx="10225284" cy="3244093"/>
          </a:xfrm>
          <a:prstGeom prst="rect">
            <a:avLst/>
          </a:prstGeom>
          <a:noFill/>
        </p:spPr>
        <p:txBody>
          <a:bodyPr wrap="square" rtlCol="0">
            <a:spAutoFit/>
          </a:bodyPr>
          <a:lstStyle/>
          <a:p>
            <a:pPr algn="just">
              <a:lnSpc>
                <a:spcPct val="150000"/>
              </a:lnSpc>
            </a:pPr>
            <a:r>
              <a:rPr lang="en-US" sz="2800" dirty="0">
                <a:solidFill>
                  <a:srgbClr val="000000"/>
                </a:solidFill>
                <a:latin typeface="Arial" panose="020B0604020202020204" pitchFamily="34" charset="0"/>
                <a:ea typeface="Calibri" panose="020F0502020204030204" pitchFamily="34" charset="0"/>
                <a:cs typeface="Arial" panose="020B0604020202020204" pitchFamily="34" charset="0"/>
              </a:rPr>
              <a:t>The referral time from the time a complication occurred to seeing a provider at QECH ranged from an average of 1.75 hours (SD: 0.80) at the closest facility to 5.16 hours (SD:7.56) at the furthest (p=0.01). </a:t>
            </a:r>
            <a:endParaRPr lang="en-GB" sz="2800" dirty="0">
              <a:latin typeface="Arial" panose="020B0604020202020204" pitchFamily="34" charset="0"/>
              <a:cs typeface="Arial" panose="020B0604020202020204" pitchFamily="34" charset="0"/>
            </a:endParaRPr>
          </a:p>
          <a:p>
            <a:pPr>
              <a:lnSpc>
                <a:spcPct val="150000"/>
              </a:lnSpc>
            </a:pPr>
            <a:endParaRPr lang="en-US" sz="2800" dirty="0">
              <a:latin typeface="Arial" panose="020B0604020202020204" pitchFamily="34" charset="0"/>
              <a:cs typeface="Arial" panose="020B0604020202020204" pitchFamily="34" charset="0"/>
            </a:endParaRPr>
          </a:p>
        </p:txBody>
      </p:sp>
      <p:pic>
        <p:nvPicPr>
          <p:cNvPr id="8" name="Graphic 7" descr="Stopwatch">
            <a:extLst>
              <a:ext uri="{FF2B5EF4-FFF2-40B4-BE49-F238E27FC236}">
                <a16:creationId xmlns:a16="http://schemas.microsoft.com/office/drawing/2014/main" id="{9177B0BE-A36D-6656-711E-A8E50F3A42B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5793563" y="13430338"/>
            <a:ext cx="1338776" cy="1338776"/>
          </a:xfrm>
          <a:prstGeom prst="rect">
            <a:avLst/>
          </a:prstGeom>
        </p:spPr>
      </p:pic>
      <p:sp>
        <p:nvSpPr>
          <p:cNvPr id="10" name="TextBox 9">
            <a:extLst>
              <a:ext uri="{FF2B5EF4-FFF2-40B4-BE49-F238E27FC236}">
                <a16:creationId xmlns:a16="http://schemas.microsoft.com/office/drawing/2014/main" id="{50E7D4DD-2650-08B5-E7E8-96A3570CDD6C}"/>
              </a:ext>
            </a:extLst>
          </p:cNvPr>
          <p:cNvSpPr txBox="1"/>
          <p:nvPr/>
        </p:nvSpPr>
        <p:spPr>
          <a:xfrm>
            <a:off x="15661806" y="17515692"/>
            <a:ext cx="11764331" cy="1305165"/>
          </a:xfrm>
          <a:prstGeom prst="rect">
            <a:avLst/>
          </a:prstGeom>
          <a:noFill/>
        </p:spPr>
        <p:txBody>
          <a:bodyPr wrap="square" rtlCol="0">
            <a:spAutoFit/>
          </a:bodyPr>
          <a:lstStyle/>
          <a:p>
            <a:pPr>
              <a:lnSpc>
                <a:spcPct val="150000"/>
              </a:lnSpc>
            </a:pPr>
            <a:r>
              <a:rPr lang="en-US" sz="2800" dirty="0">
                <a:solidFill>
                  <a:srgbClr val="000000"/>
                </a:solidFill>
                <a:latin typeface="Arial" panose="020B0604020202020204" pitchFamily="34" charset="0"/>
                <a:ea typeface="Calibri" panose="020F0502020204030204" pitchFamily="34" charset="0"/>
                <a:cs typeface="Arial" panose="020B0604020202020204" pitchFamily="34" charset="0"/>
              </a:rPr>
              <a:t>Three primary themes emerged as barriers to an efficient obstetric referral system in Blantyre District: </a:t>
            </a:r>
            <a:endParaRPr lang="en-GB" sz="28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C678F6B9-99FE-0D4F-3813-CD19CA3E4F6C}"/>
              </a:ext>
            </a:extLst>
          </p:cNvPr>
          <p:cNvSpPr txBox="1"/>
          <p:nvPr/>
        </p:nvSpPr>
        <p:spPr>
          <a:xfrm>
            <a:off x="15568394" y="21542852"/>
            <a:ext cx="10311345" cy="2597827"/>
          </a:xfrm>
          <a:prstGeom prst="rect">
            <a:avLst/>
          </a:prstGeom>
          <a:noFill/>
        </p:spPr>
        <p:txBody>
          <a:bodyPr wrap="square" rtlCol="0">
            <a:spAutoFit/>
          </a:bodyPr>
          <a:lstStyle/>
          <a:p>
            <a:pPr>
              <a:lnSpc>
                <a:spcPct val="150000"/>
              </a:lnSpc>
            </a:pPr>
            <a:r>
              <a:rPr lang="en-GB" sz="2800" b="1" dirty="0">
                <a:latin typeface="Arial" panose="020B0604020202020204" pitchFamily="34" charset="0"/>
                <a:cs typeface="Arial" panose="020B0604020202020204" pitchFamily="34" charset="0"/>
              </a:rPr>
              <a:t>Inconsistent inter and intra-facility communication: </a:t>
            </a:r>
            <a:r>
              <a:rPr lang="en-GB" sz="2800" dirty="0">
                <a:latin typeface="Arial" panose="020B0604020202020204" pitchFamily="34" charset="0"/>
                <a:cs typeface="Arial" panose="020B0604020202020204" pitchFamily="34" charset="0"/>
              </a:rPr>
              <a:t>arising from difficulties in reaching the ‘Flying Squad’, irregularities in pre-referral notification about incoming referrals and incomplete documentation of pre-referral care. </a:t>
            </a:r>
            <a:endParaRPr lang="en-GB" sz="2800" b="1"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C80799ED-CCC4-2E72-38DF-6657B61777B0}"/>
              </a:ext>
            </a:extLst>
          </p:cNvPr>
          <p:cNvSpPr txBox="1"/>
          <p:nvPr/>
        </p:nvSpPr>
        <p:spPr>
          <a:xfrm>
            <a:off x="17311973" y="18954428"/>
            <a:ext cx="10500134" cy="2597827"/>
          </a:xfrm>
          <a:prstGeom prst="rect">
            <a:avLst/>
          </a:prstGeom>
          <a:noFill/>
        </p:spPr>
        <p:txBody>
          <a:bodyPr wrap="square" rtlCol="0">
            <a:spAutoFit/>
          </a:bodyPr>
          <a:lstStyle/>
          <a:p>
            <a:pPr>
              <a:lnSpc>
                <a:spcPct val="150000"/>
              </a:lnSpc>
            </a:pPr>
            <a:r>
              <a:rPr lang="en-US" sz="2800" b="1" dirty="0">
                <a:solidFill>
                  <a:srgbClr val="000000"/>
                </a:solidFill>
                <a:latin typeface="Arial" panose="020B0604020202020204" pitchFamily="34" charset="0"/>
                <a:ea typeface="Calibri" panose="020F0502020204030204" pitchFamily="34" charset="0"/>
                <a:cs typeface="Arial" panose="020B0604020202020204" pitchFamily="34" charset="0"/>
              </a:rPr>
              <a:t>Systemic and structural challenges:</a:t>
            </a:r>
            <a:r>
              <a:rPr lang="en-US" sz="2800" dirty="0">
                <a:solidFill>
                  <a:srgbClr val="000000"/>
                </a:solidFill>
                <a:latin typeface="Arial" panose="020B0604020202020204" pitchFamily="34" charset="0"/>
                <a:ea typeface="Calibri" panose="020F0502020204030204" pitchFamily="34" charset="0"/>
                <a:cs typeface="Arial" panose="020B0604020202020204" pitchFamily="34" charset="0"/>
              </a:rPr>
              <a:t> inadequate infrastructure, human and material resources and inconsistent transportation modalities resulted in insufficient pre-referral care and referral delays.</a:t>
            </a:r>
            <a:endParaRPr lang="en-GB" sz="2800" b="1"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38BB119A-8738-AC96-F17D-CD366A8ED056}"/>
              </a:ext>
            </a:extLst>
          </p:cNvPr>
          <p:cNvSpPr txBox="1"/>
          <p:nvPr/>
        </p:nvSpPr>
        <p:spPr>
          <a:xfrm>
            <a:off x="17610260" y="24316195"/>
            <a:ext cx="10311345" cy="2597827"/>
          </a:xfrm>
          <a:prstGeom prst="rect">
            <a:avLst/>
          </a:prstGeom>
          <a:noFill/>
        </p:spPr>
        <p:txBody>
          <a:bodyPr wrap="square" rtlCol="0">
            <a:spAutoFit/>
          </a:bodyPr>
          <a:lstStyle/>
          <a:p>
            <a:pPr>
              <a:lnSpc>
                <a:spcPct val="150000"/>
              </a:lnSpc>
            </a:pPr>
            <a:r>
              <a:rPr lang="en-GB" sz="2800" b="1" dirty="0">
                <a:latin typeface="Arial" panose="020B0604020202020204" pitchFamily="34" charset="0"/>
                <a:cs typeface="Arial" panose="020B0604020202020204" pitchFamily="34" charset="0"/>
              </a:rPr>
              <a:t>Community Influences on maternal perspectives:  </a:t>
            </a:r>
            <a:r>
              <a:rPr lang="en-GB" sz="2800" dirty="0">
                <a:latin typeface="Arial" panose="020B0604020202020204" pitchFamily="34" charset="0"/>
                <a:cs typeface="Arial" panose="020B0604020202020204" pitchFamily="34" charset="0"/>
              </a:rPr>
              <a:t>negative perceptions towards referral to QECH were mainly founded on negative personal or third party experiences and hearsay. </a:t>
            </a:r>
          </a:p>
          <a:p>
            <a:pPr>
              <a:lnSpc>
                <a:spcPct val="150000"/>
              </a:lnSpc>
            </a:pPr>
            <a:r>
              <a:rPr lang="en-GB" sz="2800" dirty="0">
                <a:latin typeface="Arial" panose="020B0604020202020204" pitchFamily="34" charset="0"/>
                <a:cs typeface="Arial" panose="020B0604020202020204" pitchFamily="34" charset="0"/>
              </a:rPr>
              <a:t>  </a:t>
            </a:r>
            <a:endParaRPr lang="en-GB" sz="2800" b="1" dirty="0">
              <a:latin typeface="Arial" panose="020B0604020202020204" pitchFamily="34" charset="0"/>
              <a:cs typeface="Arial" panose="020B0604020202020204" pitchFamily="34" charset="0"/>
            </a:endParaRPr>
          </a:p>
        </p:txBody>
      </p:sp>
      <p:pic>
        <p:nvPicPr>
          <p:cNvPr id="15" name="Graphic 14" descr="Network diagram">
            <a:extLst>
              <a:ext uri="{FF2B5EF4-FFF2-40B4-BE49-F238E27FC236}">
                <a16:creationId xmlns:a16="http://schemas.microsoft.com/office/drawing/2014/main" id="{4A5A75D6-AD58-00B1-2ADA-3202EF5D744F}"/>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5761859" y="19392651"/>
            <a:ext cx="1538252" cy="1538252"/>
          </a:xfrm>
          <a:prstGeom prst="rect">
            <a:avLst/>
          </a:prstGeom>
        </p:spPr>
      </p:pic>
      <p:pic>
        <p:nvPicPr>
          <p:cNvPr id="17" name="Graphic 16" descr="Speaker Phone">
            <a:extLst>
              <a:ext uri="{FF2B5EF4-FFF2-40B4-BE49-F238E27FC236}">
                <a16:creationId xmlns:a16="http://schemas.microsoft.com/office/drawing/2014/main" id="{B72E2029-7B1A-9B99-8287-AB50EC35F548}"/>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25785326" y="21804109"/>
            <a:ext cx="1818703" cy="1818703"/>
          </a:xfrm>
          <a:prstGeom prst="rect">
            <a:avLst/>
          </a:prstGeom>
        </p:spPr>
      </p:pic>
      <p:pic>
        <p:nvPicPr>
          <p:cNvPr id="19" name="Graphic 18" descr="Thought bubble">
            <a:extLst>
              <a:ext uri="{FF2B5EF4-FFF2-40B4-BE49-F238E27FC236}">
                <a16:creationId xmlns:a16="http://schemas.microsoft.com/office/drawing/2014/main" id="{A85486DE-E1F6-06FF-71D4-B10A78E7BC3C}"/>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5932913" y="24544770"/>
            <a:ext cx="1677346" cy="1677346"/>
          </a:xfrm>
          <a:prstGeom prst="rect">
            <a:avLst/>
          </a:prstGeom>
        </p:spPr>
      </p:pic>
      <p:pic>
        <p:nvPicPr>
          <p:cNvPr id="20" name="Picture 19">
            <a:extLst>
              <a:ext uri="{FF2B5EF4-FFF2-40B4-BE49-F238E27FC236}">
                <a16:creationId xmlns:a16="http://schemas.microsoft.com/office/drawing/2014/main" id="{1751CF16-7D9C-42D6-67EA-E591D90AF584}"/>
              </a:ext>
            </a:extLst>
          </p:cNvPr>
          <p:cNvPicPr>
            <a:picLocks noChangeAspect="1"/>
          </p:cNvPicPr>
          <p:nvPr/>
        </p:nvPicPr>
        <p:blipFill>
          <a:blip r:embed="rId16"/>
          <a:stretch>
            <a:fillRect/>
          </a:stretch>
        </p:blipFill>
        <p:spPr>
          <a:xfrm>
            <a:off x="37909652" y="872099"/>
            <a:ext cx="3810000" cy="3810000"/>
          </a:xfrm>
          <a:prstGeom prst="rect">
            <a:avLst/>
          </a:prstGeom>
        </p:spPr>
      </p:pic>
      <p:sp>
        <p:nvSpPr>
          <p:cNvPr id="2" name="Rounded Rectangle 79">
            <a:extLst>
              <a:ext uri="{FF2B5EF4-FFF2-40B4-BE49-F238E27FC236}">
                <a16:creationId xmlns:a16="http://schemas.microsoft.com/office/drawing/2014/main" id="{559A6792-B39D-017E-202E-298A8BCAB4E0}"/>
              </a:ext>
            </a:extLst>
          </p:cNvPr>
          <p:cNvSpPr/>
          <p:nvPr/>
        </p:nvSpPr>
        <p:spPr>
          <a:xfrm>
            <a:off x="28697711" y="22521150"/>
            <a:ext cx="12088845" cy="4387472"/>
          </a:xfrm>
          <a:prstGeom prst="roundRect">
            <a:avLst/>
          </a:prstGeom>
          <a:solidFill>
            <a:schemeClr val="bg1"/>
          </a:solidFill>
          <a:ln w="76200">
            <a:solidFill>
              <a:schemeClr val="accent4">
                <a:lumMod val="75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sz="4800" dirty="0">
              <a:latin typeface="Arial" panose="020B0604020202020204" pitchFamily="34" charset="0"/>
              <a:cs typeface="Arial" panose="020B0604020202020204" pitchFamily="34" charset="0"/>
            </a:endParaRPr>
          </a:p>
        </p:txBody>
      </p:sp>
      <p:sp>
        <p:nvSpPr>
          <p:cNvPr id="89" name="TextBox 88"/>
          <p:cNvSpPr txBox="1"/>
          <p:nvPr/>
        </p:nvSpPr>
        <p:spPr>
          <a:xfrm>
            <a:off x="29143746" y="23844324"/>
            <a:ext cx="11673063" cy="5725735"/>
          </a:xfrm>
          <a:prstGeom prst="rect">
            <a:avLst/>
          </a:prstGeom>
          <a:noFill/>
        </p:spPr>
        <p:txBody>
          <a:bodyPr wrap="square" rtlCol="0">
            <a:spAutoFit/>
          </a:bodyPr>
          <a:lstStyle/>
          <a:p>
            <a:pPr>
              <a:lnSpc>
                <a:spcPct val="150000"/>
              </a:lnSpc>
            </a:pPr>
            <a:r>
              <a:rPr lang="en-US" sz="2400" dirty="0">
                <a:latin typeface="Arial" panose="020B0604020202020204" pitchFamily="34" charset="0"/>
                <a:ea typeface="Times New Roman" panose="02020603050405020304" pitchFamily="18" charset="0"/>
                <a:cs typeface="Arial" panose="020B0604020202020204" pitchFamily="34" charset="0"/>
              </a:rPr>
              <a:t>1) Malawi Ministry of Health. Government of the Republic of Malawi: Health Sector Strategic Plan III 2023-2030. Reforming for Universal Health Coverage. (First Edition).;</a:t>
            </a:r>
          </a:p>
          <a:p>
            <a:pPr>
              <a:lnSpc>
                <a:spcPct val="150000"/>
              </a:lnSpc>
            </a:pPr>
            <a:r>
              <a:rPr lang="en-US" sz="2400" dirty="0">
                <a:latin typeface="Arial" panose="020B0604020202020204" pitchFamily="34" charset="0"/>
                <a:ea typeface="Times New Roman" panose="02020603050405020304" pitchFamily="18" charset="0"/>
                <a:cs typeface="Arial" panose="020B0604020202020204" pitchFamily="34" charset="0"/>
              </a:rPr>
              <a:t> 2) Souza JP, et al. Obstetric transition: the pathway towards ending preventable maternal deaths. BJOG Int J </a:t>
            </a:r>
            <a:r>
              <a:rPr lang="en-US" sz="2400" dirty="0" err="1">
                <a:latin typeface="Arial" panose="020B0604020202020204" pitchFamily="34" charset="0"/>
                <a:ea typeface="Times New Roman" panose="02020603050405020304" pitchFamily="18" charset="0"/>
                <a:cs typeface="Arial" panose="020B0604020202020204" pitchFamily="34" charset="0"/>
              </a:rPr>
              <a:t>Obstet</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Gynaecol</a:t>
            </a:r>
            <a:r>
              <a:rPr lang="en-US" sz="2400" dirty="0">
                <a:latin typeface="Arial" panose="020B0604020202020204" pitchFamily="34" charset="0"/>
                <a:ea typeface="Times New Roman" panose="02020603050405020304" pitchFamily="18" charset="0"/>
                <a:cs typeface="Arial" panose="020B0604020202020204" pitchFamily="34" charset="0"/>
              </a:rPr>
              <a:t>. 2014 Mar;121 Suppl 1:1–4.</a:t>
            </a:r>
          </a:p>
          <a:p>
            <a:pPr marL="1143000" indent="-1143000">
              <a:lnSpc>
                <a:spcPct val="150000"/>
              </a:lnSpc>
              <a:buFont typeface="+mj-lt"/>
              <a:buAutoNum type="arabicPeriod"/>
            </a:pPr>
            <a:endParaRPr lang="en-US" sz="3200" dirty="0">
              <a:latin typeface="Arial" panose="020B0604020202020204" pitchFamily="34" charset="0"/>
              <a:ea typeface="Times New Roman" panose="02020603050405020304" pitchFamily="18" charset="0"/>
              <a:cs typeface="Arial" panose="020B0604020202020204" pitchFamily="34" charset="0"/>
            </a:endParaRPr>
          </a:p>
          <a:p>
            <a:pPr marL="1143000" indent="-1143000">
              <a:lnSpc>
                <a:spcPct val="150000"/>
              </a:lnSpc>
              <a:buFont typeface="+mj-lt"/>
              <a:buAutoNum type="arabicPeriod"/>
            </a:pPr>
            <a:endParaRPr lang="en-GB" sz="3200" dirty="0">
              <a:latin typeface="Arial" panose="020B0604020202020204" pitchFamily="34" charset="0"/>
              <a:cs typeface="Arial" panose="020B0604020202020204" pitchFamily="34" charset="0"/>
            </a:endParaRPr>
          </a:p>
          <a:p>
            <a:pPr marL="1143000" indent="-1143000">
              <a:lnSpc>
                <a:spcPct val="150000"/>
              </a:lnSpc>
              <a:buFont typeface="+mj-lt"/>
              <a:buAutoNum type="arabicPeriod"/>
            </a:pPr>
            <a:endParaRPr lang="en-GB" sz="3200" dirty="0">
              <a:latin typeface="Arial" panose="020B0604020202020204" pitchFamily="34" charset="0"/>
              <a:cs typeface="Arial" panose="020B0604020202020204" pitchFamily="34" charset="0"/>
            </a:endParaRPr>
          </a:p>
          <a:p>
            <a:pPr marL="1143000" indent="-1143000">
              <a:lnSpc>
                <a:spcPct val="150000"/>
              </a:lnSpc>
              <a:buFont typeface="+mj-lt"/>
              <a:buAutoNum type="arabicPeriod"/>
            </a:pPr>
            <a:endParaRPr lang="en-GB" sz="32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A97BE6C-FA7B-6D5E-D34C-C9CD51EC38E5}"/>
              </a:ext>
            </a:extLst>
          </p:cNvPr>
          <p:cNvSpPr txBox="1"/>
          <p:nvPr/>
        </p:nvSpPr>
        <p:spPr>
          <a:xfrm>
            <a:off x="30313371" y="22795498"/>
            <a:ext cx="9477976" cy="830997"/>
          </a:xfrm>
          <a:prstGeom prst="rect">
            <a:avLst/>
          </a:prstGeom>
          <a:solidFill>
            <a:schemeClr val="bg1"/>
          </a:solidFill>
        </p:spPr>
        <p:txBody>
          <a:bodyPr wrap="square" rtlCol="0">
            <a:spAutoFit/>
          </a:bodyPr>
          <a:lstStyle/>
          <a:p>
            <a:pPr algn="ctr"/>
            <a:r>
              <a:rPr lang="en-GB" sz="4800" b="1" dirty="0">
                <a:latin typeface="Arial" panose="020B0604020202020204" pitchFamily="34" charset="0"/>
                <a:cs typeface="Arial" panose="020B0604020202020204" pitchFamily="34" charset="0"/>
              </a:rPr>
              <a:t>References</a:t>
            </a:r>
          </a:p>
        </p:txBody>
      </p:sp>
      <p:pic>
        <p:nvPicPr>
          <p:cNvPr id="16" name="Picture 15">
            <a:extLst>
              <a:ext uri="{FF2B5EF4-FFF2-40B4-BE49-F238E27FC236}">
                <a16:creationId xmlns:a16="http://schemas.microsoft.com/office/drawing/2014/main" id="{389CB569-99D4-1C2E-97DA-9276E39BD54D}"/>
              </a:ext>
            </a:extLst>
          </p:cNvPr>
          <p:cNvPicPr>
            <a:picLocks noChangeAspect="1"/>
          </p:cNvPicPr>
          <p:nvPr/>
        </p:nvPicPr>
        <p:blipFill>
          <a:blip r:embed="rId17"/>
          <a:stretch>
            <a:fillRect/>
          </a:stretch>
        </p:blipFill>
        <p:spPr>
          <a:xfrm>
            <a:off x="12238185" y="28049187"/>
            <a:ext cx="3533414" cy="1608401"/>
          </a:xfrm>
          <a:prstGeom prst="rect">
            <a:avLst/>
          </a:prstGeom>
        </p:spPr>
      </p:pic>
      <p:pic>
        <p:nvPicPr>
          <p:cNvPr id="21" name="Picture 20">
            <a:extLst>
              <a:ext uri="{FF2B5EF4-FFF2-40B4-BE49-F238E27FC236}">
                <a16:creationId xmlns:a16="http://schemas.microsoft.com/office/drawing/2014/main" id="{573AC13D-CB32-BE45-2ACF-699DA8C78B31}"/>
              </a:ext>
            </a:extLst>
          </p:cNvPr>
          <p:cNvPicPr>
            <a:picLocks noChangeAspect="1"/>
          </p:cNvPicPr>
          <p:nvPr/>
        </p:nvPicPr>
        <p:blipFill>
          <a:blip r:embed="rId18"/>
          <a:stretch>
            <a:fillRect/>
          </a:stretch>
        </p:blipFill>
        <p:spPr>
          <a:xfrm>
            <a:off x="23889869" y="28066994"/>
            <a:ext cx="3622428" cy="1609151"/>
          </a:xfrm>
          <a:prstGeom prst="rect">
            <a:avLst/>
          </a:prstGeom>
        </p:spPr>
      </p:pic>
      <p:pic>
        <p:nvPicPr>
          <p:cNvPr id="23" name="Picture 22">
            <a:extLst>
              <a:ext uri="{FF2B5EF4-FFF2-40B4-BE49-F238E27FC236}">
                <a16:creationId xmlns:a16="http://schemas.microsoft.com/office/drawing/2014/main" id="{6A769138-70C6-F658-8CFF-8B0A916D9365}"/>
              </a:ext>
            </a:extLst>
          </p:cNvPr>
          <p:cNvPicPr>
            <a:picLocks noChangeAspect="1"/>
          </p:cNvPicPr>
          <p:nvPr/>
        </p:nvPicPr>
        <p:blipFill>
          <a:blip r:embed="rId19"/>
          <a:stretch>
            <a:fillRect/>
          </a:stretch>
        </p:blipFill>
        <p:spPr>
          <a:xfrm>
            <a:off x="18441064" y="27895332"/>
            <a:ext cx="2024743" cy="1972907"/>
          </a:xfrm>
          <a:prstGeom prst="rect">
            <a:avLst/>
          </a:prstGeom>
        </p:spPr>
      </p:pic>
    </p:spTree>
    <p:extLst>
      <p:ext uri="{BB962C8B-B14F-4D97-AF65-F5344CB8AC3E}">
        <p14:creationId xmlns:p14="http://schemas.microsoft.com/office/powerpoint/2010/main" val="9222844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3468</TotalTime>
  <Words>700</Words>
  <Application>Microsoft Macintosh PowerPoint</Application>
  <PresentationFormat>Custom</PresentationFormat>
  <Paragraphs>45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Rouse, Miranda</cp:lastModifiedBy>
  <cp:revision>26</cp:revision>
  <dcterms:modified xsi:type="dcterms:W3CDTF">2023-12-06T18:21:43Z</dcterms:modified>
</cp:coreProperties>
</file>