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4" r:id="rId6"/>
    <p:sldId id="267" r:id="rId7"/>
    <p:sldId id="276" r:id="rId8"/>
    <p:sldId id="277" r:id="rId9"/>
    <p:sldId id="268" r:id="rId10"/>
    <p:sldId id="286" r:id="rId11"/>
    <p:sldId id="287" r:id="rId12"/>
    <p:sldId id="270" r:id="rId13"/>
    <p:sldId id="288" r:id="rId14"/>
    <p:sldId id="289" r:id="rId15"/>
    <p:sldId id="28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AB36D1-B670-5468-177C-EE37B5DFCC81}" name="Emilia Connolly" initials="EC" userId="S::econnolly@pih.org::735e2ea5-5fc7-4224-bc39-b01190b73d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00"/>
    <a:srgbClr val="F8971D"/>
    <a:srgbClr val="B0A69E"/>
    <a:srgbClr val="555555"/>
    <a:srgbClr val="6B4119"/>
    <a:srgbClr val="323372"/>
    <a:srgbClr val="008EA0"/>
    <a:srgbClr val="D1598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94694"/>
  </p:normalViewPr>
  <p:slideViewPr>
    <p:cSldViewPr snapToGrid="0" snapToObjects="1">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r>
              <a:rPr lang="en-US" sz="2400" b="1" dirty="0">
                <a:effectLst/>
                <a:latin typeface="Helvetica" panose="020B0604020202020204" pitchFamily="34" charset="0"/>
                <a:cs typeface="Helvetica" panose="020B0604020202020204" pitchFamily="34" charset="0"/>
              </a:rPr>
              <a:t>Age comparison of contraceptive uptake 2019-2020</a:t>
            </a:r>
            <a:endParaRPr lang="en-US" sz="2400" dirty="0">
              <a:effectLst/>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dLbls>
            <c:dLbl>
              <c:idx val="0"/>
              <c:tx>
                <c:rich>
                  <a:bodyPr/>
                  <a:lstStyle/>
                  <a:p>
                    <a:r>
                      <a:rPr lang="en-US"/>
                      <a:t>4,449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C3-4A56-9283-D3580DCE0C4A}"/>
                </c:ext>
              </c:extLst>
            </c:dLbl>
            <c:dLbl>
              <c:idx val="2"/>
              <c:tx>
                <c:rich>
                  <a:bodyPr/>
                  <a:lstStyle/>
                  <a:p>
                    <a:r>
                      <a:rPr lang="en-US"/>
                      <a:t>1,327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C3-4A56-9283-D3580DCE0C4A}"/>
                </c:ext>
              </c:extLst>
            </c:dLbl>
            <c:dLbl>
              <c:idx val="3"/>
              <c:tx>
                <c:rich>
                  <a:bodyPr/>
                  <a:lstStyle/>
                  <a:p>
                    <a:r>
                      <a:rPr lang="en-US"/>
                      <a:t>2,990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2C3-4A56-9283-D3580DCE0C4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10 to 14</c:v>
                </c:pt>
                <c:pt idx="2">
                  <c:v>15 to 19</c:v>
                </c:pt>
                <c:pt idx="3">
                  <c:v>Above 20</c:v>
                </c:pt>
              </c:strCache>
            </c:strRef>
          </c:cat>
          <c:val>
            <c:numRef>
              <c:f>Sheet1!$B$2:$B$5</c:f>
              <c:numCache>
                <c:formatCode>General</c:formatCode>
                <c:ptCount val="4"/>
                <c:pt idx="0">
                  <c:v>4449</c:v>
                </c:pt>
                <c:pt idx="1">
                  <c:v>132</c:v>
                </c:pt>
                <c:pt idx="2">
                  <c:v>1327</c:v>
                </c:pt>
                <c:pt idx="3">
                  <c:v>2990</c:v>
                </c:pt>
              </c:numCache>
            </c:numRef>
          </c:val>
          <c:extLst>
            <c:ext xmlns:c16="http://schemas.microsoft.com/office/drawing/2014/chart" uri="{C3380CC4-5D6E-409C-BE32-E72D297353CC}">
              <c16:uniqueId val="{00000003-42C3-4A56-9283-D3580DCE0C4A}"/>
            </c:ext>
          </c:extLst>
        </c:ser>
        <c:ser>
          <c:idx val="1"/>
          <c:order val="1"/>
          <c:tx>
            <c:strRef>
              <c:f>Sheet1!$C$1</c:f>
              <c:strCache>
                <c:ptCount val="1"/>
                <c:pt idx="0">
                  <c:v>2020</c:v>
                </c:pt>
              </c:strCache>
            </c:strRef>
          </c:tx>
          <c:spPr>
            <a:solidFill>
              <a:schemeClr val="accent2"/>
            </a:solidFill>
            <a:ln>
              <a:noFill/>
            </a:ln>
            <a:effectLst/>
          </c:spPr>
          <c:invertIfNegative val="0"/>
          <c:dLbls>
            <c:dLbl>
              <c:idx val="0"/>
              <c:tx>
                <c:rich>
                  <a:bodyPr/>
                  <a:lstStyle/>
                  <a:p>
                    <a:r>
                      <a:rPr lang="en-US"/>
                      <a:t>3,541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2C3-4A56-9283-D3580DCE0C4A}"/>
                </c:ext>
              </c:extLst>
            </c:dLbl>
            <c:dLbl>
              <c:idx val="2"/>
              <c:tx>
                <c:rich>
                  <a:bodyPr/>
                  <a:lstStyle/>
                  <a:p>
                    <a:r>
                      <a:rPr lang="en-US"/>
                      <a:t>1,184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C3-4A56-9283-D3580DCE0C4A}"/>
                </c:ext>
              </c:extLst>
            </c:dLbl>
            <c:dLbl>
              <c:idx val="3"/>
              <c:tx>
                <c:rich>
                  <a:bodyPr/>
                  <a:lstStyle/>
                  <a:p>
                    <a:r>
                      <a:rPr lang="en-US"/>
                      <a:t>2,288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2C3-4A56-9283-D3580DCE0C4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10 to 14</c:v>
                </c:pt>
                <c:pt idx="2">
                  <c:v>15 to 19</c:v>
                </c:pt>
                <c:pt idx="3">
                  <c:v>Above 20</c:v>
                </c:pt>
              </c:strCache>
            </c:strRef>
          </c:cat>
          <c:val>
            <c:numRef>
              <c:f>Sheet1!$C$2:$C$5</c:f>
              <c:numCache>
                <c:formatCode>General</c:formatCode>
                <c:ptCount val="4"/>
                <c:pt idx="0">
                  <c:v>3541</c:v>
                </c:pt>
                <c:pt idx="1">
                  <c:v>69</c:v>
                </c:pt>
                <c:pt idx="2">
                  <c:v>1184</c:v>
                </c:pt>
                <c:pt idx="3">
                  <c:v>2288</c:v>
                </c:pt>
              </c:numCache>
            </c:numRef>
          </c:val>
          <c:extLst>
            <c:ext xmlns:c16="http://schemas.microsoft.com/office/drawing/2014/chart" uri="{C3380CC4-5D6E-409C-BE32-E72D297353CC}">
              <c16:uniqueId val="{00000007-42C3-4A56-9283-D3580DCE0C4A}"/>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10 to 14</c:v>
                </c:pt>
                <c:pt idx="2">
                  <c:v>15 to 19</c:v>
                </c:pt>
                <c:pt idx="3">
                  <c:v>Above 20</c:v>
                </c:pt>
              </c:strCache>
            </c:strRef>
          </c:cat>
          <c:val>
            <c:numRef>
              <c:f>Sheet1!$D$2:$D$5</c:f>
              <c:numCache>
                <c:formatCode>General</c:formatCode>
                <c:ptCount val="4"/>
              </c:numCache>
            </c:numRef>
          </c:val>
          <c:extLst>
            <c:ext xmlns:c16="http://schemas.microsoft.com/office/drawing/2014/chart" uri="{C3380CC4-5D6E-409C-BE32-E72D297353CC}">
              <c16:uniqueId val="{00000008-42C3-4A56-9283-D3580DCE0C4A}"/>
            </c:ext>
          </c:extLst>
        </c:ser>
        <c:dLbls>
          <c:dLblPos val="outEnd"/>
          <c:showLegendKey val="0"/>
          <c:showVal val="1"/>
          <c:showCatName val="0"/>
          <c:showSerName val="0"/>
          <c:showPercent val="0"/>
          <c:showBubbleSize val="0"/>
        </c:dLbls>
        <c:gapWidth val="219"/>
        <c:overlap val="-27"/>
        <c:axId val="563533087"/>
        <c:axId val="563538079"/>
      </c:barChart>
      <c:catAx>
        <c:axId val="56353308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dirty="0">
                    <a:latin typeface="Helvetica" panose="020B0604020202020204" pitchFamily="34" charset="0"/>
                    <a:cs typeface="Helvetica" panose="020B0604020202020204" pitchFamily="34" charset="0"/>
                  </a:rPr>
                  <a:t>Age of women accessing contraceptives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63538079"/>
        <c:crosses val="autoZero"/>
        <c:auto val="1"/>
        <c:lblAlgn val="ctr"/>
        <c:lblOffset val="100"/>
        <c:noMultiLvlLbl val="0"/>
      </c:catAx>
      <c:valAx>
        <c:axId val="563538079"/>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dirty="0">
                    <a:latin typeface="Helvetica" panose="020B0604020202020204" pitchFamily="34" charset="0"/>
                    <a:cs typeface="Helvetica" panose="020B0604020202020204" pitchFamily="34" charset="0"/>
                  </a:rPr>
                  <a:t>Number of  women accessing contraceptives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crossAx val="563533087"/>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r>
              <a:rPr lang="en-US" sz="2000" b="1" dirty="0">
                <a:effectLst/>
                <a:latin typeface="Helvetica" panose="020B0604020202020204" pitchFamily="34" charset="0"/>
                <a:cs typeface="Helvetica" panose="020B0604020202020204" pitchFamily="34" charset="0"/>
              </a:rPr>
              <a:t>Contraceptive methods accessed in 2019 &amp; 2020</a:t>
            </a:r>
            <a:endParaRPr lang="en-US" sz="2000" dirty="0">
              <a:latin typeface="Helvetica" panose="020B0604020202020204" pitchFamily="34" charset="0"/>
              <a:cs typeface="Helvetica" panose="020B0604020202020204" pitchFamily="34" charset="0"/>
            </a:endParaRPr>
          </a:p>
        </c:rich>
      </c:tx>
      <c:layout>
        <c:manualLayout>
          <c:xMode val="edge"/>
          <c:yMode val="edge"/>
          <c:x val="0.33198963058976022"/>
          <c:y val="1.7467248908296942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dLbls>
            <c:dLbl>
              <c:idx val="0"/>
              <c:tx>
                <c:rich>
                  <a:bodyPr/>
                  <a:lstStyle/>
                  <a:p>
                    <a:r>
                      <a:rPr lang="en-US"/>
                      <a:t>4,449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89-4E43-8CFE-45AB457B8D63}"/>
                </c:ext>
              </c:extLst>
            </c:dLbl>
            <c:dLbl>
              <c:idx val="1"/>
              <c:tx>
                <c:rich>
                  <a:bodyPr/>
                  <a:lstStyle/>
                  <a:p>
                    <a:r>
                      <a:rPr lang="en-US"/>
                      <a:t>1,866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89-4E43-8CFE-45AB457B8D63}"/>
                </c:ext>
              </c:extLst>
            </c:dLbl>
            <c:dLbl>
              <c:idx val="6"/>
              <c:tx>
                <c:rich>
                  <a:bodyPr/>
                  <a:lstStyle/>
                  <a:p>
                    <a:r>
                      <a:rPr lang="en-US"/>
                      <a:t>1,262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389-4E43-8CFE-45AB457B8D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Depo Provera</c:v>
                </c:pt>
                <c:pt idx="2">
                  <c:v>Male Condoms</c:v>
                </c:pt>
                <c:pt idx="3">
                  <c:v>Female Condoms</c:v>
                </c:pt>
                <c:pt idx="4">
                  <c:v>Pills</c:v>
                </c:pt>
                <c:pt idx="5">
                  <c:v>Emergency</c:v>
                </c:pt>
                <c:pt idx="6">
                  <c:v>Implants</c:v>
                </c:pt>
                <c:pt idx="7">
                  <c:v>IUCD</c:v>
                </c:pt>
                <c:pt idx="8">
                  <c:v>BTL</c:v>
                </c:pt>
              </c:strCache>
            </c:strRef>
          </c:cat>
          <c:val>
            <c:numRef>
              <c:f>Sheet1!$B$2:$B$10</c:f>
              <c:numCache>
                <c:formatCode>General</c:formatCode>
                <c:ptCount val="9"/>
                <c:pt idx="0">
                  <c:v>4449</c:v>
                </c:pt>
                <c:pt idx="1">
                  <c:v>1866</c:v>
                </c:pt>
                <c:pt idx="2">
                  <c:v>614</c:v>
                </c:pt>
                <c:pt idx="3">
                  <c:v>19</c:v>
                </c:pt>
                <c:pt idx="4">
                  <c:v>337</c:v>
                </c:pt>
                <c:pt idx="5">
                  <c:v>86</c:v>
                </c:pt>
                <c:pt idx="6">
                  <c:v>1262</c:v>
                </c:pt>
                <c:pt idx="7">
                  <c:v>131</c:v>
                </c:pt>
                <c:pt idx="8">
                  <c:v>134</c:v>
                </c:pt>
              </c:numCache>
            </c:numRef>
          </c:val>
          <c:extLst>
            <c:ext xmlns:c16="http://schemas.microsoft.com/office/drawing/2014/chart" uri="{C3380CC4-5D6E-409C-BE32-E72D297353CC}">
              <c16:uniqueId val="{00000003-B389-4E43-8CFE-45AB457B8D63}"/>
            </c:ext>
          </c:extLst>
        </c:ser>
        <c:ser>
          <c:idx val="1"/>
          <c:order val="1"/>
          <c:tx>
            <c:strRef>
              <c:f>Sheet1!$C$1</c:f>
              <c:strCache>
                <c:ptCount val="1"/>
                <c:pt idx="0">
                  <c:v>2020</c:v>
                </c:pt>
              </c:strCache>
            </c:strRef>
          </c:tx>
          <c:spPr>
            <a:solidFill>
              <a:schemeClr val="accent2"/>
            </a:solidFill>
            <a:ln>
              <a:noFill/>
            </a:ln>
            <a:effectLst/>
          </c:spPr>
          <c:invertIfNegative val="0"/>
          <c:dLbls>
            <c:dLbl>
              <c:idx val="0"/>
              <c:tx>
                <c:rich>
                  <a:bodyPr/>
                  <a:lstStyle/>
                  <a:p>
                    <a:r>
                      <a:rPr lang="en-US"/>
                      <a:t>3,541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89-4E43-8CFE-45AB457B8D63}"/>
                </c:ext>
              </c:extLst>
            </c:dLbl>
            <c:dLbl>
              <c:idx val="1"/>
              <c:tx>
                <c:rich>
                  <a:bodyPr/>
                  <a:lstStyle/>
                  <a:p>
                    <a:r>
                      <a:rPr lang="en-US"/>
                      <a:t>1,578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389-4E43-8CFE-45AB457B8D63}"/>
                </c:ext>
              </c:extLst>
            </c:dLbl>
            <c:dLbl>
              <c:idx val="3"/>
              <c:layout>
                <c:manualLayout>
                  <c:x val="0"/>
                  <c:y val="-6.9868995633187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89-4E43-8CFE-45AB457B8D63}"/>
                </c:ext>
              </c:extLst>
            </c:dLbl>
            <c:dLbl>
              <c:idx val="4"/>
              <c:layout>
                <c:manualLayout>
                  <c:x val="-9.5051829151257491E-17"/>
                  <c:y val="-6.1135371179039409E-2"/>
                </c:manualLayout>
              </c:layout>
              <c:tx>
                <c:rich>
                  <a:bodyPr/>
                  <a:lstStyle/>
                  <a:p>
                    <a:fld id="{AC517A2D-1653-41F4-B328-F385924753CE}"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89-4E43-8CFE-45AB457B8D63}"/>
                </c:ext>
              </c:extLst>
            </c:dLbl>
            <c:dLbl>
              <c:idx val="5"/>
              <c:layout>
                <c:manualLayout>
                  <c:x val="0"/>
                  <c:y val="-7.86026200873363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89-4E43-8CFE-45AB457B8D63}"/>
                </c:ext>
              </c:extLst>
            </c:dLbl>
            <c:dLbl>
              <c:idx val="6"/>
              <c:layout>
                <c:manualLayout>
                  <c:x val="0"/>
                  <c:y val="-7.56914119359534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89-4E43-8CFE-45AB457B8D63}"/>
                </c:ext>
              </c:extLst>
            </c:dLbl>
            <c:dLbl>
              <c:idx val="7"/>
              <c:layout>
                <c:manualLayout>
                  <c:x val="-9.5051829151257491E-17"/>
                  <c:y val="-5.82241630276564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89-4E43-8CFE-45AB457B8D63}"/>
                </c:ext>
              </c:extLst>
            </c:dLbl>
            <c:dLbl>
              <c:idx val="8"/>
              <c:layout>
                <c:manualLayout>
                  <c:x val="1.2961762799740765E-3"/>
                  <c:y val="-7.5691411935953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389-4E43-8CFE-45AB457B8D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Depo Provera</c:v>
                </c:pt>
                <c:pt idx="2">
                  <c:v>Male Condoms</c:v>
                </c:pt>
                <c:pt idx="3">
                  <c:v>Female Condoms</c:v>
                </c:pt>
                <c:pt idx="4">
                  <c:v>Pills</c:v>
                </c:pt>
                <c:pt idx="5">
                  <c:v>Emergency</c:v>
                </c:pt>
                <c:pt idx="6">
                  <c:v>Implants</c:v>
                </c:pt>
                <c:pt idx="7">
                  <c:v>IUCD</c:v>
                </c:pt>
                <c:pt idx="8">
                  <c:v>BTL</c:v>
                </c:pt>
              </c:strCache>
            </c:strRef>
          </c:cat>
          <c:val>
            <c:numRef>
              <c:f>Sheet1!$C$2:$C$10</c:f>
              <c:numCache>
                <c:formatCode>General</c:formatCode>
                <c:ptCount val="9"/>
                <c:pt idx="0">
                  <c:v>3541</c:v>
                </c:pt>
                <c:pt idx="1">
                  <c:v>1578</c:v>
                </c:pt>
                <c:pt idx="2">
                  <c:v>391</c:v>
                </c:pt>
                <c:pt idx="3">
                  <c:v>7</c:v>
                </c:pt>
                <c:pt idx="4">
                  <c:v>374</c:v>
                </c:pt>
                <c:pt idx="5">
                  <c:v>37</c:v>
                </c:pt>
                <c:pt idx="6">
                  <c:v>949</c:v>
                </c:pt>
                <c:pt idx="7">
                  <c:v>96</c:v>
                </c:pt>
                <c:pt idx="8">
                  <c:v>107</c:v>
                </c:pt>
              </c:numCache>
            </c:numRef>
          </c:val>
          <c:extLst>
            <c:ext xmlns:c16="http://schemas.microsoft.com/office/drawing/2014/chart" uri="{C3380CC4-5D6E-409C-BE32-E72D297353CC}">
              <c16:uniqueId val="{0000000C-B389-4E43-8CFE-45AB457B8D63}"/>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Depo Provera</c:v>
                </c:pt>
                <c:pt idx="2">
                  <c:v>Male Condoms</c:v>
                </c:pt>
                <c:pt idx="3">
                  <c:v>Female Condoms</c:v>
                </c:pt>
                <c:pt idx="4">
                  <c:v>Pills</c:v>
                </c:pt>
                <c:pt idx="5">
                  <c:v>Emergency</c:v>
                </c:pt>
                <c:pt idx="6">
                  <c:v>Implants</c:v>
                </c:pt>
                <c:pt idx="7">
                  <c:v>IUCD</c:v>
                </c:pt>
                <c:pt idx="8">
                  <c:v>BTL</c:v>
                </c:pt>
              </c:strCache>
            </c:strRef>
          </c:cat>
          <c:val>
            <c:numRef>
              <c:f>Sheet1!$D$2:$D$10</c:f>
              <c:numCache>
                <c:formatCode>General</c:formatCode>
                <c:ptCount val="9"/>
              </c:numCache>
            </c:numRef>
          </c:val>
          <c:extLst>
            <c:ext xmlns:c16="http://schemas.microsoft.com/office/drawing/2014/chart" uri="{C3380CC4-5D6E-409C-BE32-E72D297353CC}">
              <c16:uniqueId val="{0000000D-B389-4E43-8CFE-45AB457B8D63}"/>
            </c:ext>
          </c:extLst>
        </c:ser>
        <c:dLbls>
          <c:dLblPos val="outEnd"/>
          <c:showLegendKey val="0"/>
          <c:showVal val="1"/>
          <c:showCatName val="0"/>
          <c:showSerName val="0"/>
          <c:showPercent val="0"/>
          <c:showBubbleSize val="0"/>
        </c:dLbls>
        <c:gapWidth val="219"/>
        <c:overlap val="-27"/>
        <c:axId val="835615695"/>
        <c:axId val="835616111"/>
      </c:barChart>
      <c:catAx>
        <c:axId val="83561569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800" dirty="0">
                    <a:latin typeface="Helvetica" panose="020B0604020202020204" pitchFamily="34" charset="0"/>
                    <a:cs typeface="Helvetica" panose="020B0604020202020204" pitchFamily="34" charset="0"/>
                  </a:rPr>
                  <a:t>Contraceptive method</a:t>
                </a:r>
              </a:p>
            </c:rich>
          </c:tx>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835616111"/>
        <c:crosses val="autoZero"/>
        <c:auto val="1"/>
        <c:lblAlgn val="ctr"/>
        <c:lblOffset val="100"/>
        <c:noMultiLvlLbl val="0"/>
      </c:catAx>
      <c:valAx>
        <c:axId val="835616111"/>
        <c:scaling>
          <c:orientation val="minMax"/>
        </c:scaling>
        <c:delete val="1"/>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800" b="0" i="0" baseline="0" dirty="0">
                    <a:effectLst/>
                  </a:rPr>
                  <a:t>Number of  </a:t>
                </a:r>
                <a:r>
                  <a:rPr lang="en-US" sz="1800" b="0" i="0" baseline="0" dirty="0">
                    <a:effectLst/>
                    <a:latin typeface="Helvetica" panose="020B0604020202020204" pitchFamily="34" charset="0"/>
                    <a:cs typeface="Helvetica" panose="020B0604020202020204" pitchFamily="34" charset="0"/>
                  </a:rPr>
                  <a:t>women</a:t>
                </a:r>
                <a:r>
                  <a:rPr lang="en-US" sz="1800" b="0" i="0" baseline="0" dirty="0">
                    <a:effectLst/>
                  </a:rPr>
                  <a:t> accessing contraceptives</a:t>
                </a:r>
                <a:endParaRPr lang="en-US"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crossAx val="835615695"/>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103E2-F59B-E240-96F6-CEFB5913A44C}" type="datetimeFigureOut">
              <a:rPr lang="en-US" smtClean="0"/>
              <a:t>4/2/24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E625E-9AF7-1445-A189-7CDCD143FDE5}" type="slidenum">
              <a:rPr lang="en-US" smtClean="0"/>
              <a:t>‹#›</a:t>
            </a:fld>
            <a:endParaRPr lang="en-US"/>
          </a:p>
        </p:txBody>
      </p:sp>
    </p:spTree>
    <p:extLst>
      <p:ext uri="{BB962C8B-B14F-4D97-AF65-F5344CB8AC3E}">
        <p14:creationId xmlns:p14="http://schemas.microsoft.com/office/powerpoint/2010/main" val="210594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1</a:t>
            </a:fld>
            <a:endParaRPr lang="en-US"/>
          </a:p>
        </p:txBody>
      </p:sp>
    </p:spTree>
    <p:extLst>
      <p:ext uri="{BB962C8B-B14F-4D97-AF65-F5344CB8AC3E}">
        <p14:creationId xmlns:p14="http://schemas.microsoft.com/office/powerpoint/2010/main" val="197662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10</a:t>
            </a:fld>
            <a:endParaRPr lang="en-US"/>
          </a:p>
        </p:txBody>
      </p:sp>
    </p:spTree>
    <p:extLst>
      <p:ext uri="{BB962C8B-B14F-4D97-AF65-F5344CB8AC3E}">
        <p14:creationId xmlns:p14="http://schemas.microsoft.com/office/powerpoint/2010/main" val="54143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11</a:t>
            </a:fld>
            <a:endParaRPr lang="en-US"/>
          </a:p>
        </p:txBody>
      </p:sp>
    </p:spTree>
    <p:extLst>
      <p:ext uri="{BB962C8B-B14F-4D97-AF65-F5344CB8AC3E}">
        <p14:creationId xmlns:p14="http://schemas.microsoft.com/office/powerpoint/2010/main" val="121503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12</a:t>
            </a:fld>
            <a:endParaRPr lang="en-US"/>
          </a:p>
        </p:txBody>
      </p:sp>
    </p:spTree>
    <p:extLst>
      <p:ext uri="{BB962C8B-B14F-4D97-AF65-F5344CB8AC3E}">
        <p14:creationId xmlns:p14="http://schemas.microsoft.com/office/powerpoint/2010/main" val="304126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13</a:t>
            </a:fld>
            <a:endParaRPr lang="en-US"/>
          </a:p>
        </p:txBody>
      </p:sp>
    </p:spTree>
    <p:extLst>
      <p:ext uri="{BB962C8B-B14F-4D97-AF65-F5344CB8AC3E}">
        <p14:creationId xmlns:p14="http://schemas.microsoft.com/office/powerpoint/2010/main" val="108090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2</a:t>
            </a:fld>
            <a:endParaRPr lang="en-US"/>
          </a:p>
        </p:txBody>
      </p:sp>
    </p:spTree>
    <p:extLst>
      <p:ext uri="{BB962C8B-B14F-4D97-AF65-F5344CB8AC3E}">
        <p14:creationId xmlns:p14="http://schemas.microsoft.com/office/powerpoint/2010/main" val="1248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3</a:t>
            </a:fld>
            <a:endParaRPr lang="en-US"/>
          </a:p>
        </p:txBody>
      </p:sp>
    </p:spTree>
    <p:extLst>
      <p:ext uri="{BB962C8B-B14F-4D97-AF65-F5344CB8AC3E}">
        <p14:creationId xmlns:p14="http://schemas.microsoft.com/office/powerpoint/2010/main" val="111355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4</a:t>
            </a:fld>
            <a:endParaRPr lang="en-US"/>
          </a:p>
        </p:txBody>
      </p:sp>
    </p:spTree>
    <p:extLst>
      <p:ext uri="{BB962C8B-B14F-4D97-AF65-F5344CB8AC3E}">
        <p14:creationId xmlns:p14="http://schemas.microsoft.com/office/powerpoint/2010/main" val="78678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5</a:t>
            </a:fld>
            <a:endParaRPr lang="en-US"/>
          </a:p>
        </p:txBody>
      </p:sp>
    </p:spTree>
    <p:extLst>
      <p:ext uri="{BB962C8B-B14F-4D97-AF65-F5344CB8AC3E}">
        <p14:creationId xmlns:p14="http://schemas.microsoft.com/office/powerpoint/2010/main" val="194460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6</a:t>
            </a:fld>
            <a:endParaRPr lang="en-US"/>
          </a:p>
        </p:txBody>
      </p:sp>
    </p:spTree>
    <p:extLst>
      <p:ext uri="{BB962C8B-B14F-4D97-AF65-F5344CB8AC3E}">
        <p14:creationId xmlns:p14="http://schemas.microsoft.com/office/powerpoint/2010/main" val="22160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7</a:t>
            </a:fld>
            <a:endParaRPr lang="en-US"/>
          </a:p>
        </p:txBody>
      </p:sp>
    </p:spTree>
    <p:extLst>
      <p:ext uri="{BB962C8B-B14F-4D97-AF65-F5344CB8AC3E}">
        <p14:creationId xmlns:p14="http://schemas.microsoft.com/office/powerpoint/2010/main" val="41235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8</a:t>
            </a:fld>
            <a:endParaRPr lang="en-US"/>
          </a:p>
        </p:txBody>
      </p:sp>
    </p:spTree>
    <p:extLst>
      <p:ext uri="{BB962C8B-B14F-4D97-AF65-F5344CB8AC3E}">
        <p14:creationId xmlns:p14="http://schemas.microsoft.com/office/powerpoint/2010/main" val="168630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E625E-9AF7-1445-A189-7CDCD143FDE5}" type="slidenum">
              <a:rPr lang="en-US" smtClean="0"/>
              <a:t>9</a:t>
            </a:fld>
            <a:endParaRPr lang="en-US"/>
          </a:p>
        </p:txBody>
      </p:sp>
    </p:spTree>
    <p:extLst>
      <p:ext uri="{BB962C8B-B14F-4D97-AF65-F5344CB8AC3E}">
        <p14:creationId xmlns:p14="http://schemas.microsoft.com/office/powerpoint/2010/main" val="165171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780705-A8F8-7E4D-9362-D46EEC627DAD}"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39714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80705-A8F8-7E4D-9362-D46EEC627DAD}"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25180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80705-A8F8-7E4D-9362-D46EEC627DAD}"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9243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80705-A8F8-7E4D-9362-D46EEC627DAD}"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59435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80705-A8F8-7E4D-9362-D46EEC627DAD}" type="datetimeFigureOut">
              <a:rPr lang="en-US" smtClean="0"/>
              <a:t>4/2/24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213370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780705-A8F8-7E4D-9362-D46EEC627DAD}"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43187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780705-A8F8-7E4D-9362-D46EEC627DAD}" type="datetimeFigureOut">
              <a:rPr lang="en-US" smtClean="0"/>
              <a:t>4/2/24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5249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780705-A8F8-7E4D-9362-D46EEC627DAD}" type="datetimeFigureOut">
              <a:rPr lang="en-US" smtClean="0"/>
              <a:t>4/2/24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88875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0705-A8F8-7E4D-9362-D46EEC627DAD}" type="datetimeFigureOut">
              <a:rPr lang="en-US" smtClean="0"/>
              <a:t>4/2/24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3102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80705-A8F8-7E4D-9362-D46EEC627DAD}"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9206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80705-A8F8-7E4D-9362-D46EEC627DAD}" type="datetimeFigureOut">
              <a:rPr lang="en-US" smtClean="0"/>
              <a:t>4/2/24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C6765-7B41-F84A-8F86-0F37200C1CED}" type="slidenum">
              <a:rPr lang="en-US" smtClean="0"/>
              <a:t>‹#›</a:t>
            </a:fld>
            <a:endParaRPr lang="en-US"/>
          </a:p>
        </p:txBody>
      </p:sp>
    </p:spTree>
    <p:extLst>
      <p:ext uri="{BB962C8B-B14F-4D97-AF65-F5344CB8AC3E}">
        <p14:creationId xmlns:p14="http://schemas.microsoft.com/office/powerpoint/2010/main" val="138641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80705-A8F8-7E4D-9362-D46EEC627DAD}" type="datetimeFigureOut">
              <a:rPr lang="en-US" smtClean="0"/>
              <a:t>4/2/24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C6765-7B41-F84A-8F86-0F37200C1CED}" type="slidenum">
              <a:rPr lang="en-US" smtClean="0"/>
              <a:t>‹#›</a:t>
            </a:fld>
            <a:endParaRPr lang="en-US"/>
          </a:p>
        </p:txBody>
      </p:sp>
    </p:spTree>
    <p:extLst>
      <p:ext uri="{BB962C8B-B14F-4D97-AF65-F5344CB8AC3E}">
        <p14:creationId xmlns:p14="http://schemas.microsoft.com/office/powerpoint/2010/main" val="61569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5" name="Rectangle 4"/>
            <p:cNvSpPr/>
            <p:nvPr/>
          </p:nvSpPr>
          <p:spPr>
            <a:xfrm>
              <a:off x="0" y="0"/>
              <a:ext cx="12192000" cy="1359242"/>
            </a:xfrm>
            <a:prstGeom prst="rect">
              <a:avLst/>
            </a:prstGeom>
            <a:solidFill>
              <a:srgbClr val="F8971D">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15" name="TextBox 14"/>
          <p:cNvSpPr txBox="1"/>
          <p:nvPr/>
        </p:nvSpPr>
        <p:spPr>
          <a:xfrm>
            <a:off x="9478296" y="6203091"/>
            <a:ext cx="2713703" cy="400110"/>
          </a:xfrm>
          <a:prstGeom prst="rect">
            <a:avLst/>
          </a:prstGeom>
          <a:noFill/>
        </p:spPr>
        <p:txBody>
          <a:bodyPr wrap="square" rtlCol="0">
            <a:spAutoFit/>
          </a:bodyPr>
          <a:lstStyle/>
          <a:p>
            <a:pPr algn="ctr"/>
            <a:r>
              <a:rPr lang="en-US" sz="2000" dirty="0">
                <a:solidFill>
                  <a:schemeClr val="bg1"/>
                </a:solidFill>
                <a:latin typeface="Whitney Medium" charset="0"/>
                <a:ea typeface="Whitney Medium" charset="0"/>
                <a:cs typeface="Whitney Medium" charset="0"/>
              </a:rPr>
              <a:t>Date: 10 March 2024</a:t>
            </a:r>
          </a:p>
        </p:txBody>
      </p:sp>
      <p:cxnSp>
        <p:nvCxnSpPr>
          <p:cNvPr id="14" name="Straight Connector 13"/>
          <p:cNvCxnSpPr/>
          <p:nvPr/>
        </p:nvCxnSpPr>
        <p:spPr>
          <a:xfrm>
            <a:off x="472611" y="927802"/>
            <a:ext cx="6780944"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5411966" y="4654501"/>
            <a:ext cx="6442578" cy="1384995"/>
          </a:xfrm>
          <a:prstGeom prst="rect">
            <a:avLst/>
          </a:prstGeom>
          <a:solidFill>
            <a:srgbClr val="F8971D">
              <a:alpha val="54118"/>
            </a:srgbClr>
          </a:solidFill>
        </p:spPr>
        <p:txBody>
          <a:bodyPr wrap="square" rtlCol="0">
            <a:spAutoFit/>
          </a:bodyPr>
          <a:lstStyle/>
          <a:p>
            <a:r>
              <a:rPr lang="en-US" u="sng" dirty="0">
                <a:solidFill>
                  <a:schemeClr val="bg1"/>
                </a:solidFill>
              </a:rPr>
              <a:t>Sitalire Kapira (1,2)</a:t>
            </a:r>
            <a:r>
              <a:rPr lang="en-US" dirty="0">
                <a:solidFill>
                  <a:schemeClr val="bg1"/>
                </a:solidFill>
              </a:rPr>
              <a:t>, Hannah Gilbert (2), Emilia Connolly (1), Joan Kaufman(2), Isaac Mphande (1),  Chiyembekezo Kachimanga (1), Anatole Manzi (1,2) and Emily Wroe (2)</a:t>
            </a:r>
          </a:p>
          <a:p>
            <a:endParaRPr lang="en-US" dirty="0">
              <a:solidFill>
                <a:schemeClr val="bg1"/>
              </a:solidFill>
            </a:endParaRPr>
          </a:p>
          <a:p>
            <a:r>
              <a:rPr lang="en-US" sz="1200" dirty="0">
                <a:solidFill>
                  <a:schemeClr val="bg1"/>
                </a:solidFill>
              </a:rPr>
              <a:t>1-Partners in Health, 2-Harvard University</a:t>
            </a:r>
          </a:p>
        </p:txBody>
      </p:sp>
      <p:sp>
        <p:nvSpPr>
          <p:cNvPr id="11" name="TextBox 10"/>
          <p:cNvSpPr txBox="1"/>
          <p:nvPr/>
        </p:nvSpPr>
        <p:spPr>
          <a:xfrm>
            <a:off x="309011" y="191"/>
            <a:ext cx="11011722" cy="954107"/>
          </a:xfrm>
          <a:prstGeom prst="rect">
            <a:avLst/>
          </a:prstGeom>
          <a:noFill/>
        </p:spPr>
        <p:txBody>
          <a:bodyPr wrap="square" rtlCol="0">
            <a:spAutoFit/>
          </a:bodyPr>
          <a:lstStyle/>
          <a:p>
            <a:r>
              <a:rPr lang="en-US" sz="2800" dirty="0">
                <a:solidFill>
                  <a:schemeClr val="bg1"/>
                </a:solidFill>
              </a:rPr>
              <a:t>Assessing Barriers of Contraceptive Uptake Among Adolescent Girls in a Rural District in Malawi</a:t>
            </a:r>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6288317"/>
            <a:ext cx="3124395" cy="501446"/>
          </a:xfrm>
          <a:prstGeom prst="rect">
            <a:avLst/>
          </a:prstGeom>
        </p:spPr>
      </p:pic>
      <p:pic>
        <p:nvPicPr>
          <p:cNvPr id="10" name="Picture 9"/>
          <p:cNvPicPr>
            <a:picLocks noChangeAspect="1"/>
          </p:cNvPicPr>
          <p:nvPr/>
        </p:nvPicPr>
        <p:blipFill>
          <a:blip r:embed="rId5"/>
          <a:stretch>
            <a:fillRect/>
          </a:stretch>
        </p:blipFill>
        <p:spPr>
          <a:xfrm>
            <a:off x="309011" y="6286269"/>
            <a:ext cx="3414056" cy="457240"/>
          </a:xfrm>
          <a:prstGeom prst="rect">
            <a:avLst/>
          </a:prstGeom>
        </p:spPr>
      </p:pic>
      <p:pic>
        <p:nvPicPr>
          <p:cNvPr id="2" name="Picture 1"/>
          <p:cNvPicPr>
            <a:picLocks noChangeAspect="1"/>
          </p:cNvPicPr>
          <p:nvPr/>
        </p:nvPicPr>
        <p:blipFill>
          <a:blip r:embed="rId6"/>
          <a:stretch>
            <a:fillRect/>
          </a:stretch>
        </p:blipFill>
        <p:spPr>
          <a:xfrm>
            <a:off x="3900047" y="6286269"/>
            <a:ext cx="2018973" cy="500563"/>
          </a:xfrm>
          <a:prstGeom prst="rect">
            <a:avLst/>
          </a:prstGeom>
        </p:spPr>
      </p:pic>
    </p:spTree>
    <p:extLst>
      <p:ext uri="{BB962C8B-B14F-4D97-AF65-F5344CB8AC3E}">
        <p14:creationId xmlns:p14="http://schemas.microsoft.com/office/powerpoint/2010/main" val="130286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323372">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323372">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Discussion</a:t>
            </a:r>
            <a:endParaRPr lang="en-US" sz="5000" dirty="0">
              <a:solidFill>
                <a:schemeClr val="bg1"/>
              </a:solidFill>
              <a:latin typeface="Whitney Medium" charset="0"/>
              <a:ea typeface="Whitney Medium" charset="0"/>
              <a:cs typeface="Whitney Medium" charset="0"/>
            </a:endParaRPr>
          </a:p>
        </p:txBody>
      </p:sp>
      <p:sp>
        <p:nvSpPr>
          <p:cNvPr id="3" name="Subtitle 2"/>
          <p:cNvSpPr>
            <a:spLocks noGrp="1"/>
          </p:cNvSpPr>
          <p:nvPr>
            <p:ph type="subTitle" idx="1"/>
          </p:nvPr>
        </p:nvSpPr>
        <p:spPr>
          <a:xfrm>
            <a:off x="488515" y="1615858"/>
            <a:ext cx="11292659" cy="4671159"/>
          </a:xfrm>
        </p:spPr>
        <p:txBody>
          <a:bodyPr/>
          <a:lstStyle/>
          <a:p>
            <a:pPr marL="457200" indent="-457200" algn="l">
              <a:buFont typeface="+mj-lt"/>
              <a:buAutoNum type="arabicPeriod"/>
            </a:pPr>
            <a:r>
              <a:rPr lang="en-US" b="1" dirty="0"/>
              <a:t>Need for health systems strengthening to offer acceptable FP screening, counseling, and methods to youth</a:t>
            </a:r>
          </a:p>
          <a:p>
            <a:pPr marL="342900" lvl="0" indent="-342900" algn="l">
              <a:buFont typeface="Wingdings" panose="05000000000000000000" pitchFamily="2" charset="2"/>
              <a:buChar char="§"/>
            </a:pPr>
            <a:r>
              <a:rPr lang="en-US" dirty="0"/>
              <a:t>Incorporation of long-term methods had a high acceptance rate of contraceptives among adolescents in the US (</a:t>
            </a:r>
            <a:r>
              <a:rPr lang="en-US" dirty="0" err="1"/>
              <a:t>Kavanaugh</a:t>
            </a:r>
            <a:r>
              <a:rPr lang="en-US" dirty="0"/>
              <a:t>, 2013)</a:t>
            </a:r>
            <a:endParaRPr lang="en-US" dirty="0">
              <a:latin typeface="Helvetica" panose="020B0604020202020204" pitchFamily="34" charset="0"/>
              <a:ea typeface="Calibri" panose="020F0502020204030204" pitchFamily="34" charset="0"/>
              <a:cs typeface="Helvetica" panose="020B0604020202020204" pitchFamily="34" charset="0"/>
            </a:endParaRPr>
          </a:p>
          <a:p>
            <a:pPr algn="l"/>
            <a:r>
              <a:rPr lang="en-US" b="1" dirty="0"/>
              <a:t>2. Poverty</a:t>
            </a:r>
          </a:p>
          <a:p>
            <a:pPr marL="342900" lvl="0" indent="-342900" algn="l">
              <a:buFont typeface="Wingdings" panose="05000000000000000000" pitchFamily="2" charset="2"/>
              <a:buChar char="§"/>
            </a:pPr>
            <a:r>
              <a:rPr lang="en-US" dirty="0"/>
              <a:t>Poverty is a pervasive driver that underpins many of these factors and directly results in short-lived, early marriages between young girls and older men</a:t>
            </a:r>
          </a:p>
          <a:p>
            <a:pPr marL="342900" lvl="0" indent="-342900" algn="l">
              <a:buFont typeface="Wingdings" panose="05000000000000000000" pitchFamily="2" charset="2"/>
              <a:buChar char="ü"/>
            </a:pPr>
            <a:r>
              <a:rPr lang="en-US" dirty="0"/>
              <a:t>In Bangladesh, even married adolescent girls could not make their own decisions regarding contraceptive services, these could include father-in-laws who were supporting them financially (</a:t>
            </a:r>
            <a:r>
              <a:rPr lang="en-US" dirty="0" err="1"/>
              <a:t>Shahabuddin</a:t>
            </a:r>
            <a:r>
              <a:rPr lang="en-US" dirty="0"/>
              <a:t>, 2016)</a:t>
            </a:r>
          </a:p>
          <a:p>
            <a:pPr marL="342900" indent="-342900" algn="l">
              <a:buFont typeface="Wingdings" panose="05000000000000000000" pitchFamily="2" charset="2"/>
              <a:buChar char="ü"/>
            </a:pPr>
            <a:endParaRPr lang="en-US" b="1" dirty="0"/>
          </a:p>
          <a:p>
            <a:pPr marL="457200" indent="-457200" algn="l">
              <a:buFont typeface="+mj-lt"/>
              <a:buAutoNum type="arabicPeriod"/>
            </a:pPr>
            <a:endParaRPr lang="en-US" dirty="0">
              <a:latin typeface="Whitney Book" charset="0"/>
              <a:ea typeface="Whitney Book" charset="0"/>
              <a:cs typeface="Whitney Book"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3902571" y="6248194"/>
            <a:ext cx="2018973" cy="500563"/>
          </a:xfrm>
          <a:prstGeom prst="rect">
            <a:avLst/>
          </a:prstGeom>
        </p:spPr>
      </p:pic>
    </p:spTree>
    <p:extLst>
      <p:ext uri="{BB962C8B-B14F-4D97-AF65-F5344CB8AC3E}">
        <p14:creationId xmlns:p14="http://schemas.microsoft.com/office/powerpoint/2010/main" val="222686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6B4119">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6B4119">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11642008" cy="923330"/>
          </a:xfrm>
          <a:prstGeom prst="rect">
            <a:avLst/>
          </a:prstGeom>
          <a:noFill/>
        </p:spPr>
        <p:txBody>
          <a:bodyPr wrap="square" rtlCol="0">
            <a:spAutoFit/>
          </a:bodyPr>
          <a:lstStyle/>
          <a:p>
            <a:r>
              <a:rPr lang="en-US" sz="5400" dirty="0">
                <a:solidFill>
                  <a:schemeClr val="bg1"/>
                </a:solidFill>
              </a:rPr>
              <a:t>Conclusions and Recommendations</a:t>
            </a:r>
            <a:endParaRPr lang="en-US" sz="5000" dirty="0">
              <a:solidFill>
                <a:schemeClr val="bg1"/>
              </a:solidFill>
              <a:latin typeface="Whitney Medium" charset="0"/>
              <a:ea typeface="Whitney Medium" charset="0"/>
              <a:cs typeface="Whitney Medium"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3903006" y="6266970"/>
            <a:ext cx="2018973" cy="500563"/>
          </a:xfrm>
          <a:prstGeom prst="rect">
            <a:avLst/>
          </a:prstGeom>
        </p:spPr>
      </p:pic>
      <p:sp>
        <p:nvSpPr>
          <p:cNvPr id="14" name="Content Placeholder 4">
            <a:extLst>
              <a:ext uri="{FF2B5EF4-FFF2-40B4-BE49-F238E27FC236}">
                <a16:creationId xmlns:a16="http://schemas.microsoft.com/office/drawing/2014/main" id="{02A38D8A-35FF-440D-A84E-8A9C77F1DCAE}"/>
              </a:ext>
            </a:extLst>
          </p:cNvPr>
          <p:cNvSpPr>
            <a:spLocks noGrp="1"/>
          </p:cNvSpPr>
          <p:nvPr>
            <p:ph type="subTitle" idx="1"/>
          </p:nvPr>
        </p:nvSpPr>
        <p:spPr>
          <a:xfrm>
            <a:off x="488950" y="1616075"/>
            <a:ext cx="11291888" cy="4670425"/>
          </a:xfrm>
        </p:spPr>
        <p:txBody>
          <a:bodyPr>
            <a:normAutofit/>
          </a:bodyPr>
          <a:lstStyle/>
          <a:p>
            <a:pPr marL="342900" indent="-342900" algn="l">
              <a:buFont typeface="Arial" panose="020B0604020202020204" pitchFamily="34" charset="0"/>
              <a:buChar char="•"/>
            </a:pPr>
            <a:r>
              <a:rPr lang="en-US" sz="2400" dirty="0"/>
              <a:t>Barriers to adolescent contraceptive uptake are multi-sectoral and inadequately addressed by existing programs in Malawi.</a:t>
            </a:r>
          </a:p>
          <a:p>
            <a:pPr marL="342900" indent="-342900" algn="l">
              <a:buFont typeface="Arial" panose="020B0604020202020204" pitchFamily="34" charset="0"/>
              <a:buChar char="•"/>
            </a:pPr>
            <a:r>
              <a:rPr lang="en-US" sz="2400" dirty="0"/>
              <a:t>Increase efforts to provide effective and culturally acceptable interventions to increase adolescent contraceptive uptake.</a:t>
            </a:r>
          </a:p>
          <a:p>
            <a:pPr marL="342900" indent="-342900" algn="l">
              <a:buFont typeface="Arial" panose="020B0604020202020204" pitchFamily="34" charset="0"/>
              <a:buChar char="•"/>
            </a:pPr>
            <a:r>
              <a:rPr lang="en-US" sz="2400" dirty="0"/>
              <a:t>Malawi’s government needs to put much effort into moving from having an excellent policy on youth-friendly health services theoretically to having it in actual practice.</a:t>
            </a:r>
          </a:p>
          <a:p>
            <a:pPr marL="0" indent="0" algn="l">
              <a:buNone/>
            </a:pPr>
            <a:endParaRPr lang="en-US" sz="2400" dirty="0"/>
          </a:p>
          <a:p>
            <a:pPr marL="0" indent="0" algn="l">
              <a:buNone/>
            </a:pPr>
            <a:endParaRPr lang="en-US" dirty="0"/>
          </a:p>
        </p:txBody>
      </p:sp>
    </p:spTree>
    <p:extLst>
      <p:ext uri="{BB962C8B-B14F-4D97-AF65-F5344CB8AC3E}">
        <p14:creationId xmlns:p14="http://schemas.microsoft.com/office/powerpoint/2010/main" val="413336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6B4119">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6B4119">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Acknowledgements</a:t>
            </a:r>
            <a:endParaRPr lang="en-US" sz="5000" dirty="0">
              <a:solidFill>
                <a:schemeClr val="bg1"/>
              </a:solidFill>
              <a:latin typeface="Whitney Medium" charset="0"/>
              <a:ea typeface="Whitney Medium" charset="0"/>
              <a:cs typeface="Whitney Medium" charset="0"/>
            </a:endParaRPr>
          </a:p>
        </p:txBody>
      </p:sp>
      <p:sp>
        <p:nvSpPr>
          <p:cNvPr id="3" name="Subtitle 2"/>
          <p:cNvSpPr>
            <a:spLocks noGrp="1"/>
          </p:cNvSpPr>
          <p:nvPr>
            <p:ph type="subTitle" idx="1"/>
          </p:nvPr>
        </p:nvSpPr>
        <p:spPr>
          <a:xfrm>
            <a:off x="488515" y="1615858"/>
            <a:ext cx="11292659" cy="4671159"/>
          </a:xfrm>
        </p:spPr>
        <p:txBody>
          <a:bodyPr>
            <a:normAutofit lnSpcReduction="10000"/>
          </a:bodyPr>
          <a:lstStyle/>
          <a:p>
            <a:pPr algn="l">
              <a:lnSpc>
                <a:spcPct val="100000"/>
              </a:lnSpc>
              <a:spcBef>
                <a:spcPts val="0"/>
              </a:spcBef>
            </a:pPr>
            <a:r>
              <a:rPr lang="en-US" sz="2200" dirty="0">
                <a:cs typeface="Helvetica" panose="020B0604020202020204" pitchFamily="34" charset="0"/>
              </a:rPr>
              <a:t>This work was conducted with support from the Master of Medical Sciences in Global Health Delivery program of Harvard Medical School Department of Global Health and Social Medicine and financial contributions from Harvard University and the Ronda Stryker and William Johnston MMSc Fellowship in Global Health Delivery. The content is solely the responsibility of the authors and does not necessarily represent the official views of Harvard University and its affiliated academic health care centers.</a:t>
            </a:r>
          </a:p>
          <a:p>
            <a:pPr algn="l">
              <a:lnSpc>
                <a:spcPct val="100000"/>
              </a:lnSpc>
              <a:spcBef>
                <a:spcPts val="0"/>
              </a:spcBef>
            </a:pPr>
            <a:r>
              <a:rPr lang="en-US" sz="2200" dirty="0">
                <a:cs typeface="Helvetica" panose="020B0604020202020204" pitchFamily="34" charset="0"/>
              </a:rPr>
              <a:t>Special thank you to the former Departmental Chair, the late Dr. Paul Farmer, Program Director Dr. Joia Mukherjee, my primary mentor Dr. Emily Wroe and the research committee: Dr. Anatole Manzi, Dr. Emilia Connolly, Dr. Hannah Gilbert, Dr. Joan Kaufman and all faculty members at Department of Global Health and Social Medicine. </a:t>
            </a:r>
          </a:p>
          <a:p>
            <a:pPr algn="l">
              <a:lnSpc>
                <a:spcPct val="100000"/>
              </a:lnSpc>
              <a:spcBef>
                <a:spcPts val="0"/>
              </a:spcBef>
            </a:pPr>
            <a:r>
              <a:rPr lang="en-US" sz="2200" dirty="0">
                <a:cs typeface="Helvetica" panose="020B0604020202020204" pitchFamily="34" charset="0"/>
              </a:rPr>
              <a:t>My gratitude goes to Basimenye Nhlema and the entire leadership (both past and present) of Abwenzi Pa Za Umoyo/Partners in Health (APZU/PIH), Kim and Global Action in Nursing (GAIN),  and the Malawi Ministry of Health, particularly for allowing the research to take place and supporting the field implementation.</a:t>
            </a:r>
          </a:p>
          <a:p>
            <a:pPr algn="l"/>
            <a:endParaRPr lang="en-US" dirty="0">
              <a:latin typeface="Whitney Book" charset="0"/>
              <a:ea typeface="Whitney Book" charset="0"/>
              <a:cs typeface="Whitney Book"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3902571" y="6248194"/>
            <a:ext cx="2018973" cy="500563"/>
          </a:xfrm>
          <a:prstGeom prst="rect">
            <a:avLst/>
          </a:prstGeom>
        </p:spPr>
      </p:pic>
    </p:spTree>
    <p:extLst>
      <p:ext uri="{BB962C8B-B14F-4D97-AF65-F5344CB8AC3E}">
        <p14:creationId xmlns:p14="http://schemas.microsoft.com/office/powerpoint/2010/main" val="315306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555555">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555555">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sp>
        <p:nvSpPr>
          <p:cNvPr id="16" name="Rectangle 15"/>
          <p:cNvSpPr/>
          <p:nvPr/>
        </p:nvSpPr>
        <p:spPr>
          <a:xfrm>
            <a:off x="1524000" y="2475114"/>
            <a:ext cx="9144000" cy="2400657"/>
          </a:xfrm>
          <a:prstGeom prst="rect">
            <a:avLst/>
          </a:prstGeom>
          <a:noFill/>
        </p:spPr>
        <p:txBody>
          <a:bodyPr>
            <a:spAutoFit/>
          </a:bodyPr>
          <a:lstStyle/>
          <a:p>
            <a:pPr algn="ctr">
              <a:defRPr/>
            </a:pPr>
            <a:r>
              <a:rPr lang="en-US" sz="15000" b="1" spc="300" dirty="0">
                <a:ln w="11430" cmpd="sng">
                  <a:solidFill>
                    <a:schemeClr val="accent1">
                      <a:tint val="10000"/>
                    </a:schemeClr>
                  </a:solidFill>
                  <a:prstDash val="solid"/>
                  <a:miter lim="800000"/>
                </a:ln>
                <a:blipFill>
                  <a:blip r:embed="rId5"/>
                  <a:stretch>
                    <a:fillRect/>
                  </a:stretch>
                </a:blipFill>
                <a:effectLst>
                  <a:glow rad="228600">
                    <a:schemeClr val="accent2">
                      <a:satMod val="175000"/>
                      <a:alpha val="40000"/>
                    </a:schemeClr>
                  </a:glow>
                </a:effectLst>
              </a:rPr>
              <a:t>The End! </a:t>
            </a:r>
          </a:p>
        </p:txBody>
      </p:sp>
      <p:pic>
        <p:nvPicPr>
          <p:cNvPr id="17" name="Picture 16"/>
          <p:cNvPicPr>
            <a:picLocks noChangeAspect="1"/>
          </p:cNvPicPr>
          <p:nvPr/>
        </p:nvPicPr>
        <p:blipFill>
          <a:blip r:embed="rId6"/>
          <a:stretch>
            <a:fillRect/>
          </a:stretch>
        </p:blipFill>
        <p:spPr>
          <a:xfrm>
            <a:off x="309011" y="6286269"/>
            <a:ext cx="3414056" cy="457240"/>
          </a:xfrm>
          <a:prstGeom prst="rect">
            <a:avLst/>
          </a:prstGeom>
        </p:spPr>
      </p:pic>
      <p:pic>
        <p:nvPicPr>
          <p:cNvPr id="18" name="Picture 17"/>
          <p:cNvPicPr>
            <a:picLocks noChangeAspect="1"/>
          </p:cNvPicPr>
          <p:nvPr/>
        </p:nvPicPr>
        <p:blipFill>
          <a:blip r:embed="rId7"/>
          <a:stretch>
            <a:fillRect/>
          </a:stretch>
        </p:blipFill>
        <p:spPr>
          <a:xfrm>
            <a:off x="3897898" y="6242946"/>
            <a:ext cx="2018973" cy="500563"/>
          </a:xfrm>
          <a:prstGeom prst="rect">
            <a:avLst/>
          </a:prstGeom>
        </p:spPr>
      </p:pic>
    </p:spTree>
    <p:extLst>
      <p:ext uri="{BB962C8B-B14F-4D97-AF65-F5344CB8AC3E}">
        <p14:creationId xmlns:p14="http://schemas.microsoft.com/office/powerpoint/2010/main" val="1493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16"/>
                                        </p:tgtEl>
                                      </p:cBhvr>
                                    </p:animEffect>
                                    <p:anim calcmode="lin" valueType="num">
                                      <p:cBhvr>
                                        <p:cTn id="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4" dur="26">
                                          <p:stCondLst>
                                            <p:cond delay="620"/>
                                          </p:stCondLst>
                                        </p:cTn>
                                        <p:tgtEl>
                                          <p:spTgt spid="16"/>
                                        </p:tgtEl>
                                      </p:cBhvr>
                                      <p:to x="100000" y="60000"/>
                                    </p:animScale>
                                    <p:animScale>
                                      <p:cBhvr>
                                        <p:cTn id="15" dur="166" decel="50000">
                                          <p:stCondLst>
                                            <p:cond delay="646"/>
                                          </p:stCondLst>
                                        </p:cTn>
                                        <p:tgtEl>
                                          <p:spTgt spid="16"/>
                                        </p:tgtEl>
                                      </p:cBhvr>
                                      <p:to x="100000" y="100000"/>
                                    </p:animScale>
                                    <p:animScale>
                                      <p:cBhvr>
                                        <p:cTn id="16" dur="26">
                                          <p:stCondLst>
                                            <p:cond delay="1312"/>
                                          </p:stCondLst>
                                        </p:cTn>
                                        <p:tgtEl>
                                          <p:spTgt spid="16"/>
                                        </p:tgtEl>
                                      </p:cBhvr>
                                      <p:to x="100000" y="80000"/>
                                    </p:animScale>
                                    <p:animScale>
                                      <p:cBhvr>
                                        <p:cTn id="17" dur="166" decel="50000">
                                          <p:stCondLst>
                                            <p:cond delay="1338"/>
                                          </p:stCondLst>
                                        </p:cTn>
                                        <p:tgtEl>
                                          <p:spTgt spid="16"/>
                                        </p:tgtEl>
                                      </p:cBhvr>
                                      <p:to x="100000" y="100000"/>
                                    </p:animScale>
                                    <p:animScale>
                                      <p:cBhvr>
                                        <p:cTn id="18" dur="26">
                                          <p:stCondLst>
                                            <p:cond delay="1642"/>
                                          </p:stCondLst>
                                        </p:cTn>
                                        <p:tgtEl>
                                          <p:spTgt spid="16"/>
                                        </p:tgtEl>
                                      </p:cBhvr>
                                      <p:to x="100000" y="90000"/>
                                    </p:animScale>
                                    <p:animScale>
                                      <p:cBhvr>
                                        <p:cTn id="19" dur="166" decel="50000">
                                          <p:stCondLst>
                                            <p:cond delay="1668"/>
                                          </p:stCondLst>
                                        </p:cTn>
                                        <p:tgtEl>
                                          <p:spTgt spid="16"/>
                                        </p:tgtEl>
                                      </p:cBhvr>
                                      <p:to x="100000" y="100000"/>
                                    </p:animScale>
                                    <p:animScale>
                                      <p:cBhvr>
                                        <p:cTn id="20" dur="26">
                                          <p:stCondLst>
                                            <p:cond delay="1808"/>
                                          </p:stCondLst>
                                        </p:cTn>
                                        <p:tgtEl>
                                          <p:spTgt spid="16"/>
                                        </p:tgtEl>
                                      </p:cBhvr>
                                      <p:to x="100000" y="95000"/>
                                    </p:animScale>
                                    <p:animScale>
                                      <p:cBhvr>
                                        <p:cTn id="21" dur="166" decel="50000">
                                          <p:stCondLst>
                                            <p:cond delay="1834"/>
                                          </p:stCondLst>
                                        </p:cTn>
                                        <p:tgtEl>
                                          <p:spTgt spid="16"/>
                                        </p:tgtEl>
                                      </p:cBhvr>
                                      <p:to x="100000" y="100000"/>
                                    </p:animScale>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grpSp>
          <p:nvGrpSpPr>
            <p:cNvPr id="10" name="Group 9"/>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rgbClr val="F8971D">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 name="Rectangle 12"/>
              <p:cNvSpPr/>
              <p:nvPr/>
            </p:nvSpPr>
            <p:spPr>
              <a:xfrm>
                <a:off x="0" y="1143046"/>
                <a:ext cx="12192000" cy="216196"/>
              </a:xfrm>
              <a:prstGeom prst="rect">
                <a:avLst/>
              </a:prstGeom>
              <a:solidFill>
                <a:srgbClr val="F8971D">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Background</a:t>
            </a:r>
            <a:endParaRPr lang="en-US" sz="5000" dirty="0">
              <a:solidFill>
                <a:schemeClr val="bg1"/>
              </a:solidFill>
              <a:latin typeface="Whitney Medium" charset="0"/>
              <a:ea typeface="Whitney Medium" charset="0"/>
              <a:cs typeface="Whitney Medium" charset="0"/>
            </a:endParaRPr>
          </a:p>
        </p:txBody>
      </p:sp>
      <p:sp>
        <p:nvSpPr>
          <p:cNvPr id="3" name="Subtitle 2"/>
          <p:cNvSpPr>
            <a:spLocks noGrp="1"/>
          </p:cNvSpPr>
          <p:nvPr>
            <p:ph type="subTitle" idx="1"/>
          </p:nvPr>
        </p:nvSpPr>
        <p:spPr>
          <a:xfrm>
            <a:off x="445651" y="2520579"/>
            <a:ext cx="8196545" cy="3694998"/>
          </a:xfrm>
        </p:spPr>
        <p:txBody>
          <a:bodyPr>
            <a:normAutofit/>
          </a:bodyPr>
          <a:lstStyle/>
          <a:p>
            <a:pPr algn="l"/>
            <a:endParaRPr lang="en-US" sz="2600" dirty="0">
              <a:ea typeface="Whitney Book" charset="0"/>
              <a:cs typeface="Whitney Book" charset="0"/>
            </a:endParaRPr>
          </a:p>
          <a:p>
            <a:pPr algn="l"/>
            <a:r>
              <a:rPr lang="en-US" sz="2600" dirty="0">
                <a:ea typeface="Whitney Book" charset="0"/>
                <a:cs typeface="Whitney Book" charset="0"/>
              </a:rPr>
              <a:t>Malawi has among the highest rates of adolescent pregnancy worldwide with </a:t>
            </a:r>
            <a:r>
              <a:rPr lang="en-US" sz="2600" b="1" dirty="0"/>
              <a:t>29% </a:t>
            </a:r>
            <a:r>
              <a:rPr lang="en-US" sz="2600" dirty="0"/>
              <a:t>of adolescent girls having had at least one live birth before </a:t>
            </a:r>
            <a:r>
              <a:rPr lang="en-US" sz="2600" b="1" dirty="0"/>
              <a:t>18 years </a:t>
            </a:r>
            <a:r>
              <a:rPr lang="en-US" sz="2600" dirty="0"/>
              <a:t>old (</a:t>
            </a:r>
            <a:r>
              <a:rPr lang="en-US" sz="2600" dirty="0" err="1"/>
              <a:t>Chirwa</a:t>
            </a:r>
            <a:r>
              <a:rPr lang="en-US" sz="2600" dirty="0"/>
              <a:t>, 2019)</a:t>
            </a:r>
          </a:p>
          <a:p>
            <a:pPr algn="l"/>
            <a:endParaRPr lang="en-US" sz="2600" dirty="0">
              <a:ea typeface="Whitney Book" charset="0"/>
              <a:cs typeface="Whitney Book" charset="0"/>
            </a:endParaRPr>
          </a:p>
          <a:p>
            <a:pPr algn="l"/>
            <a:r>
              <a:rPr lang="en-US" sz="2600" dirty="0">
                <a:ea typeface="Whitney Book" charset="0"/>
                <a:cs typeface="Whitney Book" charset="0"/>
              </a:rPr>
              <a:t>Malawi has the highest rate of adolescent pregnancy in Southern Africa at </a:t>
            </a:r>
            <a:r>
              <a:rPr lang="en-US" sz="2600" b="1" dirty="0">
                <a:ea typeface="Whitney Book" charset="0"/>
                <a:cs typeface="Whitney Book" charset="0"/>
              </a:rPr>
              <a:t>29% </a:t>
            </a:r>
            <a:r>
              <a:rPr lang="en-US" sz="2600" dirty="0">
                <a:ea typeface="Whitney Book" charset="0"/>
                <a:cs typeface="Whitney Book" charset="0"/>
              </a:rPr>
              <a:t>with Kenya at </a:t>
            </a:r>
            <a:r>
              <a:rPr lang="en-US" sz="2600" b="1" dirty="0">
                <a:ea typeface="Whitney Book" charset="0"/>
                <a:cs typeface="Whitney Book" charset="0"/>
              </a:rPr>
              <a:t>18% </a:t>
            </a:r>
            <a:r>
              <a:rPr lang="en-US" sz="2600" dirty="0">
                <a:ea typeface="Whitney Book" charset="0"/>
                <a:cs typeface="Whitney Book" charset="0"/>
              </a:rPr>
              <a:t>(</a:t>
            </a:r>
            <a:r>
              <a:rPr lang="en-US" sz="2600" dirty="0" err="1">
                <a:ea typeface="Whitney Book" charset="0"/>
                <a:cs typeface="Whitney Book" charset="0"/>
              </a:rPr>
              <a:t>Wado</a:t>
            </a:r>
            <a:r>
              <a:rPr lang="en-US" sz="2600" dirty="0">
                <a:ea typeface="Whitney Book" charset="0"/>
                <a:cs typeface="Whitney Book" charset="0"/>
              </a:rPr>
              <a:t>, 2019)</a:t>
            </a:r>
          </a:p>
          <a:p>
            <a:pPr algn="l"/>
            <a:endParaRPr lang="en-US" sz="2600" dirty="0">
              <a:latin typeface="Whitney Book" charset="0"/>
              <a:ea typeface="Whitney Book" charset="0"/>
              <a:cs typeface="Whitney Book" charset="0"/>
            </a:endParaRPr>
          </a:p>
        </p:txBody>
      </p:sp>
      <p:sp>
        <p:nvSpPr>
          <p:cNvPr id="15"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6" name="TextBox 15"/>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4" name="Picture 13"/>
          <p:cNvPicPr>
            <a:picLocks noChangeAspect="1"/>
          </p:cNvPicPr>
          <p:nvPr/>
        </p:nvPicPr>
        <p:blipFill>
          <a:blip r:embed="rId5"/>
          <a:stretch>
            <a:fillRect/>
          </a:stretch>
        </p:blipFill>
        <p:spPr>
          <a:xfrm>
            <a:off x="309011" y="6286269"/>
            <a:ext cx="3414056" cy="457240"/>
          </a:xfrm>
          <a:prstGeom prst="rect">
            <a:avLst/>
          </a:prstGeom>
        </p:spPr>
      </p:pic>
      <p:pic>
        <p:nvPicPr>
          <p:cNvPr id="19" name="Picture 18"/>
          <p:cNvPicPr>
            <a:picLocks noChangeAspect="1"/>
          </p:cNvPicPr>
          <p:nvPr/>
        </p:nvPicPr>
        <p:blipFill>
          <a:blip r:embed="rId6"/>
          <a:stretch>
            <a:fillRect/>
          </a:stretch>
        </p:blipFill>
        <p:spPr>
          <a:xfrm>
            <a:off x="3900047" y="6286269"/>
            <a:ext cx="2018973" cy="500563"/>
          </a:xfrm>
          <a:prstGeom prst="rect">
            <a:avLst/>
          </a:prstGeom>
        </p:spPr>
      </p:pic>
      <p:sp>
        <p:nvSpPr>
          <p:cNvPr id="2" name="Subtitle 2">
            <a:extLst>
              <a:ext uri="{FF2B5EF4-FFF2-40B4-BE49-F238E27FC236}">
                <a16:creationId xmlns:a16="http://schemas.microsoft.com/office/drawing/2014/main" id="{C4A4C07D-DA95-6181-017E-A48618EC6934}"/>
              </a:ext>
            </a:extLst>
          </p:cNvPr>
          <p:cNvSpPr txBox="1">
            <a:spLocks/>
          </p:cNvSpPr>
          <p:nvPr/>
        </p:nvSpPr>
        <p:spPr>
          <a:xfrm>
            <a:off x="420930" y="1717727"/>
            <a:ext cx="11537708" cy="14489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20000"/>
              </a:lnSpc>
            </a:pPr>
            <a:r>
              <a:rPr lang="en-US" sz="2600" dirty="0"/>
              <a:t>The total fertility rate is </a:t>
            </a:r>
            <a:r>
              <a:rPr lang="en-US" sz="2600" b="1" dirty="0"/>
              <a:t>5.3 births </a:t>
            </a:r>
            <a:r>
              <a:rPr lang="en-US" sz="2600" dirty="0"/>
              <a:t>per woman in </a:t>
            </a:r>
            <a:r>
              <a:rPr lang="en-US" sz="2600" b="1" dirty="0" err="1"/>
              <a:t>Neno</a:t>
            </a:r>
            <a:r>
              <a:rPr lang="en-US" sz="2600" dirty="0"/>
              <a:t> and </a:t>
            </a:r>
            <a:r>
              <a:rPr lang="en-US" sz="2600" b="1" dirty="0"/>
              <a:t>4.4 births </a:t>
            </a:r>
            <a:r>
              <a:rPr lang="en-US" sz="2600" dirty="0"/>
              <a:t>per woman in </a:t>
            </a:r>
            <a:r>
              <a:rPr lang="en-US" sz="2600" b="1" dirty="0"/>
              <a:t>Malawi </a:t>
            </a:r>
            <a:r>
              <a:rPr lang="en-US" sz="2600" dirty="0"/>
              <a:t>as a country (DHS, 2016)</a:t>
            </a:r>
          </a:p>
        </p:txBody>
      </p:sp>
      <p:pic>
        <p:nvPicPr>
          <p:cNvPr id="6" name="Picture 5"/>
          <p:cNvPicPr>
            <a:picLocks noChangeAspect="1"/>
          </p:cNvPicPr>
          <p:nvPr/>
        </p:nvPicPr>
        <p:blipFill>
          <a:blip r:embed="rId7"/>
          <a:stretch>
            <a:fillRect/>
          </a:stretch>
        </p:blipFill>
        <p:spPr>
          <a:xfrm>
            <a:off x="8246378" y="2276256"/>
            <a:ext cx="3970342" cy="3854505"/>
          </a:xfrm>
          <a:prstGeom prst="rect">
            <a:avLst/>
          </a:prstGeom>
        </p:spPr>
      </p:pic>
    </p:spTree>
    <p:extLst>
      <p:ext uri="{BB962C8B-B14F-4D97-AF65-F5344CB8AC3E}">
        <p14:creationId xmlns:p14="http://schemas.microsoft.com/office/powerpoint/2010/main" val="137568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D1598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D1598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Aim</a:t>
            </a:r>
            <a:endParaRPr lang="en-US" sz="5000" dirty="0">
              <a:solidFill>
                <a:schemeClr val="bg1"/>
              </a:solidFill>
              <a:latin typeface="Whitney Medium" charset="0"/>
              <a:ea typeface="Whitney Medium" charset="0"/>
              <a:cs typeface="Whitney Medium" charset="0"/>
            </a:endParaRPr>
          </a:p>
        </p:txBody>
      </p:sp>
      <p:sp>
        <p:nvSpPr>
          <p:cNvPr id="3" name="Subtitle 2"/>
          <p:cNvSpPr>
            <a:spLocks noGrp="1"/>
          </p:cNvSpPr>
          <p:nvPr>
            <p:ph type="subTitle" idx="1"/>
          </p:nvPr>
        </p:nvSpPr>
        <p:spPr>
          <a:xfrm>
            <a:off x="488515" y="1615858"/>
            <a:ext cx="11292659" cy="4671159"/>
          </a:xfrm>
        </p:spPr>
        <p:txBody>
          <a:bodyPr/>
          <a:lstStyle/>
          <a:p>
            <a:pPr algn="l"/>
            <a:r>
              <a:rPr lang="en-US" b="1" dirty="0">
                <a:solidFill>
                  <a:prstClr val="black"/>
                </a:solidFill>
                <a:ea typeface="Calibri"/>
                <a:cs typeface="Times New Roman"/>
              </a:rPr>
              <a:t>Goal: </a:t>
            </a:r>
            <a:r>
              <a:rPr lang="en-US" dirty="0">
                <a:solidFill>
                  <a:prstClr val="black"/>
                </a:solidFill>
                <a:ea typeface="Calibri"/>
                <a:cs typeface="Times New Roman"/>
              </a:rPr>
              <a:t>To identify barriers to contraceptive uptake by adolescent girls in Neno, Malawi</a:t>
            </a:r>
            <a:r>
              <a:rPr lang="en-US" b="1" dirty="0">
                <a:solidFill>
                  <a:prstClr val="black"/>
                </a:solidFill>
                <a:ea typeface="Calibri"/>
                <a:cs typeface="Times New Roman"/>
              </a:rPr>
              <a:t>. </a:t>
            </a:r>
          </a:p>
          <a:p>
            <a:pPr algn="l"/>
            <a:r>
              <a:rPr lang="en-US" b="1" dirty="0">
                <a:solidFill>
                  <a:prstClr val="black"/>
                </a:solidFill>
                <a:ea typeface="Calibri"/>
                <a:cs typeface="Times New Roman"/>
              </a:rPr>
              <a:t>Location: </a:t>
            </a:r>
            <a:r>
              <a:rPr lang="en-US" dirty="0">
                <a:solidFill>
                  <a:prstClr val="black"/>
                </a:solidFill>
                <a:ea typeface="Calibri"/>
                <a:cs typeface="Times New Roman"/>
              </a:rPr>
              <a:t>Neno</a:t>
            </a:r>
            <a:r>
              <a:rPr lang="en-US" b="1" dirty="0">
                <a:solidFill>
                  <a:prstClr val="black"/>
                </a:solidFill>
                <a:ea typeface="Calibri"/>
                <a:cs typeface="Times New Roman"/>
              </a:rPr>
              <a:t> </a:t>
            </a:r>
            <a:r>
              <a:rPr lang="en-US" dirty="0">
                <a:solidFill>
                  <a:prstClr val="black"/>
                </a:solidFill>
                <a:ea typeface="Calibri"/>
                <a:cs typeface="Times New Roman"/>
              </a:rPr>
              <a:t>District, Malawi</a:t>
            </a:r>
          </a:p>
          <a:p>
            <a:pPr algn="l"/>
            <a:r>
              <a:rPr lang="en-US" b="1" dirty="0">
                <a:solidFill>
                  <a:prstClr val="black"/>
                </a:solidFill>
                <a:ea typeface="Calibri"/>
                <a:cs typeface="Times New Roman"/>
              </a:rPr>
              <a:t>Timespan: </a:t>
            </a:r>
            <a:r>
              <a:rPr lang="en-US" dirty="0">
                <a:solidFill>
                  <a:prstClr val="black"/>
                </a:solidFill>
                <a:ea typeface="Calibri"/>
                <a:cs typeface="Times New Roman"/>
              </a:rPr>
              <a:t>June 2020 to Nov 2020</a:t>
            </a:r>
          </a:p>
          <a:p>
            <a:endParaRPr lang="en-US" sz="1800" dirty="0">
              <a:solidFill>
                <a:prstClr val="black"/>
              </a:solidFill>
              <a:ea typeface="Calibri"/>
              <a:cs typeface="Times New Roman"/>
            </a:endParaRPr>
          </a:p>
          <a:p>
            <a:pPr algn="l"/>
            <a:endParaRPr lang="en-US" dirty="0">
              <a:latin typeface="Whitney Book" charset="0"/>
              <a:ea typeface="Whitney Book" charset="0"/>
              <a:cs typeface="Whitney Book" charset="0"/>
            </a:endParaRPr>
          </a:p>
        </p:txBody>
      </p:sp>
      <p:sp>
        <p:nvSpPr>
          <p:cNvPr id="12"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4" name="TextBox 13"/>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7" name="Picture 16"/>
          <p:cNvPicPr>
            <a:picLocks noChangeAspect="1"/>
          </p:cNvPicPr>
          <p:nvPr/>
        </p:nvPicPr>
        <p:blipFill>
          <a:blip r:embed="rId5"/>
          <a:stretch>
            <a:fillRect/>
          </a:stretch>
        </p:blipFill>
        <p:spPr>
          <a:xfrm>
            <a:off x="3861659" y="6270954"/>
            <a:ext cx="2018973" cy="500563"/>
          </a:xfrm>
          <a:prstGeom prst="rect">
            <a:avLst/>
          </a:prstGeom>
        </p:spPr>
      </p:pic>
      <p:pic>
        <p:nvPicPr>
          <p:cNvPr id="18" name="Picture 17"/>
          <p:cNvPicPr>
            <a:picLocks noChangeAspect="1"/>
          </p:cNvPicPr>
          <p:nvPr/>
        </p:nvPicPr>
        <p:blipFill>
          <a:blip r:embed="rId6"/>
          <a:stretch>
            <a:fillRect/>
          </a:stretch>
        </p:blipFill>
        <p:spPr>
          <a:xfrm>
            <a:off x="309011" y="6286269"/>
            <a:ext cx="3414056" cy="457240"/>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7892" y="3245663"/>
            <a:ext cx="4417104" cy="2259350"/>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0632" y="2532117"/>
            <a:ext cx="5608856" cy="3231577"/>
          </a:xfrm>
          <a:prstGeom prst="rect">
            <a:avLst/>
          </a:prstGeom>
        </p:spPr>
      </p:pic>
    </p:spTree>
    <p:extLst>
      <p:ext uri="{BB962C8B-B14F-4D97-AF65-F5344CB8AC3E}">
        <p14:creationId xmlns:p14="http://schemas.microsoft.com/office/powerpoint/2010/main" val="154803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D1598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D1598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11427827" cy="707886"/>
          </a:xfrm>
          <a:prstGeom prst="rect">
            <a:avLst/>
          </a:prstGeom>
          <a:noFill/>
        </p:spPr>
        <p:txBody>
          <a:bodyPr wrap="square" rtlCol="0">
            <a:spAutoFit/>
          </a:bodyPr>
          <a:lstStyle/>
          <a:p>
            <a:r>
              <a:rPr lang="en-US" sz="4000" dirty="0">
                <a:solidFill>
                  <a:schemeClr val="bg1"/>
                </a:solidFill>
              </a:rPr>
              <a:t>Explanatory sequential mixed methods study Design</a:t>
            </a:r>
            <a:endParaRPr lang="en-US" sz="4000" dirty="0">
              <a:solidFill>
                <a:schemeClr val="bg1"/>
              </a:solidFill>
              <a:latin typeface="Whitney Medium" charset="0"/>
              <a:ea typeface="Whitney Medium" charset="0"/>
              <a:cs typeface="Whitney Medium" charset="0"/>
            </a:endParaRPr>
          </a:p>
        </p:txBody>
      </p:sp>
      <p:sp>
        <p:nvSpPr>
          <p:cNvPr id="12"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4" name="TextBox 13"/>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7" name="Picture 16"/>
          <p:cNvPicPr>
            <a:picLocks noChangeAspect="1"/>
          </p:cNvPicPr>
          <p:nvPr/>
        </p:nvPicPr>
        <p:blipFill>
          <a:blip r:embed="rId5"/>
          <a:stretch>
            <a:fillRect/>
          </a:stretch>
        </p:blipFill>
        <p:spPr>
          <a:xfrm>
            <a:off x="3876651" y="6271616"/>
            <a:ext cx="2018973" cy="500563"/>
          </a:xfrm>
          <a:prstGeom prst="rect">
            <a:avLst/>
          </a:prstGeom>
        </p:spPr>
      </p:pic>
      <p:pic>
        <p:nvPicPr>
          <p:cNvPr id="18" name="Picture 17"/>
          <p:cNvPicPr>
            <a:picLocks noChangeAspect="1"/>
          </p:cNvPicPr>
          <p:nvPr/>
        </p:nvPicPr>
        <p:blipFill>
          <a:blip r:embed="rId6"/>
          <a:stretch>
            <a:fillRect/>
          </a:stretch>
        </p:blipFill>
        <p:spPr>
          <a:xfrm>
            <a:off x="309011" y="6286269"/>
            <a:ext cx="3414056" cy="457240"/>
          </a:xfrm>
          <a:prstGeom prst="rect">
            <a:avLst/>
          </a:prstGeom>
        </p:spPr>
      </p:pic>
      <p:sp>
        <p:nvSpPr>
          <p:cNvPr id="15" name="Subtitle 14"/>
          <p:cNvSpPr>
            <a:spLocks noGrp="1"/>
          </p:cNvSpPr>
          <p:nvPr>
            <p:ph type="subTitle" idx="1"/>
          </p:nvPr>
        </p:nvSpPr>
        <p:spPr>
          <a:xfrm>
            <a:off x="309012" y="1616075"/>
            <a:ext cx="3734178" cy="886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Helvetica" panose="020B0604020202020204" pitchFamily="34" charset="0"/>
                <a:cs typeface="Helvetica" panose="020B0604020202020204" pitchFamily="34" charset="0"/>
              </a:rPr>
              <a:t>Quantitative data collection and analysis</a:t>
            </a:r>
          </a:p>
        </p:txBody>
      </p:sp>
      <p:cxnSp>
        <p:nvCxnSpPr>
          <p:cNvPr id="19" name="Straight Arrow Connector 18"/>
          <p:cNvCxnSpPr/>
          <p:nvPr/>
        </p:nvCxnSpPr>
        <p:spPr>
          <a:xfrm>
            <a:off x="1986541" y="2516311"/>
            <a:ext cx="0" cy="1143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887259" y="3659357"/>
            <a:ext cx="2310581"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Helvetica" panose="020B0604020202020204" pitchFamily="34" charset="0"/>
                <a:cs typeface="Helvetica" panose="020B0604020202020204" pitchFamily="34" charset="0"/>
              </a:rPr>
              <a:t>Qualitative data collection and analysis</a:t>
            </a:r>
          </a:p>
        </p:txBody>
      </p:sp>
      <p:cxnSp>
        <p:nvCxnSpPr>
          <p:cNvPr id="21" name="Straight Arrow Connector 20"/>
          <p:cNvCxnSpPr/>
          <p:nvPr/>
        </p:nvCxnSpPr>
        <p:spPr>
          <a:xfrm>
            <a:off x="1986541" y="4624730"/>
            <a:ext cx="0" cy="437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850915" y="5061790"/>
            <a:ext cx="231058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Helvetica" panose="020B0604020202020204" pitchFamily="34" charset="0"/>
                <a:cs typeface="Helvetica" panose="020B0604020202020204" pitchFamily="34" charset="0"/>
              </a:rPr>
              <a:t>Interpretation of results</a:t>
            </a:r>
          </a:p>
        </p:txBody>
      </p:sp>
      <p:cxnSp>
        <p:nvCxnSpPr>
          <p:cNvPr id="23" name="Straight Arrow Connector 22"/>
          <p:cNvCxnSpPr/>
          <p:nvPr/>
        </p:nvCxnSpPr>
        <p:spPr>
          <a:xfrm flipV="1">
            <a:off x="4043190" y="2055417"/>
            <a:ext cx="1685896" cy="3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5707668" y="1499340"/>
            <a:ext cx="2644877" cy="14104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DHIS2 data (11 facilities)</a:t>
            </a:r>
          </a:p>
          <a:p>
            <a:pPr marL="285750" indent="-285750" algn="ctr">
              <a:buFont typeface="Arial" panose="020B0604020202020204" pitchFamily="34" charset="0"/>
              <a:buChar char="•"/>
            </a:pPr>
            <a:r>
              <a:rPr lang="en-US" i="1" dirty="0">
                <a:latin typeface="Helvetica" panose="020B0604020202020204" pitchFamily="34" charset="0"/>
                <a:cs typeface="Helvetica" panose="020B0604020202020204" pitchFamily="34" charset="0"/>
              </a:rPr>
              <a:t>m</a:t>
            </a:r>
            <a:r>
              <a:rPr lang="en-US" dirty="0">
                <a:latin typeface="Helvetica" panose="020B0604020202020204" pitchFamily="34" charset="0"/>
                <a:cs typeface="Helvetica" panose="020B0604020202020204" pitchFamily="34" charset="0"/>
              </a:rPr>
              <a:t>Health data (2 facilities)</a:t>
            </a:r>
          </a:p>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Survey (6 facilities)</a:t>
            </a:r>
          </a:p>
        </p:txBody>
      </p:sp>
      <p:cxnSp>
        <p:nvCxnSpPr>
          <p:cNvPr id="25" name="Straight Arrow Connector 24"/>
          <p:cNvCxnSpPr/>
          <p:nvPr/>
        </p:nvCxnSpPr>
        <p:spPr>
          <a:xfrm>
            <a:off x="3178938" y="3914189"/>
            <a:ext cx="1252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4429645" y="3410719"/>
            <a:ext cx="2644877" cy="1351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In-depth interviews (n=32)</a:t>
            </a:r>
          </a:p>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Focus Group Discussion (n=30)</a:t>
            </a:r>
          </a:p>
        </p:txBody>
      </p:sp>
      <p:sp>
        <p:nvSpPr>
          <p:cNvPr id="27" name="Right Arrow 26"/>
          <p:cNvSpPr/>
          <p:nvPr/>
        </p:nvSpPr>
        <p:spPr>
          <a:xfrm flipH="1">
            <a:off x="2269669" y="2531903"/>
            <a:ext cx="2550145" cy="105356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Helvetica" panose="020B0604020202020204" pitchFamily="34" charset="0"/>
                <a:cs typeface="Helvetica" panose="020B0604020202020204" pitchFamily="34" charset="0"/>
              </a:rPr>
              <a:t>Adaptation of the qualitative data collection tools</a:t>
            </a:r>
          </a:p>
        </p:txBody>
      </p:sp>
      <p:cxnSp>
        <p:nvCxnSpPr>
          <p:cNvPr id="28" name="Straight Arrow Connector 27"/>
          <p:cNvCxnSpPr/>
          <p:nvPr/>
        </p:nvCxnSpPr>
        <p:spPr>
          <a:xfrm>
            <a:off x="8379216" y="2379407"/>
            <a:ext cx="766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9146132" y="1423693"/>
            <a:ext cx="2314121" cy="22164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Prevalence of contraceptive uptake</a:t>
            </a:r>
          </a:p>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Quality of care</a:t>
            </a:r>
          </a:p>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Descriptive statistics, summary tables, graphs </a:t>
            </a:r>
          </a:p>
        </p:txBody>
      </p:sp>
      <p:cxnSp>
        <p:nvCxnSpPr>
          <p:cNvPr id="30" name="Straight Arrow Connector 29"/>
          <p:cNvCxnSpPr/>
          <p:nvPr/>
        </p:nvCxnSpPr>
        <p:spPr>
          <a:xfrm>
            <a:off x="7074522" y="4168877"/>
            <a:ext cx="766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7841438" y="4014558"/>
            <a:ext cx="2314121" cy="1351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Exploration of perception</a:t>
            </a:r>
          </a:p>
          <a:p>
            <a:pPr marL="285750" indent="-285750" algn="ctr">
              <a:buFont typeface="Arial" panose="020B0604020202020204" pitchFamily="34" charset="0"/>
              <a:buChar char="•"/>
            </a:pPr>
            <a:r>
              <a:rPr lang="en-US" dirty="0">
                <a:latin typeface="Helvetica" panose="020B0604020202020204" pitchFamily="34" charset="0"/>
                <a:cs typeface="Helvetica" panose="020B0604020202020204" pitchFamily="34" charset="0"/>
              </a:rPr>
              <a:t>Code and themes</a:t>
            </a:r>
          </a:p>
        </p:txBody>
      </p:sp>
    </p:spTree>
    <p:extLst>
      <p:ext uri="{BB962C8B-B14F-4D97-AF65-F5344CB8AC3E}">
        <p14:creationId xmlns:p14="http://schemas.microsoft.com/office/powerpoint/2010/main" val="107390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D1598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D1598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Quantitative results</a:t>
            </a:r>
            <a:endParaRPr lang="en-US" sz="5000" dirty="0">
              <a:solidFill>
                <a:schemeClr val="bg1"/>
              </a:solidFill>
              <a:latin typeface="Whitney Medium" charset="0"/>
              <a:ea typeface="Whitney Medium" charset="0"/>
              <a:cs typeface="Whitney Medium" charset="0"/>
            </a:endParaRPr>
          </a:p>
        </p:txBody>
      </p:sp>
      <p:sp>
        <p:nvSpPr>
          <p:cNvPr id="12"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4" name="TextBox 13"/>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7" name="Picture 16"/>
          <p:cNvPicPr>
            <a:picLocks noChangeAspect="1"/>
          </p:cNvPicPr>
          <p:nvPr/>
        </p:nvPicPr>
        <p:blipFill>
          <a:blip r:embed="rId5"/>
          <a:stretch>
            <a:fillRect/>
          </a:stretch>
        </p:blipFill>
        <p:spPr>
          <a:xfrm>
            <a:off x="3948232" y="6286269"/>
            <a:ext cx="2018973" cy="500563"/>
          </a:xfrm>
          <a:prstGeom prst="rect">
            <a:avLst/>
          </a:prstGeom>
        </p:spPr>
      </p:pic>
      <p:pic>
        <p:nvPicPr>
          <p:cNvPr id="18" name="Picture 17"/>
          <p:cNvPicPr>
            <a:picLocks noChangeAspect="1"/>
          </p:cNvPicPr>
          <p:nvPr/>
        </p:nvPicPr>
        <p:blipFill>
          <a:blip r:embed="rId6"/>
          <a:stretch>
            <a:fillRect/>
          </a:stretch>
        </p:blipFill>
        <p:spPr>
          <a:xfrm>
            <a:off x="309011" y="6286269"/>
            <a:ext cx="3414056" cy="457240"/>
          </a:xfrm>
          <a:prstGeom prst="rect">
            <a:avLst/>
          </a:prstGeom>
        </p:spPr>
      </p:pic>
      <p:graphicFrame>
        <p:nvGraphicFramePr>
          <p:cNvPr id="15" name="Content Placeholder 3"/>
          <p:cNvGraphicFramePr>
            <a:graphicFrameLocks noGrp="1"/>
          </p:cNvGraphicFramePr>
          <p:nvPr>
            <p:ph idx="1"/>
            <p:extLst>
              <p:ext uri="{D42A27DB-BD31-4B8C-83A1-F6EECF244321}">
                <p14:modId xmlns:p14="http://schemas.microsoft.com/office/powerpoint/2010/main" val="1138687132"/>
              </p:ext>
            </p:extLst>
          </p:nvPr>
        </p:nvGraphicFramePr>
        <p:xfrm>
          <a:off x="1138238" y="1598613"/>
          <a:ext cx="9798050" cy="43624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198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008EA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008EA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11838653" cy="923330"/>
          </a:xfrm>
          <a:prstGeom prst="rect">
            <a:avLst/>
          </a:prstGeom>
          <a:noFill/>
        </p:spPr>
        <p:txBody>
          <a:bodyPr wrap="square" rtlCol="0">
            <a:spAutoFit/>
          </a:bodyPr>
          <a:lstStyle/>
          <a:p>
            <a:r>
              <a:rPr lang="en-US" sz="5400" dirty="0">
                <a:solidFill>
                  <a:schemeClr val="bg1"/>
                </a:solidFill>
              </a:rPr>
              <a:t>Quantitative results </a:t>
            </a:r>
            <a:endParaRPr lang="en-US" sz="5000" dirty="0">
              <a:solidFill>
                <a:schemeClr val="bg1"/>
              </a:solidFill>
              <a:latin typeface="Whitney Medium" charset="0"/>
              <a:ea typeface="Whitney Medium" charset="0"/>
              <a:cs typeface="Whitney Medium"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4032078" y="6293351"/>
            <a:ext cx="2018973" cy="500563"/>
          </a:xfrm>
          <a:prstGeom prst="rect">
            <a:avLst/>
          </a:prstGeom>
        </p:spPr>
      </p:pic>
      <p:graphicFrame>
        <p:nvGraphicFramePr>
          <p:cNvPr id="14" name="Content Placeholder 3"/>
          <p:cNvGraphicFramePr>
            <a:graphicFrameLocks noGrp="1"/>
          </p:cNvGraphicFramePr>
          <p:nvPr>
            <p:ph idx="1"/>
            <p:extLst>
              <p:ext uri="{D42A27DB-BD31-4B8C-83A1-F6EECF244321}">
                <p14:modId xmlns:p14="http://schemas.microsoft.com/office/powerpoint/2010/main" val="2689775077"/>
              </p:ext>
            </p:extLst>
          </p:nvPr>
        </p:nvGraphicFramePr>
        <p:xfrm>
          <a:off x="30531" y="1634363"/>
          <a:ext cx="12130938" cy="45660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226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008EA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008EA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Qualitative results</a:t>
            </a:r>
            <a:endParaRPr lang="en-US" sz="5000" dirty="0">
              <a:solidFill>
                <a:schemeClr val="bg1"/>
              </a:solidFill>
              <a:latin typeface="Whitney Medium" charset="0"/>
              <a:ea typeface="Whitney Medium" charset="0"/>
              <a:cs typeface="Whitney Medium"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30761"/>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4696460" y="6293351"/>
            <a:ext cx="2018973" cy="500563"/>
          </a:xfrm>
          <a:prstGeom prst="rect">
            <a:avLst/>
          </a:prstGeom>
        </p:spPr>
      </p:pic>
      <p:sp>
        <p:nvSpPr>
          <p:cNvPr id="14" name="Subtitle 2">
            <a:extLst>
              <a:ext uri="{FF2B5EF4-FFF2-40B4-BE49-F238E27FC236}">
                <a16:creationId xmlns:a16="http://schemas.microsoft.com/office/drawing/2014/main" id="{5F100D77-C15C-AB49-9FFF-1FCE4C207783}"/>
              </a:ext>
            </a:extLst>
          </p:cNvPr>
          <p:cNvSpPr txBox="1">
            <a:spLocks noGrp="1"/>
          </p:cNvSpPr>
          <p:nvPr>
            <p:ph type="subTitle" idx="1"/>
          </p:nvPr>
        </p:nvSpPr>
        <p:spPr>
          <a:xfrm>
            <a:off x="0" y="1616075"/>
            <a:ext cx="8738809" cy="4670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cs typeface="Helvetica" panose="020B0604020202020204" pitchFamily="34" charset="0"/>
              </a:rPr>
              <a:t>Four thematic categories</a:t>
            </a:r>
          </a:p>
          <a:p>
            <a:pPr marL="0" indent="0">
              <a:lnSpc>
                <a:spcPct val="100000"/>
              </a:lnSpc>
              <a:spcBef>
                <a:spcPts val="0"/>
              </a:spcBef>
              <a:buNone/>
            </a:pPr>
            <a:r>
              <a:rPr lang="en-US" sz="1600" b="1" dirty="0">
                <a:cs typeface="Helvetica" panose="020B0604020202020204" pitchFamily="34" charset="0"/>
              </a:rPr>
              <a:t>1. Sources of information and support for adolescent sexual health: </a:t>
            </a:r>
          </a:p>
          <a:p>
            <a:pPr>
              <a:lnSpc>
                <a:spcPct val="100000"/>
              </a:lnSpc>
              <a:spcBef>
                <a:spcPts val="600"/>
              </a:spcBef>
            </a:pPr>
            <a:r>
              <a:rPr lang="en-US" sz="1600" dirty="0">
                <a:cs typeface="Helvetica" panose="020B0604020202020204" pitchFamily="34" charset="0"/>
              </a:rPr>
              <a:t>Traditional forms of community-based teachings have dissolved.</a:t>
            </a:r>
          </a:p>
          <a:p>
            <a:pPr>
              <a:lnSpc>
                <a:spcPct val="100000"/>
              </a:lnSpc>
              <a:spcBef>
                <a:spcPts val="600"/>
              </a:spcBef>
            </a:pPr>
            <a:r>
              <a:rPr lang="en-US" sz="1600" dirty="0">
                <a:cs typeface="Helvetica" panose="020B0604020202020204" pitchFamily="34" charset="0"/>
              </a:rPr>
              <a:t>Media Consumption</a:t>
            </a:r>
          </a:p>
          <a:p>
            <a:pPr marL="0" indent="0">
              <a:buNone/>
            </a:pPr>
            <a:r>
              <a:rPr lang="en-US" sz="1600" b="1" dirty="0">
                <a:cs typeface="Helvetica" panose="020B0604020202020204" pitchFamily="34" charset="0"/>
              </a:rPr>
              <a:t>2. Paths of possibilities available to girls in the community </a:t>
            </a:r>
          </a:p>
          <a:p>
            <a:r>
              <a:rPr lang="en-US" sz="1600" dirty="0">
                <a:cs typeface="Helvetica" panose="020B0604020202020204" pitchFamily="34" charset="0"/>
              </a:rPr>
              <a:t>Need for professional (real) role models</a:t>
            </a:r>
          </a:p>
          <a:p>
            <a:r>
              <a:rPr lang="en-US" sz="1600" dirty="0">
                <a:cs typeface="Helvetica" panose="020B0604020202020204" pitchFamily="34" charset="0"/>
              </a:rPr>
              <a:t>Poverty as a driver for early marriage</a:t>
            </a:r>
          </a:p>
          <a:p>
            <a:r>
              <a:rPr lang="en-US" sz="1600" dirty="0">
                <a:cs typeface="Helvetica" panose="020B0604020202020204" pitchFamily="34" charset="0"/>
              </a:rPr>
              <a:t>The perceived link between early contraceptive use and barrenness</a:t>
            </a:r>
          </a:p>
          <a:p>
            <a:pPr marL="0" indent="0">
              <a:buNone/>
            </a:pPr>
            <a:r>
              <a:rPr lang="en-US" sz="1600" b="1" dirty="0">
                <a:cs typeface="Helvetica" panose="020B0604020202020204" pitchFamily="34" charset="0"/>
              </a:rPr>
              <a:t>3. Provision of services that meet adolescent needs</a:t>
            </a:r>
          </a:p>
          <a:p>
            <a:r>
              <a:rPr lang="en-US" sz="1600" dirty="0">
                <a:cs typeface="Helvetica" panose="020B0604020202020204" pitchFamily="34" charset="0"/>
              </a:rPr>
              <a:t>Lack of private space</a:t>
            </a:r>
          </a:p>
          <a:p>
            <a:r>
              <a:rPr lang="en-US" sz="1600" dirty="0">
                <a:cs typeface="Helvetica" panose="020B0604020202020204" pitchFamily="34" charset="0"/>
              </a:rPr>
              <a:t>Attitude of healthcare workers toward adolescents </a:t>
            </a:r>
          </a:p>
          <a:p>
            <a:r>
              <a:rPr lang="en-US" sz="1600" dirty="0">
                <a:cs typeface="Helvetica" panose="020B0604020202020204" pitchFamily="34" charset="0"/>
              </a:rPr>
              <a:t>Lack of adolescent-friendly services </a:t>
            </a:r>
          </a:p>
          <a:p>
            <a:pPr marL="0" indent="0">
              <a:buNone/>
            </a:pPr>
            <a:r>
              <a:rPr lang="en-US" sz="1600" b="1" dirty="0">
                <a:cs typeface="Arial" panose="020B0604020202020204" pitchFamily="34" charset="0"/>
              </a:rPr>
              <a:t>4. Impact of COVID-19</a:t>
            </a:r>
          </a:p>
          <a:p>
            <a:endParaRPr lang="en-US" sz="1600" dirty="0">
              <a:latin typeface="Helvetica" panose="020B0604020202020204" pitchFamily="34" charset="0"/>
              <a:cs typeface="Helvetica" panose="020B0604020202020204" pitchFamily="34" charset="0"/>
            </a:endParaRPr>
          </a:p>
          <a:p>
            <a:endParaRPr lang="en-US" sz="1600" dirty="0">
              <a:latin typeface="Helvetica" panose="020B0604020202020204" pitchFamily="34" charset="0"/>
              <a:cs typeface="Helvetica" panose="020B0604020202020204" pitchFamily="34" charset="0"/>
            </a:endParaRPr>
          </a:p>
          <a:p>
            <a:endParaRPr lang="en-US" sz="1600" b="1" dirty="0">
              <a:cs typeface="Arial" panose="020B0604020202020204" pitchFamily="34" charset="0"/>
            </a:endParaRPr>
          </a:p>
          <a:p>
            <a:endParaRPr lang="en-US" sz="1600" b="1" dirty="0">
              <a:cs typeface="Arial" panose="020B0604020202020204" pitchFamily="34" charset="0"/>
            </a:endParaRPr>
          </a:p>
          <a:p>
            <a:pPr marL="0" indent="0">
              <a:buNone/>
            </a:pPr>
            <a:endParaRPr lang="en-US" sz="1600" dirty="0">
              <a:latin typeface="Helvetica" panose="020B0604020202020204" pitchFamily="34" charset="0"/>
              <a:cs typeface="Helvetica" panose="020B0604020202020204" pitchFamily="34" charset="0"/>
            </a:endParaRPr>
          </a:p>
          <a:p>
            <a:pPr marL="0" indent="0">
              <a:buNone/>
            </a:pPr>
            <a:endParaRPr lang="en-US" sz="1600" b="1" dirty="0">
              <a:cs typeface="Arial" panose="020B0604020202020204" pitchFamily="34" charset="0"/>
            </a:endParaRPr>
          </a:p>
          <a:p>
            <a:endParaRPr lang="en-US" sz="1600" b="1" dirty="0">
              <a:cs typeface="Arial" panose="020B0604020202020204" pitchFamily="34" charset="0"/>
            </a:endParaRPr>
          </a:p>
          <a:p>
            <a:endParaRPr lang="en-US" sz="1600" dirty="0">
              <a:latin typeface="Helvetica" pitchFamily="2" charset="0"/>
              <a:cs typeface="Arial" panose="020B0604020202020204" pitchFamily="34" charset="0"/>
            </a:endParaRPr>
          </a:p>
        </p:txBody>
      </p:sp>
      <p:pic>
        <p:nvPicPr>
          <p:cNvPr id="18" name="Picture 17" descr="C:\Users\Sitalire Kapira\OneDrive - Partners in Health\Desktop\QIP\Harvard school work\Research photos\IMG_163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8799872" y="1200151"/>
            <a:ext cx="3195482" cy="2231308"/>
          </a:xfrm>
          <a:prstGeom prst="rect">
            <a:avLst/>
          </a:prstGeom>
          <a:noFill/>
          <a:ln>
            <a:noFill/>
          </a:ln>
        </p:spPr>
      </p:pic>
      <p:pic>
        <p:nvPicPr>
          <p:cNvPr id="19" name="Picture 18" descr="C:\Users\Sitalire Kapira\OneDrive - Partners in Health\Desktop\QIP\Harvard school work\Research photos\IMG_1650.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8799871" y="3431458"/>
            <a:ext cx="3195483" cy="2640337"/>
          </a:xfrm>
          <a:prstGeom prst="rect">
            <a:avLst/>
          </a:prstGeom>
          <a:noFill/>
          <a:ln>
            <a:noFill/>
          </a:ln>
        </p:spPr>
      </p:pic>
    </p:spTree>
    <p:extLst>
      <p:ext uri="{BB962C8B-B14F-4D97-AF65-F5344CB8AC3E}">
        <p14:creationId xmlns:p14="http://schemas.microsoft.com/office/powerpoint/2010/main" val="6612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008EA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008EA0">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Quotes</a:t>
            </a:r>
            <a:endParaRPr lang="en-US" sz="5000" dirty="0">
              <a:solidFill>
                <a:schemeClr val="bg1"/>
              </a:solidFill>
              <a:latin typeface="Whitney Medium" charset="0"/>
              <a:ea typeface="Whitney Medium" charset="0"/>
              <a:cs typeface="Whitney Medium"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3941451" y="6268089"/>
            <a:ext cx="2018973" cy="500563"/>
          </a:xfrm>
          <a:prstGeom prst="rect">
            <a:avLst/>
          </a:prstGeom>
        </p:spPr>
      </p:pic>
      <p:sp>
        <p:nvSpPr>
          <p:cNvPr id="14" name="Subtitle 2">
            <a:extLst>
              <a:ext uri="{FF2B5EF4-FFF2-40B4-BE49-F238E27FC236}">
                <a16:creationId xmlns:a16="http://schemas.microsoft.com/office/drawing/2014/main" id="{5F100D77-C15C-AB49-9FFF-1FCE4C207783}"/>
              </a:ext>
            </a:extLst>
          </p:cNvPr>
          <p:cNvSpPr txBox="1">
            <a:spLocks noGrp="1"/>
          </p:cNvSpPr>
          <p:nvPr>
            <p:ph type="subTitle" idx="1"/>
          </p:nvPr>
        </p:nvSpPr>
        <p:spPr>
          <a:xfrm>
            <a:off x="0" y="1616075"/>
            <a:ext cx="8738809" cy="4670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600"/>
              </a:spcBef>
            </a:pPr>
            <a:r>
              <a:rPr lang="en-US" sz="1800" dirty="0">
                <a:cs typeface="Arial" panose="020B0604020202020204" pitchFamily="34" charset="0"/>
              </a:rPr>
              <a:t>“</a:t>
            </a:r>
            <a:r>
              <a:rPr lang="en-US" sz="1800" i="1" dirty="0">
                <a:cs typeface="Arial" panose="020B0604020202020204" pitchFamily="34" charset="0"/>
              </a:rPr>
              <a:t>They watch everything concerning pornography which has made their minds corrupt…..with time, due to exposure to these things, boys will take advantage of a girl child by watching these things to develop feelings which in the end make them experiment on sex.” -</a:t>
            </a:r>
            <a:r>
              <a:rPr lang="en-US" sz="1800" dirty="0">
                <a:cs typeface="Arial" panose="020B0604020202020204" pitchFamily="34" charset="0"/>
              </a:rPr>
              <a:t>Female parent, Neno</a:t>
            </a:r>
          </a:p>
          <a:p>
            <a:pPr lvl="1">
              <a:lnSpc>
                <a:spcPct val="100000"/>
              </a:lnSpc>
              <a:spcBef>
                <a:spcPts val="600"/>
              </a:spcBef>
            </a:pPr>
            <a:endParaRPr lang="en-US" sz="1800" dirty="0">
              <a:cs typeface="Arial" panose="020B0604020202020204" pitchFamily="34" charset="0"/>
            </a:endParaRPr>
          </a:p>
          <a:p>
            <a:pPr lvl="1">
              <a:lnSpc>
                <a:spcPct val="100000"/>
              </a:lnSpc>
              <a:spcBef>
                <a:spcPts val="600"/>
              </a:spcBef>
            </a:pPr>
            <a:endParaRPr lang="en-US" sz="1800" dirty="0">
              <a:cs typeface="Arial" panose="020B0604020202020204" pitchFamily="34" charset="0"/>
            </a:endParaRPr>
          </a:p>
          <a:p>
            <a:pPr marL="457200" lvl="1" indent="0">
              <a:lnSpc>
                <a:spcPct val="100000"/>
              </a:lnSpc>
              <a:spcBef>
                <a:spcPts val="600"/>
              </a:spcBef>
              <a:buNone/>
            </a:pPr>
            <a:endParaRPr lang="en-US" sz="1800" dirty="0">
              <a:cs typeface="Arial" panose="020B0604020202020204" pitchFamily="34" charset="0"/>
            </a:endParaRPr>
          </a:p>
          <a:p>
            <a:pPr lvl="1">
              <a:lnSpc>
                <a:spcPct val="100000"/>
              </a:lnSpc>
              <a:spcBef>
                <a:spcPts val="600"/>
              </a:spcBef>
            </a:pPr>
            <a:r>
              <a:rPr lang="en-US" sz="1800" dirty="0">
                <a:cs typeface="Arial" panose="020B0604020202020204" pitchFamily="34" charset="0"/>
              </a:rPr>
              <a:t>“</a:t>
            </a:r>
            <a:r>
              <a:rPr lang="en-US" sz="1800" i="1" dirty="0">
                <a:cs typeface="Arial" panose="020B0604020202020204" pitchFamily="34" charset="0"/>
              </a:rPr>
              <a:t>Grown-up men have the lifestyle of having sex with teenage girls, and they take advantage of them because of poverty and in the end being used by such men.”- </a:t>
            </a:r>
            <a:r>
              <a:rPr lang="en-US" sz="1800" dirty="0">
                <a:cs typeface="Arial" panose="020B0604020202020204" pitchFamily="34" charset="0"/>
              </a:rPr>
              <a:t>Local leader, Neno</a:t>
            </a:r>
          </a:p>
          <a:p>
            <a:pPr lvl="1">
              <a:lnSpc>
                <a:spcPct val="100000"/>
              </a:lnSpc>
              <a:spcBef>
                <a:spcPts val="600"/>
              </a:spcBef>
            </a:pPr>
            <a:endParaRPr lang="en-US" sz="1800" dirty="0">
              <a:latin typeface="Helvetica" pitchFamily="2" charset="0"/>
              <a:cs typeface="Arial" panose="020B0604020202020204" pitchFamily="34" charset="0"/>
            </a:endParaRPr>
          </a:p>
          <a:p>
            <a:pPr marL="0" indent="0">
              <a:buNone/>
            </a:pPr>
            <a:endParaRPr lang="en-US" sz="1600" dirty="0">
              <a:latin typeface="Helvetica" pitchFamily="2" charset="0"/>
              <a:cs typeface="Arial" panose="020B0604020202020204" pitchFamily="34" charset="0"/>
            </a:endParaRPr>
          </a:p>
        </p:txBody>
      </p:sp>
      <p:pic>
        <p:nvPicPr>
          <p:cNvPr id="20" name="Picture 19" descr="C:\Users\Sitalire Kapira\OneDrive - Partners in Health\Desktop\QIP\Harvard school work\Research photos\IMG_9773.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8630385" y="1369078"/>
            <a:ext cx="3327977" cy="4789201"/>
          </a:xfrm>
          <a:prstGeom prst="rect">
            <a:avLst/>
          </a:prstGeom>
          <a:noFill/>
          <a:ln>
            <a:noFill/>
          </a:ln>
        </p:spPr>
      </p:pic>
    </p:spTree>
    <p:extLst>
      <p:ext uri="{BB962C8B-B14F-4D97-AF65-F5344CB8AC3E}">
        <p14:creationId xmlns:p14="http://schemas.microsoft.com/office/powerpoint/2010/main" val="339903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09880"/>
            <a:ext cx="12192000" cy="6858000"/>
            <a:chOff x="0" y="0"/>
            <a:chExt cx="12192000" cy="685800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359242"/>
            </a:xfrm>
            <a:prstGeom prst="rect">
              <a:avLst/>
            </a:prstGeom>
          </p:spPr>
        </p:pic>
        <p:sp>
          <p:nvSpPr>
            <p:cNvPr id="5" name="Rectangle 4"/>
            <p:cNvSpPr/>
            <p:nvPr/>
          </p:nvSpPr>
          <p:spPr>
            <a:xfrm>
              <a:off x="0" y="0"/>
              <a:ext cx="12192000" cy="6858000"/>
            </a:xfrm>
            <a:prstGeom prst="rect">
              <a:avLst/>
            </a:prstGeom>
            <a:solidFill>
              <a:srgbClr val="323372">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0" y="1143046"/>
              <a:ext cx="12192000" cy="216196"/>
            </a:xfrm>
            <a:prstGeom prst="rect">
              <a:avLst/>
            </a:prstGeom>
            <a:solidFill>
              <a:srgbClr val="323372">
                <a:alpha val="91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11" name="TextBox 10"/>
          <p:cNvSpPr txBox="1"/>
          <p:nvPr/>
        </p:nvSpPr>
        <p:spPr>
          <a:xfrm>
            <a:off x="353347" y="209880"/>
            <a:ext cx="8331713" cy="923330"/>
          </a:xfrm>
          <a:prstGeom prst="rect">
            <a:avLst/>
          </a:prstGeom>
          <a:noFill/>
        </p:spPr>
        <p:txBody>
          <a:bodyPr wrap="square" rtlCol="0">
            <a:spAutoFit/>
          </a:bodyPr>
          <a:lstStyle/>
          <a:p>
            <a:r>
              <a:rPr lang="en-US" sz="5400" dirty="0">
                <a:solidFill>
                  <a:schemeClr val="bg1"/>
                </a:solidFill>
              </a:rPr>
              <a:t>Mixed methods results</a:t>
            </a:r>
            <a:endParaRPr lang="en-US" sz="5000" dirty="0">
              <a:solidFill>
                <a:schemeClr val="bg1"/>
              </a:solidFill>
              <a:latin typeface="Whitney Medium" charset="0"/>
              <a:ea typeface="Whitney Medium" charset="0"/>
              <a:cs typeface="Whitney Medium" charset="0"/>
            </a:endParaRPr>
          </a:p>
        </p:txBody>
      </p:sp>
      <p:sp>
        <p:nvSpPr>
          <p:cNvPr id="9" name="TextBox 9"/>
          <p:cNvSpPr txBox="1"/>
          <p:nvPr/>
        </p:nvSpPr>
        <p:spPr>
          <a:xfrm>
            <a:off x="0" y="6457890"/>
            <a:ext cx="4043190" cy="400110"/>
          </a:xfrm>
          <a:prstGeom prst="rect">
            <a:avLst/>
          </a:prstGeom>
          <a:noFill/>
        </p:spPr>
        <p:txBody>
          <a:bodyPr wrap="square" rtlCol="0">
            <a:spAutoFit/>
          </a:bodyPr>
          <a:lstStyle/>
          <a:p>
            <a:pPr marL="0" marR="0" algn="just">
              <a:spcBef>
                <a:spcPts val="0"/>
              </a:spcBef>
              <a:spcAft>
                <a:spcPts val="600"/>
              </a:spcAft>
            </a:pPr>
            <a:r>
              <a:rPr lang="en-US" sz="2000" i="1" kern="1200" dirty="0">
                <a:solidFill>
                  <a:srgbClr val="F8971D"/>
                </a:solidFill>
                <a:effectLst/>
                <a:latin typeface="Whitney Book"/>
                <a:ea typeface="Times New Roman" panose="02020603050405020304" pitchFamily="18" charset="0"/>
                <a:cs typeface="Times New Roman" panose="02020603050405020304" pitchFamily="18" charset="0"/>
              </a:rPr>
              <a:t>APZU Communication </a:t>
            </a:r>
            <a:r>
              <a:rPr lang="en-US" sz="2000" b="1" kern="1200" dirty="0">
                <a:solidFill>
                  <a:srgbClr val="F8971D"/>
                </a:solidFill>
                <a:effectLst/>
                <a:latin typeface="Bradley Hand ITC" panose="03070402050302030203" pitchFamily="66" charset="0"/>
                <a:ea typeface="Times New Roman" panose="02020603050405020304" pitchFamily="18" charset="0"/>
                <a:cs typeface="Times New Roman" panose="02020603050405020304" pitchFamily="18" charset="0"/>
              </a:rPr>
              <a:t>Orientation</a:t>
            </a:r>
            <a:endParaRPr lang="en-US" sz="2000" b="1" dirty="0">
              <a:solidFill>
                <a:srgbClr val="F8971D"/>
              </a:solidFill>
              <a:effectLst/>
              <a:latin typeface="Bradley Hand ITC" panose="03070402050302030203" pitchFamily="66" charset="0"/>
              <a:ea typeface="Times New Roman" panose="02020603050405020304" pitchFamily="18" charset="0"/>
            </a:endParaRPr>
          </a:p>
        </p:txBody>
      </p:sp>
      <p:sp>
        <p:nvSpPr>
          <p:cNvPr id="12" name="TextBox 11"/>
          <p:cNvSpPr txBox="1"/>
          <p:nvPr/>
        </p:nvSpPr>
        <p:spPr>
          <a:xfrm>
            <a:off x="0" y="6158279"/>
            <a:ext cx="12192000" cy="727239"/>
          </a:xfrm>
          <a:prstGeom prst="rect">
            <a:avLst/>
          </a:prstGeom>
          <a:solidFill>
            <a:srgbClr val="FF9800"/>
          </a:solidFill>
        </p:spPr>
        <p:txBody>
          <a:bodyPr wrap="square" rtlCol="0">
            <a:spAutoFit/>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0232" y="6248194"/>
            <a:ext cx="3260706" cy="523323"/>
          </a:xfrm>
          <a:prstGeom prst="rect">
            <a:avLst/>
          </a:prstGeom>
        </p:spPr>
      </p:pic>
      <p:pic>
        <p:nvPicPr>
          <p:cNvPr id="16" name="Picture 15"/>
          <p:cNvPicPr>
            <a:picLocks noChangeAspect="1"/>
          </p:cNvPicPr>
          <p:nvPr/>
        </p:nvPicPr>
        <p:blipFill>
          <a:blip r:embed="rId5"/>
          <a:stretch>
            <a:fillRect/>
          </a:stretch>
        </p:blipFill>
        <p:spPr>
          <a:xfrm>
            <a:off x="309011" y="6286269"/>
            <a:ext cx="3414056" cy="457240"/>
          </a:xfrm>
          <a:prstGeom prst="rect">
            <a:avLst/>
          </a:prstGeom>
        </p:spPr>
      </p:pic>
      <p:pic>
        <p:nvPicPr>
          <p:cNvPr id="17" name="Picture 16"/>
          <p:cNvPicPr>
            <a:picLocks noChangeAspect="1"/>
          </p:cNvPicPr>
          <p:nvPr/>
        </p:nvPicPr>
        <p:blipFill>
          <a:blip r:embed="rId6"/>
          <a:stretch>
            <a:fillRect/>
          </a:stretch>
        </p:blipFill>
        <p:spPr>
          <a:xfrm>
            <a:off x="3968625" y="6252324"/>
            <a:ext cx="2018973" cy="500563"/>
          </a:xfrm>
          <a:prstGeom prst="rect">
            <a:avLst/>
          </a:prstGeom>
        </p:spPr>
      </p:pic>
      <p:sp>
        <p:nvSpPr>
          <p:cNvPr id="18" name="Subtitle 17"/>
          <p:cNvSpPr>
            <a:spLocks noGrp="1"/>
          </p:cNvSpPr>
          <p:nvPr>
            <p:ph type="subTitle" idx="1"/>
          </p:nvPr>
        </p:nvSpPr>
        <p:spPr>
          <a:xfrm>
            <a:off x="488950" y="1616075"/>
            <a:ext cx="1831463" cy="527357"/>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62500" lnSpcReduction="20000"/>
          </a:bodyPr>
          <a:lstStyle/>
          <a:p>
            <a:pPr algn="ctr"/>
            <a:r>
              <a:rPr lang="en-US" dirty="0">
                <a:solidFill>
                  <a:srgbClr val="FF0000"/>
                </a:solidFill>
              </a:rPr>
              <a:t>Main barriers</a:t>
            </a:r>
          </a:p>
        </p:txBody>
      </p:sp>
      <p:cxnSp>
        <p:nvCxnSpPr>
          <p:cNvPr id="19" name="Straight Arrow Connector 18"/>
          <p:cNvCxnSpPr/>
          <p:nvPr/>
        </p:nvCxnSpPr>
        <p:spPr>
          <a:xfrm>
            <a:off x="1473506" y="2149686"/>
            <a:ext cx="194774" cy="243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628169" y="2421095"/>
            <a:ext cx="2080221" cy="24060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The uptake of contraceptives is 20% higher in urban than rural areas</a:t>
            </a:r>
          </a:p>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Widespread poverty in rural areas is a driver for early marriage</a:t>
            </a:r>
          </a:p>
        </p:txBody>
      </p:sp>
      <p:cxnSp>
        <p:nvCxnSpPr>
          <p:cNvPr id="21" name="Straight Arrow Connector 20"/>
          <p:cNvCxnSpPr/>
          <p:nvPr/>
        </p:nvCxnSpPr>
        <p:spPr>
          <a:xfrm flipV="1">
            <a:off x="2320413" y="1560146"/>
            <a:ext cx="2008621" cy="361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329034" y="1461024"/>
            <a:ext cx="5732631"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At all facilities, no clinician offered health talks</a:t>
            </a:r>
          </a:p>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Dissolution of traditional forms of health counseling, link between contraceptive use and barrenness</a:t>
            </a:r>
          </a:p>
        </p:txBody>
      </p:sp>
      <p:cxnSp>
        <p:nvCxnSpPr>
          <p:cNvPr id="23" name="Straight Arrow Connector 22"/>
          <p:cNvCxnSpPr/>
          <p:nvPr/>
        </p:nvCxnSpPr>
        <p:spPr>
          <a:xfrm>
            <a:off x="1327195" y="4847328"/>
            <a:ext cx="243698" cy="3889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1668279" y="4864147"/>
            <a:ext cx="237681" cy="355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327195" y="5265167"/>
            <a:ext cx="864929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70% of the facilities offer contraceptives once per week and are offered by a single nurse</a:t>
            </a:r>
          </a:p>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Lack of time and facility space to provide adequate, appropriate counseling to adolescents reporting to the clinic</a:t>
            </a:r>
          </a:p>
        </p:txBody>
      </p:sp>
      <p:cxnSp>
        <p:nvCxnSpPr>
          <p:cNvPr id="26" name="Straight Arrow Connector 25"/>
          <p:cNvCxnSpPr/>
          <p:nvPr/>
        </p:nvCxnSpPr>
        <p:spPr>
          <a:xfrm flipV="1">
            <a:off x="2721566" y="2069227"/>
            <a:ext cx="1623737" cy="981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2697009" y="2314393"/>
            <a:ext cx="1609890" cy="982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598193" y="2395009"/>
            <a:ext cx="8466" cy="220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5397910" y="2677020"/>
            <a:ext cx="2349909" cy="4792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B0F0"/>
                </a:solidFill>
                <a:cs typeface="Helvetica" panose="020B0604020202020204" pitchFamily="34" charset="0"/>
              </a:rPr>
              <a:t>Misconceptions and misinformation</a:t>
            </a:r>
          </a:p>
        </p:txBody>
      </p:sp>
      <p:cxnSp>
        <p:nvCxnSpPr>
          <p:cNvPr id="30" name="Straight Arrow Connector 29"/>
          <p:cNvCxnSpPr/>
          <p:nvPr/>
        </p:nvCxnSpPr>
        <p:spPr>
          <a:xfrm>
            <a:off x="6592248" y="3156277"/>
            <a:ext cx="0" cy="3231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5526063" y="3472664"/>
            <a:ext cx="1924131"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Adolescent suffering</a:t>
            </a:r>
          </a:p>
        </p:txBody>
      </p:sp>
      <p:sp>
        <p:nvSpPr>
          <p:cNvPr id="32" name="Rectangle 31"/>
          <p:cNvSpPr/>
          <p:nvPr/>
        </p:nvSpPr>
        <p:spPr>
          <a:xfrm>
            <a:off x="3774575" y="3375816"/>
            <a:ext cx="9144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B0F0"/>
                </a:solidFill>
                <a:cs typeface="Helvetica" panose="020B0604020202020204" pitchFamily="34" charset="0"/>
              </a:rPr>
              <a:t>Poverty</a:t>
            </a:r>
          </a:p>
        </p:txBody>
      </p:sp>
      <p:cxnSp>
        <p:nvCxnSpPr>
          <p:cNvPr id="33" name="Straight Arrow Connector 32"/>
          <p:cNvCxnSpPr/>
          <p:nvPr/>
        </p:nvCxnSpPr>
        <p:spPr>
          <a:xfrm flipV="1">
            <a:off x="2708390" y="3819742"/>
            <a:ext cx="1066185" cy="13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31" idx="2"/>
          </p:cNvCxnSpPr>
          <p:nvPr/>
        </p:nvCxnSpPr>
        <p:spPr>
          <a:xfrm>
            <a:off x="4688975" y="3929864"/>
            <a:ext cx="837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7919207" y="3414750"/>
            <a:ext cx="117092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B0F0"/>
                </a:solidFill>
                <a:cs typeface="Helvetica" panose="020B0604020202020204" pitchFamily="34" charset="0"/>
              </a:rPr>
              <a:t>Impact of COVID-19</a:t>
            </a:r>
          </a:p>
        </p:txBody>
      </p:sp>
      <p:cxnSp>
        <p:nvCxnSpPr>
          <p:cNvPr id="36" name="Straight Arrow Connector 35"/>
          <p:cNvCxnSpPr>
            <a:stCxn id="35" idx="1"/>
            <a:endCxn id="31" idx="6"/>
          </p:cNvCxnSpPr>
          <p:nvPr/>
        </p:nvCxnSpPr>
        <p:spPr>
          <a:xfrm flipH="1">
            <a:off x="7450194" y="3871950"/>
            <a:ext cx="469013" cy="57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9090127" y="3918712"/>
            <a:ext cx="791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9935339" y="2688221"/>
            <a:ext cx="1933780" cy="23404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20% reduction in contraceptive uptake in 2020</a:t>
            </a:r>
          </a:p>
          <a:p>
            <a:pPr marL="285750" indent="-285750" algn="ctr">
              <a:buFont typeface="Arial" panose="020B0604020202020204" pitchFamily="34" charset="0"/>
              <a:buChar char="•"/>
            </a:pPr>
            <a:r>
              <a:rPr lang="en-US" sz="1600" dirty="0">
                <a:solidFill>
                  <a:srgbClr val="FF0000"/>
                </a:solidFill>
                <a:cs typeface="Helvetica" panose="020B0604020202020204" pitchFamily="34" charset="0"/>
              </a:rPr>
              <a:t>Parents noted increased pregnancies due to lockdown</a:t>
            </a:r>
          </a:p>
          <a:p>
            <a:pPr marL="285750" indent="-285750" algn="ctr">
              <a:buFont typeface="Arial" panose="020B0604020202020204" pitchFamily="34" charset="0"/>
              <a:buChar char="•"/>
            </a:pPr>
            <a:endParaRPr lang="en-US" dirty="0"/>
          </a:p>
        </p:txBody>
      </p:sp>
      <p:sp>
        <p:nvSpPr>
          <p:cNvPr id="39" name="Rectangle 38"/>
          <p:cNvSpPr/>
          <p:nvPr/>
        </p:nvSpPr>
        <p:spPr>
          <a:xfrm>
            <a:off x="4093480" y="4628086"/>
            <a:ext cx="4329067" cy="383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B0F0"/>
                </a:solidFill>
              </a:rPr>
              <a:t>Lack of access to quality contraceptive care</a:t>
            </a:r>
          </a:p>
        </p:txBody>
      </p:sp>
      <p:cxnSp>
        <p:nvCxnSpPr>
          <p:cNvPr id="40" name="Straight Arrow Connector 39"/>
          <p:cNvCxnSpPr/>
          <p:nvPr/>
        </p:nvCxnSpPr>
        <p:spPr>
          <a:xfrm flipV="1">
            <a:off x="6515579" y="4992255"/>
            <a:ext cx="9553" cy="272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6555032" y="4398000"/>
            <a:ext cx="18580" cy="254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9868224" y="5011569"/>
            <a:ext cx="307455" cy="238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9486079" y="4992255"/>
            <a:ext cx="430623" cy="272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10061665" y="2078245"/>
            <a:ext cx="522867" cy="613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flipV="1">
            <a:off x="10083800" y="1895883"/>
            <a:ext cx="661666" cy="764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984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39ED315E3364CBA9862B2C046A3D4" ma:contentTypeVersion="4" ma:contentTypeDescription="Create a new document." ma:contentTypeScope="" ma:versionID="3f45cf75fd882fed9c3fff44a95a7287">
  <xsd:schema xmlns:xsd="http://www.w3.org/2001/XMLSchema" xmlns:xs="http://www.w3.org/2001/XMLSchema" xmlns:p="http://schemas.microsoft.com/office/2006/metadata/properties" xmlns:ns2="cbdc4f11-6620-4a31-81c8-d6bfcdcde628" xmlns:ns3="39b81e40-d16b-4b29-be2d-8d3f53da2515" targetNamespace="http://schemas.microsoft.com/office/2006/metadata/properties" ma:root="true" ma:fieldsID="bcd2754b85e97c38c322b6111a3d63ac" ns2:_="" ns3:_="">
    <xsd:import namespace="cbdc4f11-6620-4a31-81c8-d6bfcdcde628"/>
    <xsd:import namespace="39b81e40-d16b-4b29-be2d-8d3f53da25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c4f11-6620-4a31-81c8-d6bfcdcde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b81e40-d16b-4b29-be2d-8d3f53da25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9b81e40-d16b-4b29-be2d-8d3f53da2515">
      <UserInfo>
        <DisplayName>Molly McGovern</DisplayName>
        <AccountId>351</AccountId>
        <AccountType/>
      </UserInfo>
      <UserInfo>
        <DisplayName>Faisal Zareen</DisplayName>
        <AccountId>28</AccountId>
        <AccountType/>
      </UserInfo>
    </SharedWithUsers>
  </documentManagement>
</p:properties>
</file>

<file path=customXml/itemProps1.xml><?xml version="1.0" encoding="utf-8"?>
<ds:datastoreItem xmlns:ds="http://schemas.openxmlformats.org/officeDocument/2006/customXml" ds:itemID="{768B9531-187C-4C4A-BCEE-4C8FE6DBA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dc4f11-6620-4a31-81c8-d6bfcdcde628"/>
    <ds:schemaRef ds:uri="39b81e40-d16b-4b29-be2d-8d3f53da2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572E54-B6E4-4D44-9512-18C44D7AFB81}">
  <ds:schemaRefs>
    <ds:schemaRef ds:uri="http://schemas.microsoft.com/sharepoint/v3/contenttype/forms"/>
  </ds:schemaRefs>
</ds:datastoreItem>
</file>

<file path=customXml/itemProps3.xml><?xml version="1.0" encoding="utf-8"?>
<ds:datastoreItem xmlns:ds="http://schemas.openxmlformats.org/officeDocument/2006/customXml" ds:itemID="{EC5862F7-7CDA-445D-A63F-82EABD94E9ED}">
  <ds:schemaRef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39b81e40-d16b-4b29-be2d-8d3f53da2515"/>
    <ds:schemaRef ds:uri="cbdc4f11-6620-4a31-81c8-d6bfcdcde62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5337</TotalTime>
  <Words>1015</Words>
  <Application>Microsoft Macintosh PowerPoint</Application>
  <PresentationFormat>Widescreen</PresentationFormat>
  <Paragraphs>131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Bradley Hand ITC</vt:lpstr>
      <vt:lpstr>Calibri</vt:lpstr>
      <vt:lpstr>Calibri Light</vt:lpstr>
      <vt:lpstr>Helvetica</vt:lpstr>
      <vt:lpstr>Whitney Book</vt:lpstr>
      <vt:lpstr>Whitney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Ra</dc:creator>
  <cp:lastModifiedBy>Rouse, Miranda</cp:lastModifiedBy>
  <cp:revision>70</cp:revision>
  <dcterms:created xsi:type="dcterms:W3CDTF">2016-10-11T18:53:31Z</dcterms:created>
  <dcterms:modified xsi:type="dcterms:W3CDTF">2024-04-02T18:49:07Z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0x0101006AC39ED315E3364CBA9862B2C046A3D4</vt:lpwstr>
  </property>
  <property fmtid="{D5CDD505-2E9C-101B-9397-08002B2CF9AE}" pid="3" name="SharedWithUsers">
    <vt:lpwstr>351;#Molly McGovern;#28;#Faisal Zareen</vt:lpwstr>
  </property>
</Properties>
</file>