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9"/>
  </p:notesMasterIdLst>
  <p:sldIdLst>
    <p:sldId id="256" r:id="rId5"/>
    <p:sldId id="257" r:id="rId6"/>
    <p:sldId id="258" r:id="rId7"/>
    <p:sldId id="268" r:id="rId8"/>
    <p:sldId id="269" r:id="rId9"/>
    <p:sldId id="270" r:id="rId10"/>
    <p:sldId id="275" r:id="rId11"/>
    <p:sldId id="274" r:id="rId12"/>
    <p:sldId id="276" r:id="rId13"/>
    <p:sldId id="264" r:id="rId14"/>
    <p:sldId id="263" r:id="rId15"/>
    <p:sldId id="265" r:id="rId16"/>
    <p:sldId id="267"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Noto Sans" panose="020B0502040504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iwh2dPPZWtvVxMRerINayNAMYZr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Anyango" initials="SA" lastIdx="9" clrIdx="0">
    <p:extLst>
      <p:ext uri="{19B8F6BF-5375-455C-9EA6-DF929625EA0E}">
        <p15:presenceInfo xmlns:p15="http://schemas.microsoft.com/office/powerpoint/2012/main" userId="Sarah Anyango" providerId="None"/>
      </p:ext>
    </p:extLst>
  </p:cmAuthor>
  <p:cmAuthor id="2" name="Daniel Maweu" initials="DM" lastIdx="2" clrIdx="1">
    <p:extLst>
      <p:ext uri="{19B8F6BF-5375-455C-9EA6-DF929625EA0E}">
        <p15:presenceInfo xmlns:p15="http://schemas.microsoft.com/office/powerpoint/2012/main" userId="589729aa328328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0A7F88-C1FC-4675-8B09-BB129EB19ECF}">
  <a:tblStyle styleId="{A10A7F88-C1FC-4675-8B09-BB129EB19ECF}" styleName="Table_0">
    <a:wholeTbl>
      <a:tcTxStyle b="off" i="off">
        <a:font>
          <a:latin typeface="Calibri"/>
          <a:ea typeface="Calibri"/>
          <a:cs typeface="Calibri"/>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F7E7E9"/>
          </a:solidFill>
        </a:fill>
      </a:tcStyle>
    </a:band1H>
    <a:band2H>
      <a:tcTxStyle b="off" i="off"/>
      <a:tcStyle>
        <a:tcBdr/>
      </a:tcStyle>
    </a:band2H>
    <a:band1V>
      <a:tcTxStyle b="off" i="off"/>
      <a:tcStyle>
        <a:tcBdr/>
        <a:fill>
          <a:solidFill>
            <a:srgbClr val="F7E7E9"/>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fill>
          <a:solidFill>
            <a:schemeClr val="l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fill>
          <a:solidFill>
            <a:schemeClr val="accent2"/>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7"/>
    <p:restoredTop sz="80111" autoAdjust="0"/>
  </p:normalViewPr>
  <p:slideViewPr>
    <p:cSldViewPr snapToGrid="0">
      <p:cViewPr varScale="1">
        <p:scale>
          <a:sx n="86" d="100"/>
          <a:sy n="86" d="100"/>
        </p:scale>
        <p:origin x="15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b="1"/>
              <a:t>FSB rate (#of FSB per 1000 births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182210885131025"/>
          <c:y val="0.26618418885203049"/>
          <c:w val="0.80417458257524743"/>
          <c:h val="0.52356278770599896"/>
        </c:manualLayout>
      </c:layout>
      <c:barChart>
        <c:barDir val="col"/>
        <c:grouping val="clustered"/>
        <c:varyColors val="0"/>
        <c:dLbls>
          <c:showLegendKey val="0"/>
          <c:showVal val="0"/>
          <c:showCatName val="0"/>
          <c:showSerName val="0"/>
          <c:showPercent val="0"/>
          <c:showBubbleSize val="0"/>
        </c:dLbls>
        <c:gapWidth val="300"/>
        <c:axId val="717223087"/>
        <c:axId val="717222255"/>
        <c:extLst>
          <c:ext xmlns:c15="http://schemas.microsoft.com/office/drawing/2012/chart" uri="{02D57815-91ED-43cb-92C2-25804820EDAC}">
            <c15:filteredBarSeries>
              <c15:ser>
                <c:idx val="1"/>
                <c:order val="1"/>
                <c:tx>
                  <c:strRef>
                    <c:extLst>
                      <c:ext uri="{02D57815-91ED-43cb-92C2-25804820EDAC}">
                        <c15:formulaRef>
                          <c15:sqref>'Stillbirth data'!$I$78</c15:sqref>
                        </c15:formulaRef>
                      </c:ext>
                    </c:extLst>
                    <c:strCache>
                      <c:ptCount val="1"/>
                      <c:pt idx="0">
                        <c:v>Actual numbers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'Stillbirth data'!$G$79:$G$81</c15:sqref>
                        </c15:formulaRef>
                      </c:ext>
                    </c:extLst>
                    <c:numCache>
                      <c:formatCode>General</c:formatCode>
                      <c:ptCount val="3"/>
                      <c:pt idx="0">
                        <c:v>2019</c:v>
                      </c:pt>
                      <c:pt idx="1">
                        <c:v>2020</c:v>
                      </c:pt>
                      <c:pt idx="2">
                        <c:v>2021</c:v>
                      </c:pt>
                    </c:numCache>
                  </c:numRef>
                </c:cat>
                <c:val>
                  <c:numRef>
                    <c:extLst>
                      <c:ext uri="{02D57815-91ED-43cb-92C2-25804820EDAC}">
                        <c15:formulaRef>
                          <c15:sqref>'Stillbirth data'!$I$79:$I$81</c15:sqref>
                        </c15:formulaRef>
                      </c:ext>
                    </c:extLst>
                    <c:numCache>
                      <c:formatCode>General</c:formatCode>
                      <c:ptCount val="3"/>
                      <c:pt idx="0">
                        <c:v>38</c:v>
                      </c:pt>
                      <c:pt idx="1">
                        <c:v>15</c:v>
                      </c:pt>
                      <c:pt idx="2">
                        <c:v>18</c:v>
                      </c:pt>
                    </c:numCache>
                  </c:numRef>
                </c:val>
                <c:extLst>
                  <c:ext xmlns:c16="http://schemas.microsoft.com/office/drawing/2014/chart" uri="{C3380CC4-5D6E-409C-BE32-E72D297353CC}">
                    <c16:uniqueId val="{00000000-EFCB-4797-89E5-490DB83EA9AE}"/>
                  </c:ext>
                </c:extLst>
              </c15:ser>
            </c15:filteredBarSeries>
          </c:ext>
        </c:extLst>
      </c:barChart>
      <c:lineChart>
        <c:grouping val="standard"/>
        <c:varyColors val="0"/>
        <c:ser>
          <c:idx val="0"/>
          <c:order val="0"/>
          <c:tx>
            <c:strRef>
              <c:f>'Stillbirth data'!$H$78</c:f>
              <c:strCache>
                <c:ptCount val="1"/>
                <c:pt idx="0">
                  <c:v>FSB/1000 births</c:v>
                </c:pt>
              </c:strCache>
            </c:strRef>
          </c:tx>
          <c:spPr>
            <a:ln w="28575" cap="rnd">
              <a:solidFill>
                <a:schemeClr val="accent1"/>
              </a:solidFill>
              <a:round/>
            </a:ln>
            <a:effectLst/>
          </c:spPr>
          <c:marker>
            <c:symbol val="circle"/>
            <c:size val="5"/>
            <c:spPr>
              <a:solidFill>
                <a:schemeClr val="accent1"/>
              </a:solidFill>
              <a:ln w="25400">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'Stillbirth data'!$G$79:$G$81</c:f>
              <c:numCache>
                <c:formatCode>General</c:formatCode>
                <c:ptCount val="3"/>
                <c:pt idx="0">
                  <c:v>2019</c:v>
                </c:pt>
                <c:pt idx="1">
                  <c:v>2020</c:v>
                </c:pt>
                <c:pt idx="2">
                  <c:v>2021</c:v>
                </c:pt>
              </c:numCache>
            </c:numRef>
          </c:cat>
          <c:val>
            <c:numRef>
              <c:f>'Stillbirth data'!$H$79:$H$81</c:f>
              <c:numCache>
                <c:formatCode>General</c:formatCode>
                <c:ptCount val="3"/>
                <c:pt idx="0">
                  <c:v>46</c:v>
                </c:pt>
                <c:pt idx="1">
                  <c:v>18</c:v>
                </c:pt>
                <c:pt idx="2" formatCode="0">
                  <c:v>17.612524461839531</c:v>
                </c:pt>
              </c:numCache>
            </c:numRef>
          </c:val>
          <c:smooth val="0"/>
          <c:extLst>
            <c:ext xmlns:c16="http://schemas.microsoft.com/office/drawing/2014/chart" uri="{C3380CC4-5D6E-409C-BE32-E72D297353CC}">
              <c16:uniqueId val="{00000003-EFCB-4797-89E5-490DB83EA9AE}"/>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marker val="1"/>
        <c:smooth val="0"/>
        <c:axId val="1011537231"/>
        <c:axId val="1011533903"/>
      </c:lineChart>
      <c:catAx>
        <c:axId val="1011537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011533903"/>
        <c:crosses val="autoZero"/>
        <c:auto val="1"/>
        <c:lblAlgn val="ctr"/>
        <c:lblOffset val="100"/>
        <c:noMultiLvlLbl val="0"/>
      </c:catAx>
      <c:valAx>
        <c:axId val="10115339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a:solidFill>
                      <a:schemeClr val="tx1"/>
                    </a:solidFill>
                  </a:rPr>
                  <a:t>Fresh stillbirths</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011537231"/>
        <c:crosses val="autoZero"/>
        <c:crossBetween val="between"/>
      </c:valAx>
      <c:valAx>
        <c:axId val="717222255"/>
        <c:scaling>
          <c:orientation val="minMax"/>
        </c:scaling>
        <c:delete val="1"/>
        <c:axPos val="r"/>
        <c:numFmt formatCode="General" sourceLinked="1"/>
        <c:majorTickMark val="out"/>
        <c:minorTickMark val="none"/>
        <c:tickLblPos val="nextTo"/>
        <c:crossAx val="717223087"/>
        <c:crosses val="max"/>
        <c:crossBetween val="between"/>
      </c:valAx>
      <c:catAx>
        <c:axId val="717223087"/>
        <c:scaling>
          <c:orientation val="minMax"/>
        </c:scaling>
        <c:delete val="1"/>
        <c:axPos val="b"/>
        <c:numFmt formatCode="General" sourceLinked="1"/>
        <c:majorTickMark val="out"/>
        <c:minorTickMark val="none"/>
        <c:tickLblPos val="nextTo"/>
        <c:crossAx val="71722225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0.15947</cdr:x>
      <cdr:y>0.54872</cdr:y>
    </cdr:from>
    <cdr:to>
      <cdr:x>0.97528</cdr:x>
      <cdr:y>0.55128</cdr:y>
    </cdr:to>
    <cdr:cxnSp macro="">
      <cdr:nvCxnSpPr>
        <cdr:cNvPr id="3" name="Straight Connector 2">
          <a:extLst xmlns:a="http://schemas.openxmlformats.org/drawingml/2006/main">
            <a:ext uri="{FF2B5EF4-FFF2-40B4-BE49-F238E27FC236}">
              <a16:creationId xmlns:a16="http://schemas.microsoft.com/office/drawing/2014/main" id="{9A82EF81-07C1-6D60-D41A-324318615FD5}"/>
            </a:ext>
          </a:extLst>
        </cdr:cNvPr>
        <cdr:cNvCxnSpPr/>
      </cdr:nvCxnSpPr>
      <cdr:spPr>
        <a:xfrm xmlns:a="http://schemas.openxmlformats.org/drawingml/2006/main" flipV="1">
          <a:off x="1769487" y="2644345"/>
          <a:ext cx="9052560" cy="12357"/>
        </a:xfrm>
        <a:prstGeom xmlns:a="http://schemas.openxmlformats.org/drawingml/2006/main" prst="line">
          <a:avLst/>
        </a:prstGeom>
        <a:ln xmlns:a="http://schemas.openxmlformats.org/drawingml/2006/main" w="38100">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0.36297</cdr:x>
      <cdr:y>0.4359</cdr:y>
    </cdr:from>
    <cdr:to>
      <cdr:x>0.51107</cdr:x>
      <cdr:y>0.5</cdr:y>
    </cdr:to>
    <cdr:sp macro="" textlink="">
      <cdr:nvSpPr>
        <cdr:cNvPr id="4" name="TextBox 3"/>
        <cdr:cNvSpPr txBox="1"/>
      </cdr:nvSpPr>
      <cdr:spPr>
        <a:xfrm xmlns:a="http://schemas.openxmlformats.org/drawingml/2006/main">
          <a:off x="4027621" y="2100648"/>
          <a:ext cx="1643449" cy="3089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Target</a:t>
          </a:r>
        </a:p>
      </cdr:txBody>
    </cdr:sp>
  </cdr:relSizeAnchor>
  <cdr:relSizeAnchor xmlns:cdr="http://schemas.openxmlformats.org/drawingml/2006/chartDrawing">
    <cdr:from>
      <cdr:x>0.38864</cdr:x>
      <cdr:y>0.50705</cdr:y>
    </cdr:from>
    <cdr:to>
      <cdr:x>0.40646</cdr:x>
      <cdr:y>0.55192</cdr:y>
    </cdr:to>
    <cdr:sp macro="" textlink="">
      <cdr:nvSpPr>
        <cdr:cNvPr id="5" name="Down Arrow 4"/>
        <cdr:cNvSpPr/>
      </cdr:nvSpPr>
      <cdr:spPr>
        <a:xfrm xmlns:a="http://schemas.openxmlformats.org/drawingml/2006/main">
          <a:off x="4312508" y="2443545"/>
          <a:ext cx="197708" cy="216245"/>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0.25501</cdr:x>
      <cdr:y>0.11471</cdr:y>
    </cdr:from>
    <cdr:to>
      <cdr:x>0.42428</cdr:x>
      <cdr:y>0.18676</cdr:y>
    </cdr:to>
    <cdr:sp macro="" textlink="">
      <cdr:nvSpPr>
        <cdr:cNvPr id="6" name="TextBox 5"/>
        <cdr:cNvSpPr txBox="1"/>
      </cdr:nvSpPr>
      <cdr:spPr>
        <a:xfrm xmlns:a="http://schemas.openxmlformats.org/drawingml/2006/main">
          <a:off x="2829696" y="599587"/>
          <a:ext cx="1878227" cy="376598"/>
        </a:xfrm>
        <a:prstGeom xmlns:a="http://schemas.openxmlformats.org/drawingml/2006/main" prst="rect">
          <a:avLst/>
        </a:prstGeom>
        <a:ln xmlns:a="http://schemas.openxmlformats.org/drawingml/2006/main">
          <a:solidFill>
            <a:srgbClr val="92D050"/>
          </a:solidFill>
        </a:ln>
      </cdr:spPr>
      <cdr:txBody>
        <a:bodyPr xmlns:a="http://schemas.openxmlformats.org/drawingml/2006/main" vertOverflow="clip" wrap="square" rtlCol="0"/>
        <a:lstStyle xmlns:a="http://schemas.openxmlformats.org/drawingml/2006/main"/>
        <a:p xmlns:a="http://schemas.openxmlformats.org/drawingml/2006/main">
          <a:r>
            <a:rPr lang="en-US" sz="1800" dirty="0"/>
            <a:t>BEmONC training</a:t>
          </a:r>
        </a:p>
      </cdr:txBody>
    </cdr:sp>
  </cdr:relSizeAnchor>
  <cdr:relSizeAnchor xmlns:cdr="http://schemas.openxmlformats.org/drawingml/2006/chartDrawing">
    <cdr:from>
      <cdr:x>0.30401</cdr:x>
      <cdr:y>0.19011</cdr:y>
    </cdr:from>
    <cdr:to>
      <cdr:x>0.3196</cdr:x>
      <cdr:y>0.28242</cdr:y>
    </cdr:to>
    <cdr:sp macro="" textlink="">
      <cdr:nvSpPr>
        <cdr:cNvPr id="7" name="Down Arrow 6"/>
        <cdr:cNvSpPr/>
      </cdr:nvSpPr>
      <cdr:spPr>
        <a:xfrm xmlns:a="http://schemas.openxmlformats.org/drawingml/2006/main">
          <a:off x="3373394" y="993672"/>
          <a:ext cx="172994" cy="482485"/>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2625"/>
              </a:spcBef>
              <a:spcAft>
                <a:spcPts val="0"/>
              </a:spcAft>
              <a:buClr>
                <a:schemeClr val="dk1"/>
              </a:buClr>
              <a:buSzPts val="1100"/>
              <a:buFont typeface="Arial"/>
              <a:buNone/>
            </a:pPr>
            <a:r>
              <a:rPr lang="en-CA" sz="1600" b="1" dirty="0">
                <a:solidFill>
                  <a:srgbClr val="FF5100"/>
                </a:solidFill>
                <a:latin typeface="Calibri"/>
                <a:ea typeface="Calibri"/>
                <a:cs typeface="Calibri"/>
                <a:sym typeface="Calibri"/>
              </a:rPr>
              <a:t>General tips</a:t>
            </a:r>
            <a:endParaRPr sz="1600" b="1" dirty="0">
              <a:solidFill>
                <a:srgbClr val="FF5100"/>
              </a:solidFill>
              <a:latin typeface="Calibri"/>
              <a:ea typeface="Calibri"/>
              <a:cs typeface="Calibri"/>
              <a:sym typeface="Calibri"/>
            </a:endParaRPr>
          </a:p>
          <a:p>
            <a:pPr marL="457200" lvl="0" indent="-298450" algn="l" rtl="0">
              <a:spcBef>
                <a:spcPts val="1400"/>
              </a:spcBef>
              <a:spcAft>
                <a:spcPts val="0"/>
              </a:spcAft>
              <a:buClr>
                <a:schemeClr val="dk1"/>
              </a:buClr>
              <a:buSzPts val="1100"/>
              <a:buFont typeface="Calibri"/>
              <a:buChar char="●"/>
            </a:pPr>
            <a:r>
              <a:rPr lang="en-CA" dirty="0">
                <a:solidFill>
                  <a:schemeClr val="dk1"/>
                </a:solidFill>
                <a:latin typeface="Calibri"/>
                <a:ea typeface="Calibri"/>
                <a:cs typeface="Calibri"/>
                <a:sym typeface="Calibri"/>
              </a:rPr>
              <a:t>Avoid flashy transitions, elaborate animations or sound effects: they can be distracting, and they also add to your file size so that your presentation might be difficult to load.</a:t>
            </a:r>
            <a:endParaRPr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CA" dirty="0">
                <a:solidFill>
                  <a:schemeClr val="dk1"/>
                </a:solidFill>
                <a:latin typeface="Calibri"/>
                <a:ea typeface="Calibri"/>
                <a:cs typeface="Calibri"/>
                <a:sym typeface="Calibri"/>
              </a:rPr>
              <a:t>Simplicity: simple, consistent slide layouts work best in ensuring your audience can follow along. </a:t>
            </a:r>
            <a:endParaRPr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CA" dirty="0">
                <a:solidFill>
                  <a:schemeClr val="dk1"/>
                </a:solidFill>
                <a:latin typeface="Calibri"/>
                <a:ea typeface="Calibri"/>
                <a:cs typeface="Calibri"/>
                <a:sym typeface="Calibri"/>
              </a:rPr>
              <a:t>Slide backgrounds should be subtle so that your content stand out. </a:t>
            </a:r>
            <a:endParaRPr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CA" dirty="0">
                <a:solidFill>
                  <a:schemeClr val="dk1"/>
                </a:solidFill>
                <a:latin typeface="Calibri"/>
                <a:ea typeface="Calibri"/>
                <a:cs typeface="Calibri"/>
                <a:sym typeface="Calibri"/>
              </a:rPr>
              <a:t>Leave some empty space: clutter reduces readability. Leave breathing room around text and image, so that they are easily distinguishable at a distance.  </a:t>
            </a:r>
            <a:endParaRPr dirty="0">
              <a:solidFill>
                <a:schemeClr val="dk1"/>
              </a:solidFill>
              <a:latin typeface="Calibri"/>
              <a:ea typeface="Calibri"/>
              <a:cs typeface="Calibri"/>
              <a:sym typeface="Calibri"/>
            </a:endParaRPr>
          </a:p>
          <a:p>
            <a:pPr marL="457200" lvl="0" indent="-298450" algn="l" rtl="0">
              <a:spcBef>
                <a:spcPts val="0"/>
              </a:spcBef>
              <a:spcAft>
                <a:spcPts val="0"/>
              </a:spcAft>
              <a:buClr>
                <a:schemeClr val="dk1"/>
              </a:buClr>
              <a:buSzPts val="1100"/>
              <a:buFont typeface="Calibri"/>
              <a:buChar char="●"/>
            </a:pPr>
            <a:r>
              <a:rPr lang="en-CA" dirty="0">
                <a:solidFill>
                  <a:schemeClr val="dk1"/>
                </a:solidFill>
                <a:latin typeface="Calibri"/>
                <a:ea typeface="Calibri"/>
                <a:cs typeface="Calibri"/>
                <a:sym typeface="Calibri"/>
              </a:rPr>
              <a:t>Standardize position, colors, and styles.</a:t>
            </a:r>
            <a:endParaRPr dirty="0">
              <a:solidFill>
                <a:schemeClr val="dk1"/>
              </a:solidFill>
              <a:latin typeface="Calibri"/>
              <a:ea typeface="Calibri"/>
              <a:cs typeface="Calibri"/>
              <a:sym typeface="Calibri"/>
            </a:endParaRPr>
          </a:p>
          <a:p>
            <a:pPr marL="0" lvl="0" indent="0" algn="l" rtl="0">
              <a:spcBef>
                <a:spcPts val="2625"/>
              </a:spcBef>
              <a:spcAft>
                <a:spcPts val="0"/>
              </a:spcAft>
              <a:buClr>
                <a:schemeClr val="dk1"/>
              </a:buClr>
              <a:buSzPts val="1100"/>
              <a:buFont typeface="Arial"/>
              <a:buNone/>
            </a:pPr>
            <a:r>
              <a:rPr lang="en-CA" sz="1600" b="1" dirty="0">
                <a:solidFill>
                  <a:srgbClr val="FF5100"/>
                </a:solidFill>
                <a:latin typeface="Calibri"/>
                <a:ea typeface="Calibri"/>
                <a:cs typeface="Calibri"/>
                <a:sym typeface="Calibri"/>
              </a:rPr>
              <a:t>Font and text styles</a:t>
            </a:r>
            <a:endParaRPr sz="1600" b="1" dirty="0">
              <a:solidFill>
                <a:srgbClr val="FF5100"/>
              </a:solidFill>
              <a:latin typeface="Calibri"/>
              <a:ea typeface="Calibri"/>
              <a:cs typeface="Calibri"/>
              <a:sym typeface="Calibri"/>
            </a:endParaRPr>
          </a:p>
          <a:p>
            <a:pPr marL="457200" lvl="0" indent="-298450" algn="l" rtl="0">
              <a:lnSpc>
                <a:spcPct val="107916"/>
              </a:lnSpc>
              <a:spcBef>
                <a:spcPts val="800"/>
              </a:spcBef>
              <a:spcAft>
                <a:spcPts val="0"/>
              </a:spcAft>
              <a:buClr>
                <a:schemeClr val="dk1"/>
              </a:buClr>
              <a:buSzPts val="1100"/>
              <a:buFont typeface="Calibri"/>
              <a:buChar char="●"/>
            </a:pPr>
            <a:r>
              <a:rPr lang="en-CA" dirty="0">
                <a:solidFill>
                  <a:schemeClr val="dk1"/>
                </a:solidFill>
                <a:latin typeface="Calibri"/>
                <a:ea typeface="Calibri"/>
                <a:cs typeface="Calibri"/>
                <a:sym typeface="Calibri"/>
              </a:rPr>
              <a:t>Use a standard font that comes with the PowerPoint package to ensure your formatting will stay the same on different computers.</a:t>
            </a:r>
            <a:endParaRPr dirty="0">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CA" dirty="0">
                <a:solidFill>
                  <a:schemeClr val="dk1"/>
                </a:solidFill>
                <a:latin typeface="Calibri"/>
                <a:ea typeface="Calibri"/>
                <a:cs typeface="Calibri"/>
                <a:sym typeface="Calibri"/>
              </a:rPr>
              <a:t>Please use Calibri font. </a:t>
            </a:r>
            <a:endParaRPr dirty="0">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CA" dirty="0">
                <a:solidFill>
                  <a:schemeClr val="dk1"/>
                </a:solidFill>
                <a:latin typeface="Calibri"/>
                <a:ea typeface="Calibri"/>
                <a:cs typeface="Calibri"/>
                <a:sym typeface="Calibri"/>
              </a:rPr>
              <a:t>Use bold and large font for headlines. Avoid all caps. </a:t>
            </a:r>
            <a:endParaRPr dirty="0">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CA" dirty="0">
                <a:solidFill>
                  <a:schemeClr val="dk1"/>
                </a:solidFill>
                <a:latin typeface="Calibri"/>
                <a:ea typeface="Calibri"/>
                <a:cs typeface="Calibri"/>
                <a:sym typeface="Calibri"/>
              </a:rPr>
              <a:t>Font size should be no smaller than 24pt; to test readability, stand back 2m from the monitor to see if you can still read the slides. </a:t>
            </a:r>
            <a:endParaRPr dirty="0">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CA" dirty="0">
                <a:solidFill>
                  <a:schemeClr val="dk1"/>
                </a:solidFill>
                <a:latin typeface="Calibri"/>
                <a:ea typeface="Calibri"/>
                <a:cs typeface="Calibri"/>
                <a:sym typeface="Calibri"/>
              </a:rPr>
              <a:t>All headlines should be the same font, and all body text should be the same font, so that the audience knows what to expect.</a:t>
            </a:r>
            <a:endParaRPr dirty="0">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CA" dirty="0">
                <a:solidFill>
                  <a:schemeClr val="dk1"/>
                </a:solidFill>
                <a:latin typeface="Calibri"/>
                <a:ea typeface="Calibri"/>
                <a:cs typeface="Calibri"/>
                <a:sym typeface="Calibri"/>
              </a:rPr>
              <a:t>Limit content to around 6 bullet points per slide. Use short sentences. </a:t>
            </a:r>
            <a:endParaRPr dirty="0">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CA" dirty="0">
                <a:solidFill>
                  <a:schemeClr val="dk1"/>
                </a:solidFill>
                <a:latin typeface="Calibri"/>
                <a:ea typeface="Calibri"/>
                <a:cs typeface="Calibri"/>
                <a:sym typeface="Calibri"/>
              </a:rPr>
              <a:t>Use a single style of bullets throughout the presentation.</a:t>
            </a:r>
            <a:endParaRPr dirty="0">
              <a:solidFill>
                <a:schemeClr val="dk1"/>
              </a:solidFill>
              <a:latin typeface="Calibri"/>
              <a:ea typeface="Calibri"/>
              <a:cs typeface="Calibri"/>
              <a:sym typeface="Calibri"/>
            </a:endParaRPr>
          </a:p>
          <a:p>
            <a:pPr marL="0" lvl="0" indent="0" algn="l" rtl="0">
              <a:spcBef>
                <a:spcPts val="2625"/>
              </a:spcBef>
              <a:spcAft>
                <a:spcPts val="0"/>
              </a:spcAft>
              <a:buClr>
                <a:schemeClr val="dk1"/>
              </a:buClr>
              <a:buSzPts val="1100"/>
              <a:buFont typeface="Arial"/>
              <a:buNone/>
            </a:pPr>
            <a:r>
              <a:rPr lang="en-CA" sz="1600" b="1" dirty="0">
                <a:solidFill>
                  <a:srgbClr val="FF5100"/>
                </a:solidFill>
                <a:latin typeface="Calibri"/>
                <a:ea typeface="Calibri"/>
                <a:cs typeface="Calibri"/>
                <a:sym typeface="Calibri"/>
              </a:rPr>
              <a:t>Colors</a:t>
            </a:r>
            <a:endParaRPr sz="1600" b="1" dirty="0">
              <a:solidFill>
                <a:srgbClr val="FF5100"/>
              </a:solidFill>
              <a:latin typeface="Calibri"/>
              <a:ea typeface="Calibri"/>
              <a:cs typeface="Calibri"/>
              <a:sym typeface="Calibri"/>
            </a:endParaRPr>
          </a:p>
          <a:p>
            <a:pPr marL="457200" lvl="0" indent="-298450" algn="l" rtl="0">
              <a:lnSpc>
                <a:spcPct val="107916"/>
              </a:lnSpc>
              <a:spcBef>
                <a:spcPts val="800"/>
              </a:spcBef>
              <a:spcAft>
                <a:spcPts val="0"/>
              </a:spcAft>
              <a:buClr>
                <a:schemeClr val="dk1"/>
              </a:buClr>
              <a:buSzPts val="1100"/>
              <a:buFont typeface="Calibri"/>
              <a:buChar char="●"/>
            </a:pPr>
            <a:r>
              <a:rPr lang="en-CA" dirty="0">
                <a:solidFill>
                  <a:schemeClr val="dk1"/>
                </a:solidFill>
                <a:latin typeface="Calibri"/>
                <a:ea typeface="Calibri"/>
                <a:cs typeface="Calibri"/>
                <a:sym typeface="Calibri"/>
              </a:rPr>
              <a:t>Color of text should clearly stand out from the background. </a:t>
            </a:r>
            <a:endParaRPr dirty="0">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CA" dirty="0">
                <a:solidFill>
                  <a:schemeClr val="dk1"/>
                </a:solidFill>
                <a:latin typeface="Calibri"/>
                <a:ea typeface="Calibri"/>
                <a:cs typeface="Calibri"/>
                <a:sym typeface="Calibri"/>
              </a:rPr>
              <a:t>Consider the accessibility of different colors; some vibrant colors can be difficult to see on screen, especially for people with color-blindness. Some color combinations to avoid include:</a:t>
            </a:r>
            <a:endParaRPr dirty="0">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Char char="o"/>
            </a:pPr>
            <a:r>
              <a:rPr lang="en-CA" dirty="0">
                <a:solidFill>
                  <a:schemeClr val="dk1"/>
                </a:solidFill>
                <a:latin typeface="Calibri"/>
                <a:ea typeface="Calibri"/>
                <a:cs typeface="Calibri"/>
                <a:sym typeface="Calibri"/>
              </a:rPr>
              <a:t>Red and green </a:t>
            </a:r>
            <a:endParaRPr dirty="0">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Char char="o"/>
            </a:pPr>
            <a:r>
              <a:rPr lang="en-CA" dirty="0">
                <a:solidFill>
                  <a:schemeClr val="dk1"/>
                </a:solidFill>
                <a:latin typeface="Calibri"/>
                <a:ea typeface="Calibri"/>
                <a:cs typeface="Calibri"/>
                <a:sym typeface="Calibri"/>
              </a:rPr>
              <a:t>Green and brown</a:t>
            </a:r>
            <a:endParaRPr dirty="0">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Char char="o"/>
            </a:pPr>
            <a:r>
              <a:rPr lang="en-CA" dirty="0">
                <a:solidFill>
                  <a:schemeClr val="dk1"/>
                </a:solidFill>
                <a:latin typeface="Calibri"/>
                <a:ea typeface="Calibri"/>
                <a:cs typeface="Calibri"/>
                <a:sym typeface="Calibri"/>
              </a:rPr>
              <a:t>Blue and purple</a:t>
            </a:r>
            <a:endParaRPr dirty="0">
              <a:solidFill>
                <a:schemeClr val="dk1"/>
              </a:solidFill>
              <a:latin typeface="Calibri"/>
              <a:ea typeface="Calibri"/>
              <a:cs typeface="Calibri"/>
              <a:sym typeface="Calibri"/>
            </a:endParaRPr>
          </a:p>
          <a:p>
            <a:pPr marL="914400" lvl="1" indent="-298450" algn="l" rtl="0">
              <a:lnSpc>
                <a:spcPct val="107916"/>
              </a:lnSpc>
              <a:spcBef>
                <a:spcPts val="0"/>
              </a:spcBef>
              <a:spcAft>
                <a:spcPts val="0"/>
              </a:spcAft>
              <a:buClr>
                <a:schemeClr val="dk1"/>
              </a:buClr>
              <a:buSzPts val="1100"/>
              <a:buFont typeface="Calibri"/>
              <a:buChar char="o"/>
            </a:pPr>
            <a:r>
              <a:rPr lang="en-CA" dirty="0">
                <a:solidFill>
                  <a:schemeClr val="dk1"/>
                </a:solidFill>
                <a:latin typeface="Calibri"/>
                <a:ea typeface="Calibri"/>
                <a:cs typeface="Calibri"/>
                <a:sym typeface="Calibri"/>
              </a:rPr>
              <a:t>Green and black</a:t>
            </a:r>
            <a:endParaRPr dirty="0">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CA" dirty="0">
                <a:solidFill>
                  <a:schemeClr val="dk1"/>
                </a:solidFill>
                <a:latin typeface="Calibri"/>
                <a:ea typeface="Calibri"/>
                <a:cs typeface="Calibri"/>
                <a:sym typeface="Calibri"/>
              </a:rPr>
              <a:t>Avoid using too many colors in one chart. Use different shades of colors can help if you have many datapoints to represent.</a:t>
            </a:r>
            <a:endParaRPr dirty="0">
              <a:solidFill>
                <a:schemeClr val="dk1"/>
              </a:solidFill>
              <a:latin typeface="Calibri"/>
              <a:ea typeface="Calibri"/>
              <a:cs typeface="Calibri"/>
              <a:sym typeface="Calibri"/>
            </a:endParaRPr>
          </a:p>
          <a:p>
            <a:pPr marL="0" lvl="0" indent="0" algn="l" rtl="0">
              <a:spcBef>
                <a:spcPts val="2625"/>
              </a:spcBef>
              <a:spcAft>
                <a:spcPts val="0"/>
              </a:spcAft>
              <a:buClr>
                <a:schemeClr val="dk1"/>
              </a:buClr>
              <a:buSzPts val="1100"/>
              <a:buFont typeface="Arial"/>
              <a:buNone/>
            </a:pPr>
            <a:r>
              <a:rPr lang="en-CA" sz="1600" b="1" dirty="0">
                <a:solidFill>
                  <a:srgbClr val="FF5100"/>
                </a:solidFill>
                <a:latin typeface="Calibri"/>
                <a:ea typeface="Calibri"/>
                <a:cs typeface="Calibri"/>
                <a:sym typeface="Calibri"/>
              </a:rPr>
              <a:t>Imagery</a:t>
            </a:r>
            <a:endParaRPr sz="1600" b="1" dirty="0">
              <a:solidFill>
                <a:srgbClr val="FF5100"/>
              </a:solidFill>
              <a:latin typeface="Calibri"/>
              <a:ea typeface="Calibri"/>
              <a:cs typeface="Calibri"/>
              <a:sym typeface="Calibri"/>
            </a:endParaRPr>
          </a:p>
          <a:p>
            <a:pPr marL="457200" lvl="0" indent="-298450" algn="l" rtl="0">
              <a:lnSpc>
                <a:spcPct val="107916"/>
              </a:lnSpc>
              <a:spcBef>
                <a:spcPts val="800"/>
              </a:spcBef>
              <a:spcAft>
                <a:spcPts val="0"/>
              </a:spcAft>
              <a:buClr>
                <a:schemeClr val="dk1"/>
              </a:buClr>
              <a:buSzPts val="1100"/>
              <a:buFont typeface="Calibri"/>
              <a:buChar char="●"/>
            </a:pPr>
            <a:r>
              <a:rPr lang="en-CA" dirty="0">
                <a:solidFill>
                  <a:schemeClr val="dk1"/>
                </a:solidFill>
                <a:latin typeface="Calibri"/>
                <a:ea typeface="Calibri"/>
                <a:cs typeface="Calibri"/>
                <a:sym typeface="Calibri"/>
              </a:rPr>
              <a:t>Use high quality images.</a:t>
            </a:r>
            <a:endParaRPr dirty="0">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CA" dirty="0">
                <a:solidFill>
                  <a:schemeClr val="dk1"/>
                </a:solidFill>
                <a:latin typeface="Calibri"/>
                <a:ea typeface="Calibri"/>
                <a:cs typeface="Calibri"/>
                <a:sym typeface="Calibri"/>
              </a:rPr>
              <a:t>Use one or two large images per slide, instead of many small images that are hard to see from a distance. </a:t>
            </a:r>
            <a:endParaRPr dirty="0">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CA" dirty="0">
                <a:solidFill>
                  <a:schemeClr val="dk1"/>
                </a:solidFill>
                <a:latin typeface="Calibri"/>
                <a:ea typeface="Calibri"/>
                <a:cs typeface="Calibri"/>
                <a:sym typeface="Calibri"/>
              </a:rPr>
              <a:t>Arrange images on a grid.</a:t>
            </a:r>
            <a:endParaRPr dirty="0">
              <a:solidFill>
                <a:schemeClr val="dk1"/>
              </a:solidFill>
              <a:latin typeface="Calibri"/>
              <a:ea typeface="Calibri"/>
              <a:cs typeface="Calibri"/>
              <a:sym typeface="Calibri"/>
            </a:endParaRPr>
          </a:p>
          <a:p>
            <a:pPr marL="0" lvl="0" indent="0" algn="l" rtl="0">
              <a:spcBef>
                <a:spcPts val="2625"/>
              </a:spcBef>
              <a:spcAft>
                <a:spcPts val="0"/>
              </a:spcAft>
              <a:buClr>
                <a:schemeClr val="dk1"/>
              </a:buClr>
              <a:buSzPts val="1100"/>
              <a:buFont typeface="Arial"/>
              <a:buNone/>
            </a:pPr>
            <a:r>
              <a:rPr lang="en-CA" sz="1600" b="1" dirty="0">
                <a:solidFill>
                  <a:srgbClr val="FF5100"/>
                </a:solidFill>
                <a:latin typeface="Calibri"/>
                <a:ea typeface="Calibri"/>
                <a:cs typeface="Calibri"/>
                <a:sym typeface="Calibri"/>
              </a:rPr>
              <a:t>Callouts</a:t>
            </a:r>
            <a:endParaRPr sz="1600" b="1" dirty="0">
              <a:solidFill>
                <a:srgbClr val="FF5100"/>
              </a:solidFill>
              <a:latin typeface="Noto Sans"/>
              <a:ea typeface="Noto Sans"/>
              <a:cs typeface="Noto Sans"/>
              <a:sym typeface="Noto Sans"/>
            </a:endParaRPr>
          </a:p>
          <a:p>
            <a:pPr marL="457200" lvl="0" indent="-298450" algn="l" rtl="0">
              <a:spcBef>
                <a:spcPts val="1200"/>
              </a:spcBef>
              <a:spcAft>
                <a:spcPts val="0"/>
              </a:spcAft>
              <a:buClr>
                <a:schemeClr val="dk1"/>
              </a:buClr>
              <a:buSzPts val="1100"/>
              <a:buFont typeface="Calibri"/>
              <a:buChar char="●"/>
            </a:pPr>
            <a:r>
              <a:rPr lang="en-CA" dirty="0">
                <a:solidFill>
                  <a:schemeClr val="dk1"/>
                </a:solidFill>
                <a:latin typeface="Calibri"/>
                <a:ea typeface="Calibri"/>
                <a:cs typeface="Calibri"/>
                <a:sym typeface="Calibri"/>
              </a:rPr>
              <a:t>Consider building callouts (arrows and circles) in your presentation to highlight important details.  </a:t>
            </a:r>
            <a:endParaRPr dirty="0">
              <a:solidFill>
                <a:schemeClr val="dk1"/>
              </a:solidFill>
              <a:latin typeface="Calibri"/>
              <a:ea typeface="Calibri"/>
              <a:cs typeface="Calibri"/>
              <a:sym typeface="Calibri"/>
            </a:endParaRPr>
          </a:p>
          <a:p>
            <a:pPr marL="457200" lvl="0" indent="-298450" algn="l" rtl="0">
              <a:lnSpc>
                <a:spcPct val="107916"/>
              </a:lnSpc>
              <a:spcBef>
                <a:spcPts val="0"/>
              </a:spcBef>
              <a:spcAft>
                <a:spcPts val="0"/>
              </a:spcAft>
              <a:buClr>
                <a:schemeClr val="dk1"/>
              </a:buClr>
              <a:buSzPts val="1100"/>
              <a:buFont typeface="Calibri"/>
              <a:buChar char="●"/>
            </a:pPr>
            <a:r>
              <a:rPr lang="en-CA" dirty="0">
                <a:solidFill>
                  <a:schemeClr val="dk1"/>
                </a:solidFill>
                <a:latin typeface="Calibri"/>
                <a:ea typeface="Calibri"/>
                <a:cs typeface="Calibri"/>
                <a:sym typeface="Calibri"/>
              </a:rPr>
              <a:t>Limit content to around 6 bullet points per slide. Use short sentences and use a single style of bullets throughout the presentation.</a:t>
            </a:r>
            <a:endParaRPr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p:txBody>
      </p:sp>
      <p:sp>
        <p:nvSpPr>
          <p:cNvPr id="94" name="Google Shape;9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 name="Google Shape;15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4" name="Google Shape;16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5945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29b75e279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g229b75e27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In your presentation [while talking], make the distinction between macerated and fresh stillbirth </a:t>
            </a:r>
            <a:endParaRPr dirty="0"/>
          </a:p>
        </p:txBody>
      </p:sp>
      <p:sp>
        <p:nvSpPr>
          <p:cNvPr id="107" name="Google Shape;10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latin typeface="Calibri" panose="020F0502020204030204" pitchFamily="34" charset="0"/>
                <a:ea typeface="Calibri" panose="020F0502020204030204" pitchFamily="34" charset="0"/>
                <a:cs typeface="Calibri" panose="020F0502020204030204" pitchFamily="34" charset="0"/>
              </a:rPr>
              <a:t>B</a:t>
            </a:r>
            <a:r>
              <a:rPr lang="en-US" dirty="0">
                <a:effectLst/>
                <a:latin typeface="Calibri" panose="020F0502020204030204" pitchFamily="34" charset="0"/>
                <a:ea typeface="Calibri" panose="020F0502020204030204" pitchFamily="34" charset="0"/>
                <a:cs typeface="Calibri" panose="020F0502020204030204" pitchFamily="34" charset="0"/>
              </a:rPr>
              <a:t>aseline survey of midwifery practices was conducted in 2019 prior to the start of the project</a:t>
            </a:r>
          </a:p>
          <a:p>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effectLst/>
                <a:latin typeface="Calibri" panose="020F0502020204030204" pitchFamily="34" charset="0"/>
                <a:ea typeface="Calibri" panose="020F0502020204030204" pitchFamily="34" charset="0"/>
                <a:cs typeface="Calibri" panose="020F0502020204030204" pitchFamily="34" charset="0"/>
              </a:rPr>
              <a:t>Updated admission, management of labor, and handover policies were updated for obstetric patient care</a:t>
            </a:r>
          </a:p>
          <a:p>
            <a:endParaRPr lang="en-US" dirty="0"/>
          </a:p>
        </p:txBody>
      </p:sp>
    </p:spTree>
    <p:extLst>
      <p:ext uri="{BB962C8B-B14F-4D97-AF65-F5344CB8AC3E}">
        <p14:creationId xmlns:p14="http://schemas.microsoft.com/office/powerpoint/2010/main" val="3176611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consistently continued  reinforced  team work between the Physician and the midwives  and putting in  measure such as proper documentation in regards to time  whenever a physician is called for any Non-reassuring fetal status case  by   midwives  led to a drop in the Physician emergency  response time a 10 minutes.</a:t>
            </a:r>
          </a:p>
        </p:txBody>
      </p:sp>
    </p:spTree>
    <p:extLst>
      <p:ext uri="{BB962C8B-B14F-4D97-AF65-F5344CB8AC3E}">
        <p14:creationId xmlns:p14="http://schemas.microsoft.com/office/powerpoint/2010/main" val="440263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0546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6656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2" name="Google Shape;14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bg>
      <p:bgPr>
        <a:blipFill rotWithShape="1">
          <a:blip r:embed="rId2">
            <a:alphaModFix/>
          </a:blip>
          <a:tile tx="0" ty="444500" sx="50000" sy="50000" flip="none" algn="tl"/>
        </a:blipFill>
        <a:effectLst/>
      </p:bgPr>
    </p:bg>
    <p:spTree>
      <p:nvGrpSpPr>
        <p:cNvPr id="1" name="Shape 9"/>
        <p:cNvGrpSpPr/>
        <p:nvPr/>
      </p:nvGrpSpPr>
      <p:grpSpPr>
        <a:xfrm>
          <a:off x="0" y="0"/>
          <a:ext cx="0" cy="0"/>
          <a:chOff x="0" y="0"/>
          <a:chExt cx="0" cy="0"/>
        </a:xfrm>
      </p:grpSpPr>
      <p:sp>
        <p:nvSpPr>
          <p:cNvPr id="10" name="Google Shape;10;p13"/>
          <p:cNvSpPr/>
          <p:nvPr/>
        </p:nvSpPr>
        <p:spPr>
          <a:xfrm>
            <a:off x="1907059" y="0"/>
            <a:ext cx="8377882" cy="6858000"/>
          </a:xfrm>
          <a:prstGeom prst="rect">
            <a:avLst/>
          </a:prstGeom>
          <a:solidFill>
            <a:schemeClr val="lt1"/>
          </a:solidFill>
          <a:ln>
            <a:noFill/>
          </a:ln>
          <a:effectLst>
            <a:outerShdw blurRad="349625" sx="101512" sy="101512" algn="ctr" rotWithShape="0">
              <a:srgbClr val="000000">
                <a:alpha val="4431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 name="Google Shape;11;p13"/>
          <p:cNvSpPr txBox="1">
            <a:spLocks noGrp="1"/>
          </p:cNvSpPr>
          <p:nvPr>
            <p:ph type="ctrTitle"/>
          </p:nvPr>
        </p:nvSpPr>
        <p:spPr>
          <a:xfrm>
            <a:off x="2514600" y="2852110"/>
            <a:ext cx="7162799" cy="2307480"/>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13"/>
          <p:cNvSpPr txBox="1">
            <a:spLocks noGrp="1"/>
          </p:cNvSpPr>
          <p:nvPr>
            <p:ph type="subTitle" idx="1"/>
          </p:nvPr>
        </p:nvSpPr>
        <p:spPr>
          <a:xfrm>
            <a:off x="2514599" y="5257800"/>
            <a:ext cx="7162799" cy="1600200"/>
          </a:xfrm>
          <a:prstGeom prst="rect">
            <a:avLst/>
          </a:prstGeom>
          <a:noFill/>
          <a:ln>
            <a:noFill/>
          </a:ln>
        </p:spPr>
        <p:txBody>
          <a:bodyPr spcFirstLastPara="1" wrap="square" lIns="0" tIns="45700" rIns="91425" bIns="45700" anchor="t" anchorCtr="0">
            <a:normAutofit/>
          </a:bodyPr>
          <a:lstStyle>
            <a:lvl1pPr lvl="0" algn="l">
              <a:lnSpc>
                <a:spcPct val="120000"/>
              </a:lnSpc>
              <a:spcBef>
                <a:spcPts val="1000"/>
              </a:spcBef>
              <a:spcAft>
                <a:spcPts val="0"/>
              </a:spcAft>
              <a:buSzPts val="2640"/>
              <a:buNone/>
              <a:defRPr sz="2400">
                <a:latin typeface="Noto Sans"/>
                <a:ea typeface="Noto Sans"/>
                <a:cs typeface="Noto Sans"/>
                <a:sym typeface="Noto Sans"/>
              </a:defRPr>
            </a:lvl1pPr>
            <a:lvl2pPr lvl="1" algn="ctr">
              <a:lnSpc>
                <a:spcPct val="120000"/>
              </a:lnSpc>
              <a:spcBef>
                <a:spcPts val="500"/>
              </a:spcBef>
              <a:spcAft>
                <a:spcPts val="0"/>
              </a:spcAft>
              <a:buSzPts val="2200"/>
              <a:buNone/>
              <a:defRPr sz="2000"/>
            </a:lvl2pPr>
            <a:lvl3pPr lvl="2" algn="ctr">
              <a:lnSpc>
                <a:spcPct val="120000"/>
              </a:lnSpc>
              <a:spcBef>
                <a:spcPts val="500"/>
              </a:spcBef>
              <a:spcAft>
                <a:spcPts val="0"/>
              </a:spcAft>
              <a:buSzPts val="1980"/>
              <a:buNone/>
              <a:defRPr sz="1800"/>
            </a:lvl3pPr>
            <a:lvl4pPr lvl="3" algn="ctr">
              <a:lnSpc>
                <a:spcPct val="120000"/>
              </a:lnSpc>
              <a:spcBef>
                <a:spcPts val="500"/>
              </a:spcBef>
              <a:spcAft>
                <a:spcPts val="0"/>
              </a:spcAft>
              <a:buSzPts val="1760"/>
              <a:buNone/>
              <a:defRPr sz="1600"/>
            </a:lvl4pPr>
            <a:lvl5pPr lvl="4" algn="ctr">
              <a:lnSpc>
                <a:spcPct val="120000"/>
              </a:lnSpc>
              <a:spcBef>
                <a:spcPts val="500"/>
              </a:spcBef>
              <a:spcAft>
                <a:spcPts val="0"/>
              </a:spcAft>
              <a:buSzPts val="176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3" name="Google Shape;13;p13"/>
          <p:cNvPicPr preferRelativeResize="0"/>
          <p:nvPr/>
        </p:nvPicPr>
        <p:blipFill rotWithShape="1">
          <a:blip r:embed="rId3">
            <a:alphaModFix/>
          </a:blip>
          <a:srcRect/>
          <a:stretch/>
        </p:blipFill>
        <p:spPr>
          <a:xfrm>
            <a:off x="2512541" y="374073"/>
            <a:ext cx="2501586" cy="115457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t with Color Block - Sunset">
  <p:cSld name="Content with Color Block - Sunset">
    <p:spTree>
      <p:nvGrpSpPr>
        <p:cNvPr id="1" name="Shape 62"/>
        <p:cNvGrpSpPr/>
        <p:nvPr/>
      </p:nvGrpSpPr>
      <p:grpSpPr>
        <a:xfrm>
          <a:off x="0" y="0"/>
          <a:ext cx="0" cy="0"/>
          <a:chOff x="0" y="0"/>
          <a:chExt cx="0" cy="0"/>
        </a:xfrm>
      </p:grpSpPr>
      <p:sp>
        <p:nvSpPr>
          <p:cNvPr id="63" name="Google Shape;63;p26"/>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 name="Google Shape;64;p26"/>
          <p:cNvSpPr/>
          <p:nvPr/>
        </p:nvSpPr>
        <p:spPr>
          <a:xfrm>
            <a:off x="420363" y="371149"/>
            <a:ext cx="4351662" cy="329404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 name="Google Shape;65;p26"/>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6"/>
          <p:cNvSpPr txBox="1">
            <a:spLocks noGrp="1"/>
          </p:cNvSpPr>
          <p:nvPr>
            <p:ph type="body" idx="1"/>
          </p:nvPr>
        </p:nvSpPr>
        <p:spPr>
          <a:xfrm>
            <a:off x="5183188" y="583895"/>
            <a:ext cx="6172200" cy="5706736"/>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3080"/>
              <a:buFont typeface="Calibri"/>
              <a:buNone/>
              <a:defRPr sz="2800"/>
            </a:lvl1pPr>
            <a:lvl2pPr marL="914400" lvl="1" indent="-228600" algn="l">
              <a:lnSpc>
                <a:spcPct val="120000"/>
              </a:lnSpc>
              <a:spcBef>
                <a:spcPts val="500"/>
              </a:spcBef>
              <a:spcAft>
                <a:spcPts val="0"/>
              </a:spcAft>
              <a:buSzPts val="3080"/>
              <a:buFont typeface="Calibri"/>
              <a:buNone/>
              <a:defRPr sz="2800"/>
            </a:lvl2pPr>
            <a:lvl3pPr marL="1371600" lvl="2" indent="-228600" algn="l">
              <a:lnSpc>
                <a:spcPct val="120000"/>
              </a:lnSpc>
              <a:spcBef>
                <a:spcPts val="500"/>
              </a:spcBef>
              <a:spcAft>
                <a:spcPts val="0"/>
              </a:spcAft>
              <a:buSzPts val="2640"/>
              <a:buFont typeface="Calibri"/>
              <a:buNone/>
              <a:defRPr sz="2400"/>
            </a:lvl3pPr>
            <a:lvl4pPr marL="1828800" lvl="3" indent="-228600" algn="l">
              <a:lnSpc>
                <a:spcPct val="120000"/>
              </a:lnSpc>
              <a:spcBef>
                <a:spcPts val="500"/>
              </a:spcBef>
              <a:spcAft>
                <a:spcPts val="0"/>
              </a:spcAft>
              <a:buSzPts val="2200"/>
              <a:buFont typeface="Calibri"/>
              <a:buNone/>
              <a:defRPr sz="2000"/>
            </a:lvl4pPr>
            <a:lvl5pPr marL="2286000" lvl="4" indent="-228600" algn="l">
              <a:lnSpc>
                <a:spcPct val="120000"/>
              </a:lnSpc>
              <a:spcBef>
                <a:spcPts val="500"/>
              </a:spcBef>
              <a:spcAft>
                <a:spcPts val="0"/>
              </a:spcAft>
              <a:buSzPts val="2200"/>
              <a:buFont typeface="Calibri"/>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ontent with Color Block - Sunflower">
  <p:cSld name="Content with Color Block - Sunflower">
    <p:spTree>
      <p:nvGrpSpPr>
        <p:cNvPr id="1" name="Shape 67"/>
        <p:cNvGrpSpPr/>
        <p:nvPr/>
      </p:nvGrpSpPr>
      <p:grpSpPr>
        <a:xfrm>
          <a:off x="0" y="0"/>
          <a:ext cx="0" cy="0"/>
          <a:chOff x="0" y="0"/>
          <a:chExt cx="0" cy="0"/>
        </a:xfrm>
      </p:grpSpPr>
      <p:sp>
        <p:nvSpPr>
          <p:cNvPr id="68" name="Google Shape;68;p27"/>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27"/>
          <p:cNvSpPr/>
          <p:nvPr/>
        </p:nvSpPr>
        <p:spPr>
          <a:xfrm>
            <a:off x="420363" y="371149"/>
            <a:ext cx="4351662" cy="329404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 name="Google Shape;70;p27"/>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dk1"/>
              </a:buClr>
              <a:buSzPts val="3200"/>
              <a:buFont typeface="Calibri"/>
              <a:buNone/>
              <a:defRPr sz="3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7"/>
          <p:cNvSpPr txBox="1">
            <a:spLocks noGrp="1"/>
          </p:cNvSpPr>
          <p:nvPr>
            <p:ph type="body" idx="1"/>
          </p:nvPr>
        </p:nvSpPr>
        <p:spPr>
          <a:xfrm>
            <a:off x="5183188" y="583895"/>
            <a:ext cx="6172200" cy="5706736"/>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3080"/>
              <a:buFont typeface="Calibri"/>
              <a:buNone/>
              <a:defRPr sz="2800"/>
            </a:lvl1pPr>
            <a:lvl2pPr marL="914400" lvl="1" indent="-228600" algn="l">
              <a:lnSpc>
                <a:spcPct val="120000"/>
              </a:lnSpc>
              <a:spcBef>
                <a:spcPts val="500"/>
              </a:spcBef>
              <a:spcAft>
                <a:spcPts val="0"/>
              </a:spcAft>
              <a:buSzPts val="3080"/>
              <a:buFont typeface="Calibri"/>
              <a:buNone/>
              <a:defRPr sz="2800"/>
            </a:lvl2pPr>
            <a:lvl3pPr marL="1371600" lvl="2" indent="-228600" algn="l">
              <a:lnSpc>
                <a:spcPct val="120000"/>
              </a:lnSpc>
              <a:spcBef>
                <a:spcPts val="500"/>
              </a:spcBef>
              <a:spcAft>
                <a:spcPts val="0"/>
              </a:spcAft>
              <a:buSzPts val="2640"/>
              <a:buFont typeface="Calibri"/>
              <a:buNone/>
              <a:defRPr sz="2400"/>
            </a:lvl3pPr>
            <a:lvl4pPr marL="1828800" lvl="3" indent="-228600" algn="l">
              <a:lnSpc>
                <a:spcPct val="120000"/>
              </a:lnSpc>
              <a:spcBef>
                <a:spcPts val="500"/>
              </a:spcBef>
              <a:spcAft>
                <a:spcPts val="0"/>
              </a:spcAft>
              <a:buSzPts val="2200"/>
              <a:buFont typeface="Calibri"/>
              <a:buNone/>
              <a:defRPr sz="2000"/>
            </a:lvl4pPr>
            <a:lvl5pPr marL="2286000" lvl="4" indent="-228600" algn="l">
              <a:lnSpc>
                <a:spcPct val="120000"/>
              </a:lnSpc>
              <a:spcBef>
                <a:spcPts val="500"/>
              </a:spcBef>
              <a:spcAft>
                <a:spcPts val="0"/>
              </a:spcAft>
              <a:buSzPts val="2200"/>
              <a:buFont typeface="Calibri"/>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ntent with Color Block - Azure">
  <p:cSld name="Content with Color Block - Azure">
    <p:spTree>
      <p:nvGrpSpPr>
        <p:cNvPr id="1" name="Shape 72"/>
        <p:cNvGrpSpPr/>
        <p:nvPr/>
      </p:nvGrpSpPr>
      <p:grpSpPr>
        <a:xfrm>
          <a:off x="0" y="0"/>
          <a:ext cx="0" cy="0"/>
          <a:chOff x="0" y="0"/>
          <a:chExt cx="0" cy="0"/>
        </a:xfrm>
      </p:grpSpPr>
      <p:sp>
        <p:nvSpPr>
          <p:cNvPr id="73" name="Google Shape;73;p28"/>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 name="Google Shape;74;p28"/>
          <p:cNvSpPr/>
          <p:nvPr/>
        </p:nvSpPr>
        <p:spPr>
          <a:xfrm>
            <a:off x="420363" y="371149"/>
            <a:ext cx="4351662" cy="32940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 name="Google Shape;75;p28"/>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8"/>
          <p:cNvSpPr txBox="1">
            <a:spLocks noGrp="1"/>
          </p:cNvSpPr>
          <p:nvPr>
            <p:ph type="body" idx="1"/>
          </p:nvPr>
        </p:nvSpPr>
        <p:spPr>
          <a:xfrm>
            <a:off x="5183188" y="583895"/>
            <a:ext cx="6172200" cy="5706736"/>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3080"/>
              <a:buFont typeface="Calibri"/>
              <a:buNone/>
              <a:defRPr sz="2800"/>
            </a:lvl1pPr>
            <a:lvl2pPr marL="914400" lvl="1" indent="-228600" algn="l">
              <a:lnSpc>
                <a:spcPct val="120000"/>
              </a:lnSpc>
              <a:spcBef>
                <a:spcPts val="500"/>
              </a:spcBef>
              <a:spcAft>
                <a:spcPts val="0"/>
              </a:spcAft>
              <a:buSzPts val="3080"/>
              <a:buFont typeface="Calibri"/>
              <a:buNone/>
              <a:defRPr sz="2800"/>
            </a:lvl2pPr>
            <a:lvl3pPr marL="1371600" lvl="2" indent="-228600" algn="l">
              <a:lnSpc>
                <a:spcPct val="120000"/>
              </a:lnSpc>
              <a:spcBef>
                <a:spcPts val="500"/>
              </a:spcBef>
              <a:spcAft>
                <a:spcPts val="0"/>
              </a:spcAft>
              <a:buSzPts val="2640"/>
              <a:buFont typeface="Calibri"/>
              <a:buNone/>
              <a:defRPr sz="2400"/>
            </a:lvl3pPr>
            <a:lvl4pPr marL="1828800" lvl="3" indent="-228600" algn="l">
              <a:lnSpc>
                <a:spcPct val="120000"/>
              </a:lnSpc>
              <a:spcBef>
                <a:spcPts val="500"/>
              </a:spcBef>
              <a:spcAft>
                <a:spcPts val="0"/>
              </a:spcAft>
              <a:buSzPts val="2200"/>
              <a:buFont typeface="Calibri"/>
              <a:buNone/>
              <a:defRPr sz="2000"/>
            </a:lvl4pPr>
            <a:lvl5pPr marL="2286000" lvl="4" indent="-228600" algn="l">
              <a:lnSpc>
                <a:spcPct val="120000"/>
              </a:lnSpc>
              <a:spcBef>
                <a:spcPts val="500"/>
              </a:spcBef>
              <a:spcAft>
                <a:spcPts val="0"/>
              </a:spcAft>
              <a:buSzPts val="2200"/>
              <a:buFont typeface="Calibri"/>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ntent with Color Block - Emerald">
  <p:cSld name="Content with Color Block - Emerald">
    <p:spTree>
      <p:nvGrpSpPr>
        <p:cNvPr id="1" name="Shape 77"/>
        <p:cNvGrpSpPr/>
        <p:nvPr/>
      </p:nvGrpSpPr>
      <p:grpSpPr>
        <a:xfrm>
          <a:off x="0" y="0"/>
          <a:ext cx="0" cy="0"/>
          <a:chOff x="0" y="0"/>
          <a:chExt cx="0" cy="0"/>
        </a:xfrm>
      </p:grpSpPr>
      <p:sp>
        <p:nvSpPr>
          <p:cNvPr id="78" name="Google Shape;78;p29"/>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9" name="Google Shape;79;p29"/>
          <p:cNvSpPr/>
          <p:nvPr/>
        </p:nvSpPr>
        <p:spPr>
          <a:xfrm>
            <a:off x="420363" y="371149"/>
            <a:ext cx="4351662" cy="3294044"/>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 name="Google Shape;80;p29"/>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9"/>
          <p:cNvSpPr txBox="1">
            <a:spLocks noGrp="1"/>
          </p:cNvSpPr>
          <p:nvPr>
            <p:ph type="body" idx="1"/>
          </p:nvPr>
        </p:nvSpPr>
        <p:spPr>
          <a:xfrm>
            <a:off x="5183188" y="583895"/>
            <a:ext cx="6172200" cy="5706736"/>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3080"/>
              <a:buFont typeface="Calibri"/>
              <a:buNone/>
              <a:defRPr sz="2800"/>
            </a:lvl1pPr>
            <a:lvl2pPr marL="914400" lvl="1" indent="-228600" algn="l">
              <a:lnSpc>
                <a:spcPct val="120000"/>
              </a:lnSpc>
              <a:spcBef>
                <a:spcPts val="500"/>
              </a:spcBef>
              <a:spcAft>
                <a:spcPts val="0"/>
              </a:spcAft>
              <a:buSzPts val="3080"/>
              <a:buFont typeface="Calibri"/>
              <a:buNone/>
              <a:defRPr sz="2800"/>
            </a:lvl2pPr>
            <a:lvl3pPr marL="1371600" lvl="2" indent="-228600" algn="l">
              <a:lnSpc>
                <a:spcPct val="120000"/>
              </a:lnSpc>
              <a:spcBef>
                <a:spcPts val="500"/>
              </a:spcBef>
              <a:spcAft>
                <a:spcPts val="0"/>
              </a:spcAft>
              <a:buSzPts val="2640"/>
              <a:buFont typeface="Calibri"/>
              <a:buNone/>
              <a:defRPr sz="2400"/>
            </a:lvl3pPr>
            <a:lvl4pPr marL="1828800" lvl="3" indent="-228600" algn="l">
              <a:lnSpc>
                <a:spcPct val="120000"/>
              </a:lnSpc>
              <a:spcBef>
                <a:spcPts val="500"/>
              </a:spcBef>
              <a:spcAft>
                <a:spcPts val="0"/>
              </a:spcAft>
              <a:buSzPts val="2200"/>
              <a:buFont typeface="Calibri"/>
              <a:buNone/>
              <a:defRPr sz="2000"/>
            </a:lvl4pPr>
            <a:lvl5pPr marL="2286000" lvl="4" indent="-228600" algn="l">
              <a:lnSpc>
                <a:spcPct val="120000"/>
              </a:lnSpc>
              <a:spcBef>
                <a:spcPts val="500"/>
              </a:spcBef>
              <a:spcAft>
                <a:spcPts val="0"/>
              </a:spcAft>
              <a:buSzPts val="2200"/>
              <a:buFont typeface="Calibri"/>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ntent with Colour Block - Wild Berry">
  <p:cSld name="Content with Colour Block - Wild Berry">
    <p:spTree>
      <p:nvGrpSpPr>
        <p:cNvPr id="1" name="Shape 82"/>
        <p:cNvGrpSpPr/>
        <p:nvPr/>
      </p:nvGrpSpPr>
      <p:grpSpPr>
        <a:xfrm>
          <a:off x="0" y="0"/>
          <a:ext cx="0" cy="0"/>
          <a:chOff x="0" y="0"/>
          <a:chExt cx="0" cy="0"/>
        </a:xfrm>
      </p:grpSpPr>
      <p:sp>
        <p:nvSpPr>
          <p:cNvPr id="83" name="Google Shape;83;p30"/>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 name="Google Shape;84;p30"/>
          <p:cNvSpPr/>
          <p:nvPr/>
        </p:nvSpPr>
        <p:spPr>
          <a:xfrm>
            <a:off x="420363" y="371149"/>
            <a:ext cx="4351662" cy="3294044"/>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30"/>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0"/>
          <p:cNvSpPr txBox="1">
            <a:spLocks noGrp="1"/>
          </p:cNvSpPr>
          <p:nvPr>
            <p:ph type="body" idx="1"/>
          </p:nvPr>
        </p:nvSpPr>
        <p:spPr>
          <a:xfrm>
            <a:off x="5183188" y="583895"/>
            <a:ext cx="6172200" cy="5706736"/>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3080"/>
              <a:buFont typeface="Calibri"/>
              <a:buNone/>
              <a:defRPr sz="2800"/>
            </a:lvl1pPr>
            <a:lvl2pPr marL="914400" lvl="1" indent="-228600" algn="l">
              <a:lnSpc>
                <a:spcPct val="120000"/>
              </a:lnSpc>
              <a:spcBef>
                <a:spcPts val="500"/>
              </a:spcBef>
              <a:spcAft>
                <a:spcPts val="0"/>
              </a:spcAft>
              <a:buSzPts val="3080"/>
              <a:buFont typeface="Calibri"/>
              <a:buNone/>
              <a:defRPr sz="2800"/>
            </a:lvl2pPr>
            <a:lvl3pPr marL="1371600" lvl="2" indent="-228600" algn="l">
              <a:lnSpc>
                <a:spcPct val="120000"/>
              </a:lnSpc>
              <a:spcBef>
                <a:spcPts val="500"/>
              </a:spcBef>
              <a:spcAft>
                <a:spcPts val="0"/>
              </a:spcAft>
              <a:buSzPts val="2640"/>
              <a:buFont typeface="Calibri"/>
              <a:buNone/>
              <a:defRPr sz="2400"/>
            </a:lvl3pPr>
            <a:lvl4pPr marL="1828800" lvl="3" indent="-228600" algn="l">
              <a:lnSpc>
                <a:spcPct val="120000"/>
              </a:lnSpc>
              <a:spcBef>
                <a:spcPts val="500"/>
              </a:spcBef>
              <a:spcAft>
                <a:spcPts val="0"/>
              </a:spcAft>
              <a:buSzPts val="2200"/>
              <a:buFont typeface="Calibri"/>
              <a:buNone/>
              <a:defRPr sz="2000"/>
            </a:lvl4pPr>
            <a:lvl5pPr marL="2286000" lvl="4" indent="-228600" algn="l">
              <a:lnSpc>
                <a:spcPct val="120000"/>
              </a:lnSpc>
              <a:spcBef>
                <a:spcPts val="500"/>
              </a:spcBef>
              <a:spcAft>
                <a:spcPts val="0"/>
              </a:spcAft>
              <a:buSzPts val="2200"/>
              <a:buFont typeface="Calibri"/>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ntent with Colour Block - Amethyst">
  <p:cSld name="Content with Colour Block - Amethyst">
    <p:spTree>
      <p:nvGrpSpPr>
        <p:cNvPr id="1" name="Shape 87"/>
        <p:cNvGrpSpPr/>
        <p:nvPr/>
      </p:nvGrpSpPr>
      <p:grpSpPr>
        <a:xfrm>
          <a:off x="0" y="0"/>
          <a:ext cx="0" cy="0"/>
          <a:chOff x="0" y="0"/>
          <a:chExt cx="0" cy="0"/>
        </a:xfrm>
      </p:grpSpPr>
      <p:sp>
        <p:nvSpPr>
          <p:cNvPr id="88" name="Google Shape;88;p31"/>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31"/>
          <p:cNvSpPr/>
          <p:nvPr/>
        </p:nvSpPr>
        <p:spPr>
          <a:xfrm>
            <a:off x="420363" y="371149"/>
            <a:ext cx="4351662" cy="329404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31"/>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1"/>
          <p:cNvSpPr txBox="1">
            <a:spLocks noGrp="1"/>
          </p:cNvSpPr>
          <p:nvPr>
            <p:ph type="body" idx="1"/>
          </p:nvPr>
        </p:nvSpPr>
        <p:spPr>
          <a:xfrm>
            <a:off x="5183188" y="583895"/>
            <a:ext cx="6172200" cy="5706736"/>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3080"/>
              <a:buFont typeface="Calibri"/>
              <a:buNone/>
              <a:defRPr sz="2800"/>
            </a:lvl1pPr>
            <a:lvl2pPr marL="914400" lvl="1" indent="-228600" algn="l">
              <a:lnSpc>
                <a:spcPct val="120000"/>
              </a:lnSpc>
              <a:spcBef>
                <a:spcPts val="500"/>
              </a:spcBef>
              <a:spcAft>
                <a:spcPts val="0"/>
              </a:spcAft>
              <a:buSzPts val="3080"/>
              <a:buFont typeface="Calibri"/>
              <a:buNone/>
              <a:defRPr sz="2800"/>
            </a:lvl2pPr>
            <a:lvl3pPr marL="1371600" lvl="2" indent="-228600" algn="l">
              <a:lnSpc>
                <a:spcPct val="120000"/>
              </a:lnSpc>
              <a:spcBef>
                <a:spcPts val="500"/>
              </a:spcBef>
              <a:spcAft>
                <a:spcPts val="0"/>
              </a:spcAft>
              <a:buSzPts val="2640"/>
              <a:buFont typeface="Calibri"/>
              <a:buNone/>
              <a:defRPr sz="2400"/>
            </a:lvl3pPr>
            <a:lvl4pPr marL="1828800" lvl="3" indent="-228600" algn="l">
              <a:lnSpc>
                <a:spcPct val="120000"/>
              </a:lnSpc>
              <a:spcBef>
                <a:spcPts val="500"/>
              </a:spcBef>
              <a:spcAft>
                <a:spcPts val="0"/>
              </a:spcAft>
              <a:buSzPts val="2200"/>
              <a:buFont typeface="Calibri"/>
              <a:buNone/>
              <a:defRPr sz="2000"/>
            </a:lvl4pPr>
            <a:lvl5pPr marL="2286000" lvl="4" indent="-228600" algn="l">
              <a:lnSpc>
                <a:spcPct val="120000"/>
              </a:lnSpc>
              <a:spcBef>
                <a:spcPts val="500"/>
              </a:spcBef>
              <a:spcAft>
                <a:spcPts val="0"/>
              </a:spcAft>
              <a:buSzPts val="2200"/>
              <a:buFont typeface="Calibri"/>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ntent with Gradient Block">
  <p:cSld name="Content with Gradient Block">
    <p:spTree>
      <p:nvGrpSpPr>
        <p:cNvPr id="1" name="Shape 30"/>
        <p:cNvGrpSpPr/>
        <p:nvPr/>
      </p:nvGrpSpPr>
      <p:grpSpPr>
        <a:xfrm>
          <a:off x="0" y="0"/>
          <a:ext cx="0" cy="0"/>
          <a:chOff x="0" y="0"/>
          <a:chExt cx="0" cy="0"/>
        </a:xfrm>
      </p:grpSpPr>
      <p:sp>
        <p:nvSpPr>
          <p:cNvPr id="31" name="Google Shape;31;p19"/>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32;p19"/>
          <p:cNvSpPr/>
          <p:nvPr/>
        </p:nvSpPr>
        <p:spPr>
          <a:xfrm>
            <a:off x="420363" y="371149"/>
            <a:ext cx="4351662" cy="3294044"/>
          </a:xfrm>
          <a:prstGeom prst="rect">
            <a:avLst/>
          </a:prstGeom>
          <a:gradFill>
            <a:gsLst>
              <a:gs pos="0">
                <a:schemeClr val="accent1"/>
              </a:gs>
              <a:gs pos="100000">
                <a:schemeClr val="accent2"/>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33;p19"/>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9"/>
          <p:cNvSpPr txBox="1">
            <a:spLocks noGrp="1"/>
          </p:cNvSpPr>
          <p:nvPr>
            <p:ph type="body" idx="1"/>
          </p:nvPr>
        </p:nvSpPr>
        <p:spPr>
          <a:xfrm>
            <a:off x="5183188" y="583895"/>
            <a:ext cx="6172200" cy="5706736"/>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3080"/>
              <a:buFont typeface="Calibri"/>
              <a:buNone/>
              <a:defRPr sz="2800"/>
            </a:lvl1pPr>
            <a:lvl2pPr marL="914400" lvl="1" indent="-228600" algn="l">
              <a:lnSpc>
                <a:spcPct val="120000"/>
              </a:lnSpc>
              <a:spcBef>
                <a:spcPts val="500"/>
              </a:spcBef>
              <a:spcAft>
                <a:spcPts val="0"/>
              </a:spcAft>
              <a:buSzPts val="3080"/>
              <a:buFont typeface="Calibri"/>
              <a:buNone/>
              <a:defRPr sz="2800"/>
            </a:lvl2pPr>
            <a:lvl3pPr marL="1371600" lvl="2" indent="-228600" algn="l">
              <a:lnSpc>
                <a:spcPct val="120000"/>
              </a:lnSpc>
              <a:spcBef>
                <a:spcPts val="500"/>
              </a:spcBef>
              <a:spcAft>
                <a:spcPts val="0"/>
              </a:spcAft>
              <a:buSzPts val="2640"/>
              <a:buFont typeface="Calibri"/>
              <a:buNone/>
              <a:defRPr sz="2400"/>
            </a:lvl3pPr>
            <a:lvl4pPr marL="1828800" lvl="3" indent="-228600" algn="l">
              <a:lnSpc>
                <a:spcPct val="120000"/>
              </a:lnSpc>
              <a:spcBef>
                <a:spcPts val="500"/>
              </a:spcBef>
              <a:spcAft>
                <a:spcPts val="0"/>
              </a:spcAft>
              <a:buSzPts val="2200"/>
              <a:buFont typeface="Calibri"/>
              <a:buNone/>
              <a:defRPr sz="2000"/>
            </a:lvl4pPr>
            <a:lvl5pPr marL="2286000" lvl="4" indent="-228600" algn="l">
              <a:lnSpc>
                <a:spcPct val="120000"/>
              </a:lnSpc>
              <a:spcBef>
                <a:spcPts val="500"/>
              </a:spcBef>
              <a:spcAft>
                <a:spcPts val="0"/>
              </a:spcAft>
              <a:buSzPts val="2200"/>
              <a:buFont typeface="Calibri"/>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extLst>
      <p:ext uri="{BB962C8B-B14F-4D97-AF65-F5344CB8AC3E}">
        <p14:creationId xmlns:p14="http://schemas.microsoft.com/office/powerpoint/2010/main" val="940974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
        <p:cNvGrpSpPr/>
        <p:nvPr/>
      </p:nvGrpSpPr>
      <p:grpSpPr>
        <a:xfrm>
          <a:off x="0" y="0"/>
          <a:ext cx="0" cy="0"/>
          <a:chOff x="0" y="0"/>
          <a:chExt cx="0" cy="0"/>
        </a:xfrm>
      </p:grpSpPr>
      <p:sp>
        <p:nvSpPr>
          <p:cNvPr id="15" name="Google Shape;15;p16"/>
          <p:cNvSpPr txBox="1">
            <a:spLocks noGrp="1"/>
          </p:cNvSpPr>
          <p:nvPr>
            <p:ph type="body" idx="1"/>
          </p:nvPr>
        </p:nvSpPr>
        <p:spPr>
          <a:xfrm>
            <a:off x="418641" y="2311843"/>
            <a:ext cx="10935159" cy="3796880"/>
          </a:xfrm>
          <a:prstGeom prst="rect">
            <a:avLst/>
          </a:prstGeom>
          <a:noFill/>
          <a:ln>
            <a:noFill/>
          </a:ln>
        </p:spPr>
        <p:txBody>
          <a:bodyPr spcFirstLastPara="1" wrap="square" lIns="0" tIns="45700" rIns="91425" bIns="45700" anchor="t" anchorCtr="0">
            <a:normAutofit/>
          </a:bodyPr>
          <a:lstStyle>
            <a:lvl1pPr marL="457200" lvl="0" indent="-396240" algn="l">
              <a:lnSpc>
                <a:spcPct val="120000"/>
              </a:lnSpc>
              <a:spcBef>
                <a:spcPts val="1000"/>
              </a:spcBef>
              <a:spcAft>
                <a:spcPts val="0"/>
              </a:spcAft>
              <a:buClr>
                <a:schemeClr val="accent1"/>
              </a:buClr>
              <a:buSzPts val="2640"/>
              <a:buChar char="•"/>
              <a:defRPr/>
            </a:lvl1pPr>
            <a:lvl2pPr marL="914400" lvl="1" indent="-382269" algn="l">
              <a:lnSpc>
                <a:spcPct val="120000"/>
              </a:lnSpc>
              <a:spcBef>
                <a:spcPts val="500"/>
              </a:spcBef>
              <a:spcAft>
                <a:spcPts val="0"/>
              </a:spcAft>
              <a:buClr>
                <a:schemeClr val="accent1"/>
              </a:buClr>
              <a:buSzPts val="2420"/>
              <a:buChar char="•"/>
              <a:defRPr/>
            </a:lvl2pPr>
            <a:lvl3pPr marL="1371600" lvl="2" indent="-368300" algn="l">
              <a:lnSpc>
                <a:spcPct val="120000"/>
              </a:lnSpc>
              <a:spcBef>
                <a:spcPts val="500"/>
              </a:spcBef>
              <a:spcAft>
                <a:spcPts val="0"/>
              </a:spcAft>
              <a:buClr>
                <a:schemeClr val="accent1"/>
              </a:buClr>
              <a:buSzPts val="2200"/>
              <a:buChar char="•"/>
              <a:defRPr/>
            </a:lvl3pPr>
            <a:lvl4pPr marL="1828800" lvl="3" indent="-354330" algn="l">
              <a:lnSpc>
                <a:spcPct val="120000"/>
              </a:lnSpc>
              <a:spcBef>
                <a:spcPts val="500"/>
              </a:spcBef>
              <a:spcAft>
                <a:spcPts val="0"/>
              </a:spcAft>
              <a:buClr>
                <a:schemeClr val="accent1"/>
              </a:buClr>
              <a:buSzPts val="1980"/>
              <a:buChar char="•"/>
              <a:defRPr/>
            </a:lvl4pPr>
            <a:lvl5pPr marL="2286000" lvl="4" indent="-340360" algn="l">
              <a:lnSpc>
                <a:spcPct val="120000"/>
              </a:lnSpc>
              <a:spcBef>
                <a:spcPts val="500"/>
              </a:spcBef>
              <a:spcAft>
                <a:spcPts val="0"/>
              </a:spcAft>
              <a:buClr>
                <a:schemeClr val="accent1"/>
              </a:buClr>
              <a:buSzPts val="17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6"/>
          <p:cNvSpPr txBox="1">
            <a:spLocks noGrp="1"/>
          </p:cNvSpPr>
          <p:nvPr>
            <p:ph type="title"/>
          </p:nvPr>
        </p:nvSpPr>
        <p:spPr>
          <a:xfrm>
            <a:off x="418641" y="296886"/>
            <a:ext cx="10935159" cy="966369"/>
          </a:xfrm>
          <a:prstGeom prst="rect">
            <a:avLst/>
          </a:prstGeom>
          <a:noFill/>
          <a:ln>
            <a:noFill/>
          </a:ln>
        </p:spPr>
        <p:txBody>
          <a:bodyPr spcFirstLastPara="1" wrap="square" lIns="0" tIns="45700" rIns="91425" bIns="45700" anchor="ctr" anchorCtr="0">
            <a:noAutofit/>
          </a:bodyPr>
          <a:lstStyle>
            <a:lvl1pPr lvl="0" algn="l">
              <a:lnSpc>
                <a:spcPct val="7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6"/>
          <p:cNvSpPr/>
          <p:nvPr/>
        </p:nvSpPr>
        <p:spPr>
          <a:xfrm>
            <a:off x="418641" y="1298407"/>
            <a:ext cx="10935159" cy="99351"/>
          </a:xfrm>
          <a:prstGeom prst="rect">
            <a:avLst/>
          </a:prstGeom>
          <a:gradFill>
            <a:gsLst>
              <a:gs pos="0">
                <a:schemeClr val="accent1"/>
              </a:gs>
              <a:gs pos="100000">
                <a:schemeClr val="accent2"/>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16"/>
          <p:cNvSpPr txBox="1">
            <a:spLocks noGrp="1"/>
          </p:cNvSpPr>
          <p:nvPr>
            <p:ph type="body" idx="2"/>
          </p:nvPr>
        </p:nvSpPr>
        <p:spPr>
          <a:xfrm>
            <a:off x="419100" y="1698648"/>
            <a:ext cx="5874124" cy="419100"/>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2420"/>
              <a:buFont typeface="Calibri"/>
              <a:buNone/>
              <a:defRPr sz="2200" b="1" i="0" u="none" cap="none">
                <a:solidFill>
                  <a:schemeClr val="dk1"/>
                </a:solidFill>
                <a:latin typeface="Calibri"/>
                <a:ea typeface="Calibri"/>
                <a:cs typeface="Calibri"/>
                <a:sym typeface="Calibri"/>
              </a:defRPr>
            </a:lvl1pPr>
            <a:lvl2pPr marL="914400" lvl="1" indent="-354330" algn="l">
              <a:lnSpc>
                <a:spcPct val="120000"/>
              </a:lnSpc>
              <a:spcBef>
                <a:spcPts val="500"/>
              </a:spcBef>
              <a:spcAft>
                <a:spcPts val="0"/>
              </a:spcAft>
              <a:buSzPts val="1980"/>
              <a:buChar char="•"/>
              <a:defRPr/>
            </a:lvl2pPr>
            <a:lvl3pPr marL="1371600" lvl="2" indent="-354330" algn="l">
              <a:lnSpc>
                <a:spcPct val="120000"/>
              </a:lnSpc>
              <a:spcBef>
                <a:spcPts val="500"/>
              </a:spcBef>
              <a:spcAft>
                <a:spcPts val="0"/>
              </a:spcAft>
              <a:buSzPts val="1980"/>
              <a:buChar char="•"/>
              <a:defRPr/>
            </a:lvl3pPr>
            <a:lvl4pPr marL="1828800" lvl="3" indent="-354330" algn="l">
              <a:lnSpc>
                <a:spcPct val="120000"/>
              </a:lnSpc>
              <a:spcBef>
                <a:spcPts val="500"/>
              </a:spcBef>
              <a:spcAft>
                <a:spcPts val="0"/>
              </a:spcAft>
              <a:buSzPts val="1980"/>
              <a:buChar char="•"/>
              <a:defRPr/>
            </a:lvl4pPr>
            <a:lvl5pPr marL="2286000" lvl="4" indent="-354329" algn="l">
              <a:lnSpc>
                <a:spcPct val="120000"/>
              </a:lnSpc>
              <a:spcBef>
                <a:spcPts val="500"/>
              </a:spcBef>
              <a:spcAft>
                <a:spcPts val="0"/>
              </a:spcAft>
              <a:buSzPts val="19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ntent with Color Block - Rose">
  <p:cSld name="Content with Color Block - Rose">
    <p:spTree>
      <p:nvGrpSpPr>
        <p:cNvPr id="1" name="Shape 35"/>
        <p:cNvGrpSpPr/>
        <p:nvPr/>
      </p:nvGrpSpPr>
      <p:grpSpPr>
        <a:xfrm>
          <a:off x="0" y="0"/>
          <a:ext cx="0" cy="0"/>
          <a:chOff x="0" y="0"/>
          <a:chExt cx="0" cy="0"/>
        </a:xfrm>
      </p:grpSpPr>
      <p:sp>
        <p:nvSpPr>
          <p:cNvPr id="36" name="Google Shape;36;p20"/>
          <p:cNvSpPr/>
          <p:nvPr/>
        </p:nvSpPr>
        <p:spPr>
          <a:xfrm>
            <a:off x="4957590" y="371149"/>
            <a:ext cx="6962661" cy="620592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20"/>
          <p:cNvSpPr/>
          <p:nvPr/>
        </p:nvSpPr>
        <p:spPr>
          <a:xfrm>
            <a:off x="420363" y="371149"/>
            <a:ext cx="4351662" cy="329404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0"/>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5183188" y="583895"/>
            <a:ext cx="6172200" cy="5706736"/>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3080"/>
              <a:buFont typeface="Calibri"/>
              <a:buNone/>
              <a:defRPr sz="2800"/>
            </a:lvl1pPr>
            <a:lvl2pPr marL="914400" lvl="1" indent="-228600" algn="l">
              <a:lnSpc>
                <a:spcPct val="120000"/>
              </a:lnSpc>
              <a:spcBef>
                <a:spcPts val="500"/>
              </a:spcBef>
              <a:spcAft>
                <a:spcPts val="0"/>
              </a:spcAft>
              <a:buSzPts val="3080"/>
              <a:buFont typeface="Calibri"/>
              <a:buNone/>
              <a:defRPr sz="2800"/>
            </a:lvl2pPr>
            <a:lvl3pPr marL="1371600" lvl="2" indent="-228600" algn="l">
              <a:lnSpc>
                <a:spcPct val="120000"/>
              </a:lnSpc>
              <a:spcBef>
                <a:spcPts val="500"/>
              </a:spcBef>
              <a:spcAft>
                <a:spcPts val="0"/>
              </a:spcAft>
              <a:buSzPts val="2640"/>
              <a:buFont typeface="Calibri"/>
              <a:buNone/>
              <a:defRPr sz="2400"/>
            </a:lvl3pPr>
            <a:lvl4pPr marL="1828800" lvl="3" indent="-228600" algn="l">
              <a:lnSpc>
                <a:spcPct val="120000"/>
              </a:lnSpc>
              <a:spcBef>
                <a:spcPts val="500"/>
              </a:spcBef>
              <a:spcAft>
                <a:spcPts val="0"/>
              </a:spcAft>
              <a:buSzPts val="2200"/>
              <a:buFont typeface="Calibri"/>
              <a:buNone/>
              <a:defRPr sz="2000"/>
            </a:lvl4pPr>
            <a:lvl5pPr marL="2286000" lvl="4" indent="-228600" algn="l">
              <a:lnSpc>
                <a:spcPct val="120000"/>
              </a:lnSpc>
              <a:spcBef>
                <a:spcPts val="500"/>
              </a:spcBef>
              <a:spcAft>
                <a:spcPts val="0"/>
              </a:spcAft>
              <a:buSzPts val="2200"/>
              <a:buFont typeface="Calibri"/>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gradFill>
          <a:gsLst>
            <a:gs pos="0">
              <a:schemeClr val="accent1"/>
            </a:gs>
            <a:gs pos="100000">
              <a:schemeClr val="accent2"/>
            </a:gs>
          </a:gsLst>
          <a:lin ang="10800000" scaled="0"/>
        </a:gradFill>
        <a:effectLst/>
      </p:bgPr>
    </p:bg>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1019908" y="1997768"/>
            <a:ext cx="9337430" cy="2293435"/>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5600"/>
              <a:buFont typeface="Calibri"/>
              <a:buNone/>
              <a:defRPr sz="5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1"/>
          <p:cNvSpPr/>
          <p:nvPr/>
        </p:nvSpPr>
        <p:spPr>
          <a:xfrm>
            <a:off x="1019908" y="4345696"/>
            <a:ext cx="3559444" cy="282499"/>
          </a:xfrm>
          <a:prstGeom prst="rect">
            <a:avLst/>
          </a:prstGeom>
          <a:blipFill rotWithShape="1">
            <a:blip r:embed="rId2">
              <a:alphaModFix/>
            </a:blip>
            <a:tile tx="412750" ty="-514350" sx="45000" sy="45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45"/>
        <p:cNvGrpSpPr/>
        <p:nvPr/>
      </p:nvGrpSpPr>
      <p:grpSpPr>
        <a:xfrm>
          <a:off x="0" y="0"/>
          <a:ext cx="0" cy="0"/>
          <a:chOff x="0" y="0"/>
          <a:chExt cx="0" cy="0"/>
        </a:xfrm>
      </p:grpSpPr>
      <p:sp>
        <p:nvSpPr>
          <p:cNvPr id="46" name="Google Shape;46;p23"/>
          <p:cNvSpPr/>
          <p:nvPr/>
        </p:nvSpPr>
        <p:spPr>
          <a:xfrm>
            <a:off x="0" y="5983705"/>
            <a:ext cx="12192000" cy="874295"/>
          </a:xfrm>
          <a:prstGeom prst="rect">
            <a:avLst/>
          </a:prstGeom>
          <a:blipFill rotWithShape="1">
            <a:blip r:embed="rId2">
              <a:alphaModFix/>
            </a:blip>
            <a:tile tx="412750" ty="69850" sx="45000" sy="45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7" name="Google Shape;47;p23"/>
          <p:cNvPicPr preferRelativeResize="0"/>
          <p:nvPr/>
        </p:nvPicPr>
        <p:blipFill rotWithShape="1">
          <a:blip r:embed="rId3">
            <a:alphaModFix/>
          </a:blip>
          <a:srcRect/>
          <a:stretch/>
        </p:blipFill>
        <p:spPr>
          <a:xfrm>
            <a:off x="5500925" y="502517"/>
            <a:ext cx="1190149" cy="181356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3">
  <p:cSld name="Title Slide 3">
    <p:bg>
      <p:bgPr>
        <a:solidFill>
          <a:schemeClr val="dk1"/>
        </a:solidFill>
        <a:effectLst/>
      </p:bgPr>
    </p:bg>
    <p:spTree>
      <p:nvGrpSpPr>
        <p:cNvPr id="1" name="Shape 48"/>
        <p:cNvGrpSpPr/>
        <p:nvPr/>
      </p:nvGrpSpPr>
      <p:grpSpPr>
        <a:xfrm>
          <a:off x="0" y="0"/>
          <a:ext cx="0" cy="0"/>
          <a:chOff x="0" y="0"/>
          <a:chExt cx="0" cy="0"/>
        </a:xfrm>
      </p:grpSpPr>
      <p:sp>
        <p:nvSpPr>
          <p:cNvPr id="49" name="Google Shape;49;p14"/>
          <p:cNvSpPr>
            <a:spLocks noGrp="1"/>
          </p:cNvSpPr>
          <p:nvPr>
            <p:ph type="pic" idx="2"/>
          </p:nvPr>
        </p:nvSpPr>
        <p:spPr>
          <a:xfrm>
            <a:off x="0" y="0"/>
            <a:ext cx="12192000" cy="6858000"/>
          </a:xfrm>
          <a:prstGeom prst="rect">
            <a:avLst/>
          </a:prstGeom>
          <a:noFill/>
          <a:ln>
            <a:noFill/>
          </a:ln>
        </p:spPr>
      </p:sp>
      <p:sp>
        <p:nvSpPr>
          <p:cNvPr id="50" name="Google Shape;50;p14"/>
          <p:cNvSpPr txBox="1">
            <a:spLocks noGrp="1"/>
          </p:cNvSpPr>
          <p:nvPr>
            <p:ph type="ctrTitle"/>
          </p:nvPr>
        </p:nvSpPr>
        <p:spPr>
          <a:xfrm>
            <a:off x="636371" y="2966416"/>
            <a:ext cx="7162799" cy="2307480"/>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6000"/>
              <a:buFont typeface="Calibri"/>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4"/>
          <p:cNvSpPr txBox="1">
            <a:spLocks noGrp="1"/>
          </p:cNvSpPr>
          <p:nvPr>
            <p:ph type="subTitle" idx="1"/>
          </p:nvPr>
        </p:nvSpPr>
        <p:spPr>
          <a:xfrm>
            <a:off x="636372" y="5519450"/>
            <a:ext cx="7162799" cy="862069"/>
          </a:xfrm>
          <a:prstGeom prst="rect">
            <a:avLst/>
          </a:prstGeom>
          <a:noFill/>
          <a:ln>
            <a:noFill/>
          </a:ln>
        </p:spPr>
        <p:txBody>
          <a:bodyPr spcFirstLastPara="1" wrap="square" lIns="0" tIns="45700" rIns="91425" bIns="45700" anchor="t" anchorCtr="0">
            <a:normAutofit/>
          </a:bodyPr>
          <a:lstStyle>
            <a:lvl1pPr lvl="0" algn="l">
              <a:lnSpc>
                <a:spcPct val="120000"/>
              </a:lnSpc>
              <a:spcBef>
                <a:spcPts val="1000"/>
              </a:spcBef>
              <a:spcAft>
                <a:spcPts val="0"/>
              </a:spcAft>
              <a:buSzPts val="2640"/>
              <a:buNone/>
              <a:defRPr sz="2400">
                <a:solidFill>
                  <a:schemeClr val="lt1"/>
                </a:solidFill>
                <a:latin typeface="Noto Sans"/>
                <a:ea typeface="Noto Sans"/>
                <a:cs typeface="Noto Sans"/>
                <a:sym typeface="Noto Sans"/>
              </a:defRPr>
            </a:lvl1pPr>
            <a:lvl2pPr lvl="1" algn="ctr">
              <a:lnSpc>
                <a:spcPct val="120000"/>
              </a:lnSpc>
              <a:spcBef>
                <a:spcPts val="500"/>
              </a:spcBef>
              <a:spcAft>
                <a:spcPts val="0"/>
              </a:spcAft>
              <a:buSzPts val="2200"/>
              <a:buNone/>
              <a:defRPr sz="2000"/>
            </a:lvl2pPr>
            <a:lvl3pPr lvl="2" algn="ctr">
              <a:lnSpc>
                <a:spcPct val="120000"/>
              </a:lnSpc>
              <a:spcBef>
                <a:spcPts val="500"/>
              </a:spcBef>
              <a:spcAft>
                <a:spcPts val="0"/>
              </a:spcAft>
              <a:buSzPts val="1980"/>
              <a:buNone/>
              <a:defRPr sz="1800"/>
            </a:lvl3pPr>
            <a:lvl4pPr lvl="3" algn="ctr">
              <a:lnSpc>
                <a:spcPct val="120000"/>
              </a:lnSpc>
              <a:spcBef>
                <a:spcPts val="500"/>
              </a:spcBef>
              <a:spcAft>
                <a:spcPts val="0"/>
              </a:spcAft>
              <a:buSzPts val="1760"/>
              <a:buNone/>
              <a:defRPr sz="1600"/>
            </a:lvl4pPr>
            <a:lvl5pPr lvl="4" algn="ctr">
              <a:lnSpc>
                <a:spcPct val="120000"/>
              </a:lnSpc>
              <a:spcBef>
                <a:spcPts val="500"/>
              </a:spcBef>
              <a:spcAft>
                <a:spcPts val="0"/>
              </a:spcAft>
              <a:buSzPts val="176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2" name="Google Shape;52;p14" descr="Text&#10;&#10;Description automatically generated"/>
          <p:cNvPicPr preferRelativeResize="0"/>
          <p:nvPr/>
        </p:nvPicPr>
        <p:blipFill rotWithShape="1">
          <a:blip r:embed="rId2">
            <a:alphaModFix/>
          </a:blip>
          <a:srcRect/>
          <a:stretch/>
        </p:blipFill>
        <p:spPr>
          <a:xfrm>
            <a:off x="636371" y="541645"/>
            <a:ext cx="2930794" cy="135267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2">
  <p:cSld name="Title Slide 2">
    <p:bg>
      <p:bgPr>
        <a:solidFill>
          <a:schemeClr val="lt2"/>
        </a:solidFill>
        <a:effectLst/>
      </p:bgPr>
    </p:bg>
    <p:spTree>
      <p:nvGrpSpPr>
        <p:cNvPr id="1" name="Shape 53"/>
        <p:cNvGrpSpPr/>
        <p:nvPr/>
      </p:nvGrpSpPr>
      <p:grpSpPr>
        <a:xfrm>
          <a:off x="0" y="0"/>
          <a:ext cx="0" cy="0"/>
          <a:chOff x="0" y="0"/>
          <a:chExt cx="0" cy="0"/>
        </a:xfrm>
      </p:grpSpPr>
      <p:sp>
        <p:nvSpPr>
          <p:cNvPr id="54" name="Google Shape;54;p15"/>
          <p:cNvSpPr/>
          <p:nvPr/>
        </p:nvSpPr>
        <p:spPr>
          <a:xfrm>
            <a:off x="6488935" y="-88135"/>
            <a:ext cx="5703065" cy="6946135"/>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15"/>
          <p:cNvSpPr txBox="1">
            <a:spLocks noGrp="1"/>
          </p:cNvSpPr>
          <p:nvPr>
            <p:ph type="title"/>
          </p:nvPr>
        </p:nvSpPr>
        <p:spPr>
          <a:xfrm>
            <a:off x="7094669" y="727113"/>
            <a:ext cx="4450890" cy="2771455"/>
          </a:xfrm>
          <a:prstGeom prst="rect">
            <a:avLst/>
          </a:prstGeom>
          <a:noFill/>
          <a:ln>
            <a:noFill/>
          </a:ln>
        </p:spPr>
        <p:txBody>
          <a:bodyPr spcFirstLastPara="1" wrap="square" lIns="0" tIns="45700" rIns="91425" bIns="45700" anchor="b" anchorCtr="0">
            <a:noAutofit/>
          </a:bodyPr>
          <a:lstStyle>
            <a:lvl1pPr lvl="0" algn="l">
              <a:lnSpc>
                <a:spcPct val="75000"/>
              </a:lnSpc>
              <a:spcBef>
                <a:spcPts val="0"/>
              </a:spcBef>
              <a:spcAft>
                <a:spcPts val="0"/>
              </a:spcAft>
              <a:buClr>
                <a:schemeClr val="lt1"/>
              </a:buClr>
              <a:buSzPts val="4500"/>
              <a:buFont typeface="Calibri"/>
              <a:buNone/>
              <a:defRPr sz="45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7094669" y="3574636"/>
            <a:ext cx="4450890" cy="1500187"/>
          </a:xfrm>
          <a:prstGeom prst="rect">
            <a:avLst/>
          </a:prstGeom>
          <a:noFill/>
          <a:ln>
            <a:noFill/>
          </a:ln>
        </p:spPr>
        <p:txBody>
          <a:bodyPr spcFirstLastPara="1" wrap="square" lIns="0" tIns="45700" rIns="91425" bIns="45700" anchor="t" anchorCtr="0">
            <a:normAutofit/>
          </a:bodyPr>
          <a:lstStyle>
            <a:lvl1pPr marL="457200" lvl="0" indent="-228600" algn="l">
              <a:lnSpc>
                <a:spcPct val="120000"/>
              </a:lnSpc>
              <a:spcBef>
                <a:spcPts val="1000"/>
              </a:spcBef>
              <a:spcAft>
                <a:spcPts val="0"/>
              </a:spcAft>
              <a:buSzPts val="2640"/>
              <a:buNone/>
              <a:defRPr sz="2400">
                <a:solidFill>
                  <a:schemeClr val="lt1"/>
                </a:solidFill>
              </a:defRPr>
            </a:lvl1pPr>
            <a:lvl2pPr marL="914400" lvl="1" indent="-228600" algn="l">
              <a:lnSpc>
                <a:spcPct val="120000"/>
              </a:lnSpc>
              <a:spcBef>
                <a:spcPts val="500"/>
              </a:spcBef>
              <a:spcAft>
                <a:spcPts val="0"/>
              </a:spcAft>
              <a:buSzPts val="2200"/>
              <a:buNone/>
              <a:defRPr sz="2000">
                <a:solidFill>
                  <a:srgbClr val="888888"/>
                </a:solidFill>
              </a:defRPr>
            </a:lvl2pPr>
            <a:lvl3pPr marL="1371600" lvl="2" indent="-228600" algn="l">
              <a:lnSpc>
                <a:spcPct val="120000"/>
              </a:lnSpc>
              <a:spcBef>
                <a:spcPts val="500"/>
              </a:spcBef>
              <a:spcAft>
                <a:spcPts val="0"/>
              </a:spcAft>
              <a:buSzPts val="1980"/>
              <a:buNone/>
              <a:defRPr sz="1800">
                <a:solidFill>
                  <a:srgbClr val="888888"/>
                </a:solidFill>
              </a:defRPr>
            </a:lvl3pPr>
            <a:lvl4pPr marL="1828800" lvl="3" indent="-228600" algn="l">
              <a:lnSpc>
                <a:spcPct val="120000"/>
              </a:lnSpc>
              <a:spcBef>
                <a:spcPts val="500"/>
              </a:spcBef>
              <a:spcAft>
                <a:spcPts val="0"/>
              </a:spcAft>
              <a:buSzPts val="1760"/>
              <a:buNone/>
              <a:defRPr sz="1600">
                <a:solidFill>
                  <a:srgbClr val="888888"/>
                </a:solidFill>
              </a:defRPr>
            </a:lvl4pPr>
            <a:lvl5pPr marL="2286000" lvl="4" indent="-228600" algn="l">
              <a:lnSpc>
                <a:spcPct val="120000"/>
              </a:lnSpc>
              <a:spcBef>
                <a:spcPts val="500"/>
              </a:spcBef>
              <a:spcAft>
                <a:spcPts val="0"/>
              </a:spcAft>
              <a:buSzPts val="176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7" name="Google Shape;57;p15"/>
          <p:cNvSpPr>
            <a:spLocks noGrp="1"/>
          </p:cNvSpPr>
          <p:nvPr>
            <p:ph type="pic" idx="2"/>
          </p:nvPr>
        </p:nvSpPr>
        <p:spPr>
          <a:xfrm>
            <a:off x="897496" y="3574636"/>
            <a:ext cx="3581398" cy="2307480"/>
          </a:xfrm>
          <a:prstGeom prst="rect">
            <a:avLst/>
          </a:prstGeom>
          <a:solidFill>
            <a:srgbClr val="BEBAA2"/>
          </a:solidFill>
          <a:ln>
            <a:noFill/>
          </a:ln>
        </p:spPr>
      </p:sp>
      <p:pic>
        <p:nvPicPr>
          <p:cNvPr id="58" name="Google Shape;58;p15"/>
          <p:cNvPicPr preferRelativeResize="0"/>
          <p:nvPr/>
        </p:nvPicPr>
        <p:blipFill rotWithShape="1">
          <a:blip r:embed="rId2">
            <a:alphaModFix/>
          </a:blip>
          <a:srcRect/>
          <a:stretch/>
        </p:blipFill>
        <p:spPr>
          <a:xfrm>
            <a:off x="897496" y="398595"/>
            <a:ext cx="2501586" cy="115457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 blank">
  <p:cSld name="Title Only - blank">
    <p:spTree>
      <p:nvGrpSpPr>
        <p:cNvPr id="1" name="Shape 59"/>
        <p:cNvGrpSpPr/>
        <p:nvPr/>
      </p:nvGrpSpPr>
      <p:grpSpPr>
        <a:xfrm>
          <a:off x="0" y="0"/>
          <a:ext cx="0" cy="0"/>
          <a:chOff x="0" y="0"/>
          <a:chExt cx="0" cy="0"/>
        </a:xfrm>
      </p:grpSpPr>
      <p:sp>
        <p:nvSpPr>
          <p:cNvPr id="60" name="Google Shape;60;p24"/>
          <p:cNvSpPr txBox="1">
            <a:spLocks noGrp="1"/>
          </p:cNvSpPr>
          <p:nvPr>
            <p:ph type="title"/>
          </p:nvPr>
        </p:nvSpPr>
        <p:spPr>
          <a:xfrm>
            <a:off x="418641" y="296885"/>
            <a:ext cx="10935159" cy="1325563"/>
          </a:xfrm>
          <a:prstGeom prst="rect">
            <a:avLst/>
          </a:prstGeom>
          <a:noFill/>
          <a:ln>
            <a:noFill/>
          </a:ln>
        </p:spPr>
        <p:txBody>
          <a:bodyPr spcFirstLastPara="1" wrap="square" lIns="0" tIns="45700" rIns="91425" bIns="45700" anchor="ctr" anchorCtr="0">
            <a:noAutofit/>
          </a:bodyPr>
          <a:lstStyle>
            <a:lvl1pPr lvl="0" algn="l">
              <a:lnSpc>
                <a:spcPct val="75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Gradient background" type="blank">
  <p:cSld name="BLANK">
    <p:bg>
      <p:bgPr>
        <a:gradFill>
          <a:gsLst>
            <a:gs pos="0">
              <a:schemeClr val="accent1"/>
            </a:gs>
            <a:gs pos="100000">
              <a:schemeClr val="accent2"/>
            </a:gs>
          </a:gsLst>
          <a:lin ang="10800000" scaled="0"/>
        </a:gradFill>
        <a:effectLst/>
      </p:bgPr>
    </p:bg>
    <p:spTree>
      <p:nvGrpSpPr>
        <p:cNvPr id="1" name="Shape 6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18641" y="365125"/>
            <a:ext cx="10935159" cy="1325563"/>
          </a:xfrm>
          <a:prstGeom prst="rect">
            <a:avLst/>
          </a:prstGeom>
          <a:noFill/>
          <a:ln>
            <a:noFill/>
          </a:ln>
        </p:spPr>
        <p:txBody>
          <a:bodyPr spcFirstLastPara="1" wrap="square" lIns="0" tIns="45700" rIns="91425" bIns="45700" anchor="ctr" anchorCtr="0">
            <a:noAutofit/>
          </a:bodyPr>
          <a:lstStyle>
            <a:lvl1pPr marR="0" lvl="0" algn="l" rtl="0">
              <a:lnSpc>
                <a:spcPct val="75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418641" y="1825625"/>
            <a:ext cx="10935159" cy="4351338"/>
          </a:xfrm>
          <a:prstGeom prst="rect">
            <a:avLst/>
          </a:prstGeom>
          <a:noFill/>
          <a:ln>
            <a:noFill/>
          </a:ln>
        </p:spPr>
        <p:txBody>
          <a:bodyPr spcFirstLastPara="1" wrap="square" lIns="0" tIns="45700" rIns="91425" bIns="45700" anchor="t" anchorCtr="0">
            <a:normAutofit/>
          </a:bodyPr>
          <a:lstStyle>
            <a:lvl1pPr marL="457200" marR="0" lvl="0" indent="-396240" algn="l" rtl="0">
              <a:lnSpc>
                <a:spcPct val="120000"/>
              </a:lnSpc>
              <a:spcBef>
                <a:spcPts val="1000"/>
              </a:spcBef>
              <a:spcAft>
                <a:spcPts val="0"/>
              </a:spcAft>
              <a:buClr>
                <a:schemeClr val="accent1"/>
              </a:buClr>
              <a:buSzPts val="2640"/>
              <a:buFont typeface="Arial"/>
              <a:buChar char="•"/>
              <a:defRPr sz="2400" b="0" i="0" u="none" strike="noStrike" cap="none">
                <a:solidFill>
                  <a:schemeClr val="dk1"/>
                </a:solidFill>
                <a:latin typeface="Calibri"/>
                <a:ea typeface="Calibri"/>
                <a:cs typeface="Calibri"/>
                <a:sym typeface="Calibri"/>
              </a:defRPr>
            </a:lvl1pPr>
            <a:lvl2pPr marL="914400" marR="0" lvl="1" indent="-382269" algn="l" rtl="0">
              <a:lnSpc>
                <a:spcPct val="120000"/>
              </a:lnSpc>
              <a:spcBef>
                <a:spcPts val="500"/>
              </a:spcBef>
              <a:spcAft>
                <a:spcPts val="0"/>
              </a:spcAft>
              <a:buClr>
                <a:schemeClr val="accent1"/>
              </a:buClr>
              <a:buSzPts val="242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120000"/>
              </a:lnSpc>
              <a:spcBef>
                <a:spcPts val="500"/>
              </a:spcBef>
              <a:spcAft>
                <a:spcPts val="0"/>
              </a:spcAft>
              <a:buClr>
                <a:schemeClr val="accent1"/>
              </a:buClr>
              <a:buSzPts val="2200"/>
              <a:buFont typeface="Arial"/>
              <a:buChar char="•"/>
              <a:defRPr sz="2000" b="0" i="0" u="none" strike="noStrike" cap="none">
                <a:solidFill>
                  <a:schemeClr val="dk1"/>
                </a:solidFill>
                <a:latin typeface="Calibri"/>
                <a:ea typeface="Calibri"/>
                <a:cs typeface="Calibri"/>
                <a:sym typeface="Calibri"/>
              </a:defRPr>
            </a:lvl3pPr>
            <a:lvl4pPr marL="1828800" marR="0" lvl="3" indent="-354330" algn="l" rtl="0">
              <a:lnSpc>
                <a:spcPct val="120000"/>
              </a:lnSpc>
              <a:spcBef>
                <a:spcPts val="500"/>
              </a:spcBef>
              <a:spcAft>
                <a:spcPts val="0"/>
              </a:spcAft>
              <a:buClr>
                <a:schemeClr val="accent1"/>
              </a:buClr>
              <a:buSzPts val="1980"/>
              <a:buFont typeface="Arial"/>
              <a:buChar char="•"/>
              <a:defRPr sz="1800" b="0" i="0" u="none" strike="noStrike" cap="none">
                <a:solidFill>
                  <a:schemeClr val="dk1"/>
                </a:solidFill>
                <a:latin typeface="Calibri"/>
                <a:ea typeface="Calibri"/>
                <a:cs typeface="Calibri"/>
                <a:sym typeface="Calibri"/>
              </a:defRPr>
            </a:lvl4pPr>
            <a:lvl5pPr marL="2286000" marR="0" lvl="4" indent="-340360" algn="l" rtl="0">
              <a:lnSpc>
                <a:spcPct val="120000"/>
              </a:lnSpc>
              <a:spcBef>
                <a:spcPts val="500"/>
              </a:spcBef>
              <a:spcAft>
                <a:spcPts val="0"/>
              </a:spcAft>
              <a:buClr>
                <a:schemeClr val="accent1"/>
              </a:buClr>
              <a:buSzPts val="176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p:nvPr/>
        </p:nvSpPr>
        <p:spPr>
          <a:xfrm>
            <a:off x="1" y="6411167"/>
            <a:ext cx="3459296" cy="282499"/>
          </a:xfrm>
          <a:prstGeom prst="rect">
            <a:avLst/>
          </a:prstGeom>
          <a:blipFill rotWithShape="1">
            <a:blip r:embed="rId18">
              <a:alphaModFix/>
            </a:blip>
            <a:tile tx="412750" ty="-514350" sx="45000" sy="45000" flip="none" algn="tl"/>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s://www.alignmnh.org/stillbirth-evidenc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internationalmidwives.org/assets/files/event-files/2021/04/11009-idm-toolkit-1.pdf" TargetMode="External"/><Relationship Id="rId5" Type="http://schemas.openxmlformats.org/officeDocument/2006/relationships/hyperlink" Target="https://www.thelancet.com/pb/assets/raw/Lancet/stories/series/stillbirths2016-exec-summ.pdf" TargetMode="External"/><Relationship Id="rId4" Type="http://schemas.openxmlformats.org/officeDocument/2006/relationships/hyperlink" Target="https://www.who.int/health-topics/stillbirth#tab=tab_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a:spLocks noGrp="1"/>
          </p:cNvSpPr>
          <p:nvPr>
            <p:ph type="ctrTitle"/>
          </p:nvPr>
        </p:nvSpPr>
        <p:spPr>
          <a:xfrm>
            <a:off x="2520691" y="1362565"/>
            <a:ext cx="7162799" cy="4089866"/>
          </a:xfrm>
          <a:prstGeom prst="rect">
            <a:avLst/>
          </a:prstGeom>
          <a:noFill/>
          <a:ln>
            <a:noFill/>
          </a:ln>
        </p:spPr>
        <p:txBody>
          <a:bodyPr spcFirstLastPara="1" wrap="square" lIns="0" tIns="45700" rIns="91425" bIns="45700" anchor="b" anchorCtr="0">
            <a:noAutofit/>
          </a:bodyPr>
          <a:lstStyle/>
          <a:p>
            <a:pPr marL="0" marR="0">
              <a:spcBef>
                <a:spcPts val="0"/>
              </a:spcBef>
              <a:spcAft>
                <a:spcPts val="0"/>
              </a:spcAft>
            </a:pPr>
            <a:r>
              <a:rPr lang="en-US" sz="4000" b="1" dirty="0">
                <a:effectLst/>
                <a:latin typeface="Calibri" panose="020F0502020204030204" pitchFamily="34" charset="0"/>
                <a:ea typeface="Calibri" panose="020F0502020204030204" pitchFamily="34" charset="0"/>
                <a:cs typeface="Calibri" panose="020F0502020204030204" pitchFamily="34" charset="0"/>
              </a:rPr>
              <a:t>Reducing intrapartum stillbirths among pregnant women in southeastern Liberia</a:t>
            </a:r>
            <a:br>
              <a:rPr lang="en-US" sz="4000" b="1" dirty="0">
                <a:effectLst/>
                <a:latin typeface="Calibri" panose="020F0502020204030204" pitchFamily="34" charset="0"/>
                <a:ea typeface="Calibri" panose="020F0502020204030204" pitchFamily="34" charset="0"/>
                <a:cs typeface="Calibri" panose="020F0502020204030204" pitchFamily="34" charset="0"/>
              </a:rPr>
            </a:br>
            <a:br>
              <a:rPr lang="en-US" sz="4000" b="1" dirty="0">
                <a:effectLst/>
                <a:latin typeface="Calibri" panose="020F0502020204030204" pitchFamily="34" charset="0"/>
                <a:ea typeface="Calibri" panose="020F0502020204030204" pitchFamily="34" charset="0"/>
                <a:cs typeface="Calibri" panose="020F0502020204030204" pitchFamily="34" charset="0"/>
              </a:rPr>
            </a:br>
            <a:r>
              <a:rPr lang="en-US" sz="30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nursing and midwifery-led quality improvement initiative </a:t>
            </a:r>
            <a:br>
              <a:rPr lang="en-US" sz="3000" b="0" dirty="0">
                <a:effectLst/>
                <a:latin typeface="Calibri" panose="020F0502020204030204" pitchFamily="34" charset="0"/>
                <a:ea typeface="Calibri" panose="020F0502020204030204" pitchFamily="34" charset="0"/>
                <a:cs typeface="Calibri" panose="020F0502020204030204" pitchFamily="34" charset="0"/>
              </a:rPr>
            </a:br>
            <a:br>
              <a:rPr lang="en-US" sz="3000" b="0" dirty="0">
                <a:effectLst/>
                <a:latin typeface="Calibri" panose="020F0502020204030204" pitchFamily="34" charset="0"/>
                <a:ea typeface="Calibri" panose="020F0502020204030204" pitchFamily="34" charset="0"/>
                <a:cs typeface="Calibri" panose="020F0502020204030204" pitchFamily="34" charset="0"/>
              </a:rPr>
            </a:br>
            <a:r>
              <a:rPr lang="en-US" sz="3000" b="0" dirty="0">
                <a:effectLst/>
                <a:latin typeface="Calibri" panose="020F0502020204030204" pitchFamily="34" charset="0"/>
                <a:ea typeface="Calibri" panose="020F0502020204030204" pitchFamily="34" charset="0"/>
                <a:cs typeface="Calibri" panose="020F0502020204030204" pitchFamily="34" charset="0"/>
              </a:rPr>
              <a:t>Presented by:</a:t>
            </a:r>
            <a:br>
              <a:rPr lang="en-US" sz="3000" b="0" dirty="0">
                <a:effectLst/>
                <a:latin typeface="Calibri" panose="020F0502020204030204" pitchFamily="34" charset="0"/>
                <a:ea typeface="Calibri" panose="020F0502020204030204" pitchFamily="34" charset="0"/>
                <a:cs typeface="Calibri" panose="020F0502020204030204" pitchFamily="34" charset="0"/>
              </a:rPr>
            </a:br>
            <a:r>
              <a:rPr lang="en-US" sz="2400" dirty="0">
                <a:effectLst/>
                <a:latin typeface="Calibri" panose="020F0502020204030204" pitchFamily="34" charset="0"/>
                <a:ea typeface="Calibri" panose="020F0502020204030204" pitchFamily="34" charset="0"/>
                <a:cs typeface="Calibri" panose="020F0502020204030204" pitchFamily="34" charset="0"/>
              </a:rPr>
              <a:t>Daniel Maweu &amp; Garmai Forkpah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9342" y="270763"/>
            <a:ext cx="2198678" cy="1091802"/>
          </a:xfrm>
          <a:prstGeom prst="rect">
            <a:avLst/>
          </a:prstGeom>
        </p:spPr>
      </p:pic>
      <p:pic>
        <p:nvPicPr>
          <p:cNvPr id="2" name="Picture 1">
            <a:extLst>
              <a:ext uri="{FF2B5EF4-FFF2-40B4-BE49-F238E27FC236}">
                <a16:creationId xmlns:a16="http://schemas.microsoft.com/office/drawing/2014/main" id="{F6E125EC-610F-2D7D-8821-169CE854A8D8}"/>
              </a:ext>
            </a:extLst>
          </p:cNvPr>
          <p:cNvPicPr>
            <a:picLocks noChangeAspect="1"/>
          </p:cNvPicPr>
          <p:nvPr/>
        </p:nvPicPr>
        <p:blipFill>
          <a:blip r:embed="rId4"/>
          <a:stretch>
            <a:fillRect/>
          </a:stretch>
        </p:blipFill>
        <p:spPr>
          <a:xfrm>
            <a:off x="5250946" y="277887"/>
            <a:ext cx="2359221" cy="1127404"/>
          </a:xfrm>
          <a:prstGeom prst="rect">
            <a:avLst/>
          </a:prstGeom>
        </p:spPr>
      </p:pic>
      <p:sp>
        <p:nvSpPr>
          <p:cNvPr id="5" name="Title 1">
            <a:extLst>
              <a:ext uri="{FF2B5EF4-FFF2-40B4-BE49-F238E27FC236}">
                <a16:creationId xmlns:a16="http://schemas.microsoft.com/office/drawing/2014/main" id="{02AEB827-B334-BF4A-B249-8C51941D7E9B}"/>
              </a:ext>
            </a:extLst>
          </p:cNvPr>
          <p:cNvSpPr txBox="1">
            <a:spLocks/>
          </p:cNvSpPr>
          <p:nvPr/>
        </p:nvSpPr>
        <p:spPr>
          <a:xfrm>
            <a:off x="2040236" y="5518055"/>
            <a:ext cx="7987784" cy="1080839"/>
          </a:xfrm>
          <a:prstGeom prst="rect">
            <a:avLst/>
          </a:prstGeom>
          <a:noFill/>
          <a:ln>
            <a:noFill/>
          </a:ln>
        </p:spPr>
        <p:txBody>
          <a:bodyPr spcFirstLastPara="1" wrap="square" lIns="0" tIns="45700" rIns="91425" bIns="45700" anchor="b" anchorCtr="0">
            <a:normAutofit fontScale="97500"/>
          </a:bodyPr>
          <a:lstStyle>
            <a:defPPr marR="0" lvl="0" algn="l" rtl="0">
              <a:lnSpc>
                <a:spcPct val="100000"/>
              </a:lnSpc>
              <a:spcBef>
                <a:spcPts val="0"/>
              </a:spcBef>
              <a:spcAft>
                <a:spcPts val="0"/>
              </a:spcAft>
            </a:defPPr>
            <a:lvl1pPr marR="0" lvl="0" algn="l" rtl="0">
              <a:lnSpc>
                <a:spcPct val="75000"/>
              </a:lnSpc>
              <a:spcBef>
                <a:spcPts val="0"/>
              </a:spcBef>
              <a:spcAft>
                <a:spcPts val="0"/>
              </a:spcAft>
              <a:buClr>
                <a:schemeClr val="dk1"/>
              </a:buClr>
              <a:buSzPts val="6000"/>
              <a:buFont typeface="Calibri"/>
              <a:buNone/>
              <a:defRPr sz="60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100" dirty="0">
                <a:latin typeface="Calibri Light" panose="020F0302020204030204" pitchFamily="34" charset="0"/>
                <a:cs typeface="Calibri Light" panose="020F0302020204030204" pitchFamily="34" charset="0"/>
              </a:rPr>
              <a:t>Contributors: </a:t>
            </a:r>
          </a:p>
          <a:p>
            <a:r>
              <a:rPr lang="en-US" sz="2100" b="0" dirty="0">
                <a:latin typeface="Calibri Light" panose="020F0302020204030204" pitchFamily="34" charset="0"/>
                <a:cs typeface="Calibri Light" panose="020F0302020204030204" pitchFamily="34" charset="0"/>
              </a:rPr>
              <a:t>Yassah V. </a:t>
            </a:r>
            <a:r>
              <a:rPr lang="en-US" sz="2100" b="0" dirty="0" err="1">
                <a:latin typeface="Calibri Light" panose="020F0302020204030204" pitchFamily="34" charset="0"/>
                <a:cs typeface="Calibri Light" panose="020F0302020204030204" pitchFamily="34" charset="0"/>
              </a:rPr>
              <a:t>Moluwei</a:t>
            </a:r>
            <a:r>
              <a:rPr lang="en-US" sz="2100" b="0" dirty="0">
                <a:latin typeface="Calibri Light" panose="020F0302020204030204" pitchFamily="34" charset="0"/>
                <a:cs typeface="Calibri Light" panose="020F0302020204030204" pitchFamily="34" charset="0"/>
              </a:rPr>
              <a:t>, Sonnie Kollie, Marshall Sackey, Merab Nyishime, Dr. Ibrahim Sanoe, Dr. George Methodius, </a:t>
            </a:r>
            <a:r>
              <a:rPr lang="it-IT" sz="2100" b="0" dirty="0">
                <a:latin typeface="Calibri Light" panose="020F0302020204030204" pitchFamily="34" charset="0"/>
                <a:cs typeface="Calibri Light" panose="020F0302020204030204" pitchFamily="34" charset="0"/>
              </a:rPr>
              <a:t>Nastassia Donoho, Dr. Anatole Manzi, </a:t>
            </a:r>
            <a:r>
              <a:rPr lang="en-US" sz="2100" b="0" dirty="0">
                <a:latin typeface="Calibri Light" panose="020F0302020204030204" pitchFamily="34" charset="0"/>
                <a:cs typeface="Calibri Light" panose="020F0302020204030204" pitchFamily="34" charset="0"/>
              </a:rPr>
              <a:t>Dr. Sterman Toussaint, Viola Karanja, Dr. Sarah Anyango, Dr. Maxo Luma</a:t>
            </a:r>
            <a:endParaRPr lang="en-US" sz="1800" b="0" dirty="0">
              <a:latin typeface="Calibri Light" panose="020F0302020204030204" pitchFamily="34" charset="0"/>
              <a:cs typeface="Calibri Light" panose="020F03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8"/>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p>
            <a:pPr marL="0" lvl="0" indent="0" algn="l" rtl="0">
              <a:lnSpc>
                <a:spcPct val="75000"/>
              </a:lnSpc>
              <a:spcBef>
                <a:spcPts val="0"/>
              </a:spcBef>
              <a:spcAft>
                <a:spcPts val="0"/>
              </a:spcAft>
              <a:buClr>
                <a:schemeClr val="lt1"/>
              </a:buClr>
              <a:buSzPts val="3200"/>
              <a:buFont typeface="Calibri"/>
              <a:buNone/>
            </a:pPr>
            <a:r>
              <a:rPr lang="en-CA" sz="4000" dirty="0"/>
              <a:t>Lessons learnt</a:t>
            </a:r>
            <a:endParaRPr sz="4000" dirty="0"/>
          </a:p>
        </p:txBody>
      </p:sp>
      <p:sp>
        <p:nvSpPr>
          <p:cNvPr id="151" name="Google Shape;151;p8"/>
          <p:cNvSpPr txBox="1">
            <a:spLocks noGrp="1"/>
          </p:cNvSpPr>
          <p:nvPr>
            <p:ph type="body" idx="1"/>
          </p:nvPr>
        </p:nvSpPr>
        <p:spPr>
          <a:xfrm>
            <a:off x="5183188" y="583895"/>
            <a:ext cx="6172200" cy="6002256"/>
          </a:xfrm>
          <a:prstGeom prst="rect">
            <a:avLst/>
          </a:prstGeom>
          <a:noFill/>
          <a:ln>
            <a:noFill/>
          </a:ln>
        </p:spPr>
        <p:txBody>
          <a:bodyPr spcFirstLastPara="1" wrap="square" lIns="0" tIns="45700" rIns="91425" bIns="45700" anchor="t" anchorCtr="0">
            <a:normAutofit fontScale="92500" lnSpcReduction="20000"/>
          </a:bodyPr>
          <a:lstStyle/>
          <a:p>
            <a:pPr marL="548640" indent="-457200">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Most causes of FSB are related to gaps in </a:t>
            </a:r>
            <a:r>
              <a:rPr lang="en-US" sz="2800" b="1" dirty="0">
                <a:effectLst/>
                <a:latin typeface="Calibri" panose="020F0502020204030204" pitchFamily="34" charset="0"/>
                <a:ea typeface="Calibri" panose="020F0502020204030204" pitchFamily="34" charset="0"/>
                <a:cs typeface="Calibri" panose="020F0502020204030204" pitchFamily="34" charset="0"/>
              </a:rPr>
              <a:t>timely diagnosis and intervention </a:t>
            </a:r>
            <a:r>
              <a:rPr lang="en-US" sz="2800" dirty="0">
                <a:effectLst/>
                <a:latin typeface="Calibri" panose="020F0502020204030204" pitchFamily="34" charset="0"/>
                <a:ea typeface="Calibri" panose="020F0502020204030204" pitchFamily="34" charset="0"/>
                <a:cs typeface="Calibri" panose="020F0502020204030204" pitchFamily="34" charset="0"/>
              </a:rPr>
              <a:t>by providers</a:t>
            </a:r>
          </a:p>
          <a:p>
            <a:pPr marL="548640" indent="-457200">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Proper monitoring of labor, timely emergency response, and bedside assessment of fetal heart tones </a:t>
            </a:r>
            <a:r>
              <a:rPr lang="en-US" sz="2800" b="1" dirty="0">
                <a:effectLst/>
                <a:latin typeface="Calibri" panose="020F0502020204030204" pitchFamily="34" charset="0"/>
                <a:ea typeface="Calibri" panose="020F0502020204030204" pitchFamily="34" charset="0"/>
                <a:cs typeface="Calibri" panose="020F0502020204030204" pitchFamily="34" charset="0"/>
              </a:rPr>
              <a:t>during shift turnover </a:t>
            </a:r>
            <a:r>
              <a:rPr lang="en-US" sz="2800" dirty="0">
                <a:effectLst/>
                <a:latin typeface="Calibri" panose="020F0502020204030204" pitchFamily="34" charset="0"/>
                <a:ea typeface="Calibri" panose="020F0502020204030204" pitchFamily="34" charset="0"/>
                <a:cs typeface="Calibri" panose="020F0502020204030204" pitchFamily="34" charset="0"/>
              </a:rPr>
              <a:t>are key for reducing FSB</a:t>
            </a:r>
          </a:p>
          <a:p>
            <a:pPr marL="548640" indent="-457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Team work between the physician and the midwives is vital in improving maternal &amp; neonatal outcomes</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548640" indent="-457200">
              <a:buFont typeface="Arial" panose="020B0604020202020204" pitchFamily="34" charset="0"/>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Training and mentorship in </a:t>
            </a:r>
            <a:r>
              <a:rPr lang="en-US" sz="2800" dirty="0" err="1">
                <a:effectLst/>
                <a:latin typeface="Calibri" panose="020F0502020204030204" pitchFamily="34" charset="0"/>
                <a:ea typeface="Calibri" panose="020F0502020204030204" pitchFamily="34" charset="0"/>
                <a:cs typeface="Calibri" panose="020F0502020204030204" pitchFamily="34" charset="0"/>
              </a:rPr>
              <a:t>bEmONC</a:t>
            </a:r>
            <a:r>
              <a:rPr lang="en-US" sz="2800" dirty="0">
                <a:effectLst/>
                <a:latin typeface="Calibri" panose="020F0502020204030204" pitchFamily="34" charset="0"/>
                <a:ea typeface="Calibri" panose="020F0502020204030204" pitchFamily="34" charset="0"/>
                <a:cs typeface="Calibri" panose="020F0502020204030204" pitchFamily="34" charset="0"/>
              </a:rPr>
              <a:t> and </a:t>
            </a:r>
            <a:r>
              <a:rPr lang="en-US" sz="2800" dirty="0" err="1">
                <a:effectLst/>
                <a:latin typeface="Calibri" panose="020F0502020204030204" pitchFamily="34" charset="0"/>
                <a:ea typeface="Calibri" panose="020F0502020204030204" pitchFamily="34" charset="0"/>
                <a:cs typeface="Calibri" panose="020F0502020204030204" pitchFamily="34" charset="0"/>
              </a:rPr>
              <a:t>CEmONC</a:t>
            </a:r>
            <a:r>
              <a:rPr lang="en-US" sz="2800" dirty="0">
                <a:effectLst/>
                <a:latin typeface="Calibri" panose="020F0502020204030204" pitchFamily="34" charset="0"/>
                <a:ea typeface="Calibri" panose="020F0502020204030204" pitchFamily="34" charset="0"/>
                <a:cs typeface="Calibri" panose="020F0502020204030204" pitchFamily="34" charset="0"/>
              </a:rPr>
              <a:t> are necessary for obstetric providers</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630075" y="1367507"/>
            <a:ext cx="3932237" cy="2061493"/>
          </a:xfrm>
          <a:prstGeom prst="rect">
            <a:avLst/>
          </a:prstGeom>
          <a:noFill/>
          <a:ln>
            <a:noFill/>
          </a:ln>
        </p:spPr>
        <p:txBody>
          <a:bodyPr spcFirstLastPara="1" wrap="square" lIns="0" tIns="45700" rIns="91425" bIns="45700" anchor="b" anchorCtr="0">
            <a:noAutofit/>
          </a:bodyPr>
          <a:lstStyle/>
          <a:p>
            <a:pPr marL="0" lvl="0" indent="0" algn="l" rtl="0">
              <a:lnSpc>
                <a:spcPct val="75000"/>
              </a:lnSpc>
              <a:spcBef>
                <a:spcPts val="0"/>
              </a:spcBef>
              <a:spcAft>
                <a:spcPts val="0"/>
              </a:spcAft>
              <a:buClr>
                <a:schemeClr val="lt1"/>
              </a:buClr>
              <a:buSzPts val="3200"/>
              <a:buFont typeface="Calibri"/>
              <a:buNone/>
            </a:pPr>
            <a:r>
              <a:rPr lang="en-US" dirty="0"/>
              <a:t>Conclusion</a:t>
            </a:r>
            <a:endParaRPr dirty="0"/>
          </a:p>
        </p:txBody>
      </p:sp>
      <p:sp>
        <p:nvSpPr>
          <p:cNvPr id="145" name="Google Shape;145;p7"/>
          <p:cNvSpPr txBox="1">
            <a:spLocks noGrp="1"/>
          </p:cNvSpPr>
          <p:nvPr>
            <p:ph type="body" idx="1"/>
          </p:nvPr>
        </p:nvSpPr>
        <p:spPr>
          <a:xfrm>
            <a:off x="5183188" y="583895"/>
            <a:ext cx="6172200" cy="5706736"/>
          </a:xfrm>
          <a:prstGeom prst="rect">
            <a:avLst/>
          </a:prstGeom>
          <a:noFill/>
          <a:ln>
            <a:noFill/>
          </a:ln>
        </p:spPr>
        <p:txBody>
          <a:bodyPr spcFirstLastPara="1" wrap="square" lIns="0" tIns="45700" rIns="91425" bIns="45700" anchor="t" anchorCtr="0">
            <a:normAutofit/>
          </a:bodyPr>
          <a:lstStyle/>
          <a:p>
            <a:pPr lvl="0" indent="-457200" algn="l" rtl="0">
              <a:lnSpc>
                <a:spcPct val="120000"/>
              </a:lnSpc>
              <a:spcBef>
                <a:spcPts val="1200"/>
              </a:spcBef>
              <a:spcAft>
                <a:spcPts val="1200"/>
              </a:spcAft>
              <a:buSzPts val="3080"/>
              <a:buFont typeface="Arial" panose="020B0604020202020204" pitchFamily="34" charset="0"/>
              <a:buChar char="•"/>
            </a:pPr>
            <a:r>
              <a:rPr lang="en-US" dirty="0"/>
              <a:t>Skilled midwives must be at the center of interventions for reducing FSBs</a:t>
            </a:r>
          </a:p>
          <a:p>
            <a:pPr indent="-457200">
              <a:spcBef>
                <a:spcPts val="1200"/>
              </a:spcBef>
              <a:spcAft>
                <a:spcPts val="1200"/>
              </a:spcAft>
              <a:buFont typeface="Arial" panose="020B0604020202020204" pitchFamily="34" charset="0"/>
              <a:buChar char="•"/>
            </a:pPr>
            <a:r>
              <a:rPr lang="en-US" dirty="0"/>
              <a:t>Nurse &amp; Midwives are the leaders of maternity care in Liberia</a:t>
            </a:r>
          </a:p>
          <a:p>
            <a:pPr indent="-457200">
              <a:spcBef>
                <a:spcPts val="1200"/>
              </a:spcBef>
              <a:spcAft>
                <a:spcPts val="120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With their dedicated focus, we envision that Liberia can reduce stillbirth to 12/1000 births or less by 2030</a:t>
            </a:r>
            <a:endParaRPr lang="en-US" dirty="0"/>
          </a:p>
          <a:p>
            <a:pPr marL="0" lvl="0" indent="0" algn="l" rtl="0">
              <a:lnSpc>
                <a:spcPct val="120000"/>
              </a:lnSpc>
              <a:spcBef>
                <a:spcPts val="0"/>
              </a:spcBef>
              <a:spcAft>
                <a:spcPts val="0"/>
              </a:spcAft>
              <a:buSzPts val="3080"/>
              <a:buFont typeface="Calibri"/>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9"/>
          <p:cNvSpPr txBox="1">
            <a:spLocks noGrp="1"/>
          </p:cNvSpPr>
          <p:nvPr>
            <p:ph type="title"/>
          </p:nvPr>
        </p:nvSpPr>
        <p:spPr>
          <a:xfrm>
            <a:off x="833355" y="1514956"/>
            <a:ext cx="10744926" cy="2293435"/>
          </a:xfrm>
          <a:prstGeom prst="rect">
            <a:avLst/>
          </a:prstGeom>
          <a:noFill/>
          <a:ln>
            <a:noFill/>
          </a:ln>
        </p:spPr>
        <p:txBody>
          <a:bodyPr spcFirstLastPara="1" wrap="square" lIns="0" tIns="45700" rIns="91425" bIns="45700" anchor="b" anchorCtr="0">
            <a:noAutofit/>
          </a:bodyPr>
          <a:lstStyle/>
          <a:p>
            <a:pPr algn="ctr"/>
            <a:r>
              <a:rPr lang="en-US" sz="5400" dirty="0">
                <a:latin typeface="Calibri" panose="020F0502020204030204" pitchFamily="34" charset="0"/>
                <a:ea typeface="Calibri" panose="020F0502020204030204" pitchFamily="34" charset="0"/>
                <a:cs typeface="Calibri" panose="020F0502020204030204" pitchFamily="34" charset="0"/>
              </a:rPr>
              <a:t>Increasing midwifery led interventions by 95% would avert 65% of still births (ICM, 2021)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1"/>
          <p:cNvSpPr txBox="1"/>
          <p:nvPr/>
        </p:nvSpPr>
        <p:spPr>
          <a:xfrm>
            <a:off x="160337" y="2119048"/>
            <a:ext cx="12192000" cy="1511809"/>
          </a:xfrm>
          <a:prstGeom prst="rect">
            <a:avLst/>
          </a:prstGeom>
          <a:noFill/>
          <a:ln>
            <a:noFill/>
          </a:ln>
        </p:spPr>
        <p:txBody>
          <a:bodyPr spcFirstLastPara="1" wrap="square" lIns="0" tIns="45700" rIns="91425" bIns="45700" anchor="t" anchorCtr="0">
            <a:normAutofit/>
          </a:bodyPr>
          <a:lstStyle/>
          <a:p>
            <a:pPr marL="0" marR="0" lvl="0" indent="0" algn="ctr" rtl="0">
              <a:lnSpc>
                <a:spcPct val="120000"/>
              </a:lnSpc>
              <a:spcBef>
                <a:spcPts val="0"/>
              </a:spcBef>
              <a:spcAft>
                <a:spcPts val="0"/>
              </a:spcAft>
              <a:buClr>
                <a:srgbClr val="000000"/>
              </a:buClr>
              <a:buSzPts val="3080"/>
              <a:buFont typeface="Calibri"/>
              <a:buNone/>
            </a:pPr>
            <a:r>
              <a:rPr lang="en-CA" sz="6000" b="1" i="0" u="none" strike="noStrike" cap="none" dirty="0">
                <a:solidFill>
                  <a:srgbClr val="000000"/>
                </a:solidFill>
                <a:latin typeface="Calibri"/>
                <a:ea typeface="Calibri"/>
                <a:cs typeface="Calibri"/>
                <a:sym typeface="Calibri"/>
              </a:rPr>
              <a:t>Thank you!</a:t>
            </a:r>
            <a:endParaRPr dirty="0"/>
          </a:p>
        </p:txBody>
      </p:sp>
      <p:sp>
        <p:nvSpPr>
          <p:cNvPr id="167" name="Google Shape;167;p11"/>
          <p:cNvSpPr txBox="1">
            <a:spLocks noGrp="1"/>
          </p:cNvSpPr>
          <p:nvPr>
            <p:ph type="subTitle" idx="4294967295"/>
          </p:nvPr>
        </p:nvSpPr>
        <p:spPr>
          <a:xfrm>
            <a:off x="724533" y="3107772"/>
            <a:ext cx="11063607" cy="1600200"/>
          </a:xfrm>
          <a:prstGeom prst="rect">
            <a:avLst/>
          </a:prstGeom>
          <a:noFill/>
          <a:ln>
            <a:noFill/>
          </a:ln>
        </p:spPr>
        <p:txBody>
          <a:bodyPr spcFirstLastPara="1" wrap="square" lIns="0" tIns="45700" rIns="91425" bIns="45700" anchor="t" anchorCtr="0">
            <a:normAutofit fontScale="92500" lnSpcReduction="10000"/>
          </a:bodyPr>
          <a:lstStyle/>
          <a:p>
            <a:pPr marL="0" lvl="0" indent="0" algn="ctr" rtl="0">
              <a:lnSpc>
                <a:spcPct val="120000"/>
              </a:lnSpc>
              <a:spcBef>
                <a:spcPts val="0"/>
              </a:spcBef>
              <a:spcAft>
                <a:spcPts val="0"/>
              </a:spcAft>
              <a:buSzPts val="2640"/>
              <a:buNone/>
            </a:pPr>
            <a:r>
              <a:rPr lang="en-CA" dirty="0"/>
              <a:t>We acknowledge the tireless support &amp; dedication of all midwives, doctors and staff of JJ Dossen Memorial Hospital and Maryland County Health team, Liberia towards this QI project. We also acknowledge the support from Partners In Health, UCSF – Global Action In Nursing &amp; Ministry of Health, Liberia</a:t>
            </a:r>
            <a:endParaRPr dirty="0"/>
          </a:p>
        </p:txBody>
      </p:sp>
      <p:grpSp>
        <p:nvGrpSpPr>
          <p:cNvPr id="6" name="Group 5"/>
          <p:cNvGrpSpPr/>
          <p:nvPr/>
        </p:nvGrpSpPr>
        <p:grpSpPr>
          <a:xfrm>
            <a:off x="131614" y="4437813"/>
            <a:ext cx="11938900" cy="1505785"/>
            <a:chOff x="131614" y="4437813"/>
            <a:chExt cx="11938900" cy="1505785"/>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614" y="4702454"/>
              <a:ext cx="2424176" cy="116634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710" y="4437813"/>
              <a:ext cx="1591608" cy="150578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0416" y="4777983"/>
              <a:ext cx="3092744" cy="103091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5556" y="4485951"/>
              <a:ext cx="3224958" cy="1450741"/>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8EE4-348A-066E-051A-F56BBA95B2ED}"/>
              </a:ext>
            </a:extLst>
          </p:cNvPr>
          <p:cNvSpPr>
            <a:spLocks noGrp="1"/>
          </p:cNvSpPr>
          <p:nvPr>
            <p:ph type="title"/>
          </p:nvPr>
        </p:nvSpPr>
        <p:spPr/>
        <p:txBody>
          <a:bodyPr/>
          <a:lstStyle/>
          <a:p>
            <a:r>
              <a:rPr lang="en-US" dirty="0"/>
              <a:t>Sources</a:t>
            </a:r>
          </a:p>
        </p:txBody>
      </p:sp>
      <p:sp>
        <p:nvSpPr>
          <p:cNvPr id="3" name="Text Placeholder 2">
            <a:extLst>
              <a:ext uri="{FF2B5EF4-FFF2-40B4-BE49-F238E27FC236}">
                <a16:creationId xmlns:a16="http://schemas.microsoft.com/office/drawing/2014/main" id="{AEDB8524-3422-E172-46B6-1AABDF370334}"/>
              </a:ext>
            </a:extLst>
          </p:cNvPr>
          <p:cNvSpPr>
            <a:spLocks noGrp="1"/>
          </p:cNvSpPr>
          <p:nvPr>
            <p:ph type="body" idx="1"/>
          </p:nvPr>
        </p:nvSpPr>
        <p:spPr>
          <a:xfrm>
            <a:off x="5183188" y="407774"/>
            <a:ext cx="6172200" cy="6125762"/>
          </a:xfrm>
        </p:spPr>
        <p:txBody>
          <a:bodyPr>
            <a:normAutofit fontScale="92500" lnSpcReduction="20000"/>
          </a:bodyPr>
          <a:lstStyle/>
          <a:p>
            <a:pPr marL="342900" marR="0" indent="-342900">
              <a:spcBef>
                <a:spcPts val="0"/>
              </a:spcBef>
              <a:spcAft>
                <a:spcPts val="0"/>
              </a:spcAf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Horton R, </a:t>
            </a:r>
            <a:r>
              <a:rPr lang="en-US" sz="1800" dirty="0" err="1">
                <a:effectLst/>
                <a:latin typeface="Calibri" panose="020F0502020204030204" pitchFamily="34" charset="0"/>
                <a:ea typeface="Calibri" panose="020F0502020204030204" pitchFamily="34" charset="0"/>
                <a:cs typeface="Calibri" panose="020F0502020204030204" pitchFamily="34" charset="0"/>
              </a:rPr>
              <a:t>Samarasekera</a:t>
            </a:r>
            <a:r>
              <a:rPr lang="en-US" sz="1800" dirty="0">
                <a:effectLst/>
                <a:latin typeface="Calibri" panose="020F0502020204030204" pitchFamily="34" charset="0"/>
                <a:ea typeface="Calibri" panose="020F0502020204030204" pitchFamily="34" charset="0"/>
                <a:cs typeface="Calibri" panose="020F0502020204030204" pitchFamily="34" charset="0"/>
              </a:rPr>
              <a:t> U. Stillbirths: Ending an epidemic of grief. </a:t>
            </a:r>
            <a:r>
              <a:rPr lang="en-US" sz="1800" i="1" dirty="0">
                <a:effectLst/>
                <a:latin typeface="Calibri" panose="020F0502020204030204" pitchFamily="34" charset="0"/>
                <a:ea typeface="Calibri" panose="020F0502020204030204" pitchFamily="34" charset="0"/>
                <a:cs typeface="Calibri" panose="020F0502020204030204" pitchFamily="34" charset="0"/>
              </a:rPr>
              <a:t>Lancet</a:t>
            </a:r>
            <a:r>
              <a:rPr lang="en-US" sz="1800" dirty="0">
                <a:effectLst/>
                <a:latin typeface="Calibri" panose="020F0502020204030204" pitchFamily="34" charset="0"/>
                <a:ea typeface="Calibri" panose="020F0502020204030204" pitchFamily="34" charset="0"/>
                <a:cs typeface="Calibri" panose="020F0502020204030204" pitchFamily="34" charset="0"/>
              </a:rPr>
              <a:t>. 2016;387(10018):515-516. doi:10.1016/S0140-6736(15)01276-3</a:t>
            </a:r>
          </a:p>
          <a:p>
            <a:pPr marL="342900" marR="0" indent="-342900">
              <a:spcBef>
                <a:spcPts val="0"/>
              </a:spcBef>
              <a:spcAft>
                <a:spcPts val="0"/>
              </a:spcAf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https://www.alignmnh.org/stillbirth-evidence/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0"/>
              </a:spcAf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WHO. Stillbirth: Overview. Accessed August 19, 2022. </a:t>
            </a:r>
            <a:r>
              <a:rPr lang="en-US" sz="1800" dirty="0">
                <a:effectLst/>
                <a:latin typeface="Calibri" panose="020F0502020204030204" pitchFamily="34" charset="0"/>
                <a:ea typeface="Calibri" panose="020F0502020204030204" pitchFamily="34" charset="0"/>
                <a:cs typeface="Calibri" panose="020F0502020204030204" pitchFamily="34" charset="0"/>
                <a:hlinkClick r:id="rId4"/>
              </a:rPr>
              <a:t>https://www.who.int/health-topics/stillbirth#tab=tab_1</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0"/>
              </a:spcAf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The Lancet. </a:t>
            </a:r>
            <a:r>
              <a:rPr lang="en-US" sz="1800" i="1" dirty="0">
                <a:effectLst/>
                <a:latin typeface="Calibri" panose="020F0502020204030204" pitchFamily="34" charset="0"/>
                <a:ea typeface="Calibri" panose="020F0502020204030204" pitchFamily="34" charset="0"/>
                <a:cs typeface="Calibri" panose="020F0502020204030204" pitchFamily="34" charset="0"/>
              </a:rPr>
              <a:t>Ending Preventable Stillbirths An Executive Summary for The Lancet’s Series</a:t>
            </a:r>
            <a:r>
              <a:rPr lang="en-US" sz="1800" dirty="0">
                <a:effectLst/>
                <a:latin typeface="Calibri" panose="020F0502020204030204" pitchFamily="34" charset="0"/>
                <a:ea typeface="Calibri" panose="020F0502020204030204" pitchFamily="34" charset="0"/>
                <a:cs typeface="Calibri" panose="020F0502020204030204" pitchFamily="34" charset="0"/>
              </a:rPr>
              <a:t>.; 2016. Accessed May 20, 2021. </a:t>
            </a:r>
            <a:r>
              <a:rPr lang="en-US" sz="1800" dirty="0">
                <a:effectLst/>
                <a:latin typeface="Calibri" panose="020F0502020204030204" pitchFamily="34" charset="0"/>
                <a:ea typeface="Calibri" panose="020F0502020204030204" pitchFamily="34" charset="0"/>
                <a:cs typeface="Calibri" panose="020F0502020204030204" pitchFamily="34" charset="0"/>
                <a:hlinkClick r:id="rId5"/>
              </a:rPr>
              <a:t>https://www.thelancet.com/pb/assets/raw/Lancet/stories/series/stillbirths2016-exec-summ.pdf</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0"/>
              </a:spcAft>
              <a:buAutoNum type="arabicPeriod"/>
            </a:pPr>
            <a:r>
              <a:rPr lang="fr-FR" sz="1800" dirty="0" err="1">
                <a:effectLst/>
                <a:latin typeface="Calibri" panose="020F0502020204030204" pitchFamily="34" charset="0"/>
                <a:ea typeface="Calibri" panose="020F0502020204030204" pitchFamily="34" charset="0"/>
                <a:cs typeface="Calibri" panose="020F0502020204030204" pitchFamily="34" charset="0"/>
              </a:rPr>
              <a:t>Lawn</a:t>
            </a:r>
            <a:r>
              <a:rPr lang="fr-FR" sz="1800" dirty="0">
                <a:effectLst/>
                <a:latin typeface="Calibri" panose="020F0502020204030204" pitchFamily="34" charset="0"/>
                <a:ea typeface="Calibri" panose="020F0502020204030204" pitchFamily="34" charset="0"/>
                <a:cs typeface="Calibri" panose="020F0502020204030204" pitchFamily="34" charset="0"/>
              </a:rPr>
              <a:t> JE, </a:t>
            </a:r>
            <a:r>
              <a:rPr lang="fr-FR" sz="1800" dirty="0" err="1">
                <a:effectLst/>
                <a:latin typeface="Calibri" panose="020F0502020204030204" pitchFamily="34" charset="0"/>
                <a:ea typeface="Calibri" panose="020F0502020204030204" pitchFamily="34" charset="0"/>
                <a:cs typeface="Calibri" panose="020F0502020204030204" pitchFamily="34" charset="0"/>
              </a:rPr>
              <a:t>Blencowe</a:t>
            </a:r>
            <a:r>
              <a:rPr lang="fr-FR" sz="1800" dirty="0">
                <a:effectLst/>
                <a:latin typeface="Calibri" panose="020F0502020204030204" pitchFamily="34" charset="0"/>
                <a:ea typeface="Calibri" panose="020F0502020204030204" pitchFamily="34" charset="0"/>
                <a:cs typeface="Calibri" panose="020F0502020204030204" pitchFamily="34" charset="0"/>
              </a:rPr>
              <a:t> H, </a:t>
            </a:r>
            <a:r>
              <a:rPr lang="fr-FR" sz="1800" dirty="0" err="1">
                <a:effectLst/>
                <a:latin typeface="Calibri" panose="020F0502020204030204" pitchFamily="34" charset="0"/>
                <a:ea typeface="Calibri" panose="020F0502020204030204" pitchFamily="34" charset="0"/>
                <a:cs typeface="Calibri" panose="020F0502020204030204" pitchFamily="34" charset="0"/>
              </a:rPr>
              <a:t>Waiswa</a:t>
            </a:r>
            <a:r>
              <a:rPr lang="fr-FR" sz="1800" dirty="0">
                <a:effectLst/>
                <a:latin typeface="Calibri" panose="020F0502020204030204" pitchFamily="34" charset="0"/>
                <a:ea typeface="Calibri" panose="020F0502020204030204" pitchFamily="34" charset="0"/>
                <a:cs typeface="Calibri" panose="020F0502020204030204" pitchFamily="34" charset="0"/>
              </a:rPr>
              <a:t> P, et al. </a:t>
            </a:r>
            <a:r>
              <a:rPr lang="en-US" sz="1800" dirty="0">
                <a:effectLst/>
                <a:latin typeface="Calibri" panose="020F0502020204030204" pitchFamily="34" charset="0"/>
                <a:ea typeface="Calibri" panose="020F0502020204030204" pitchFamily="34" charset="0"/>
                <a:cs typeface="Calibri" panose="020F0502020204030204" pitchFamily="34" charset="0"/>
              </a:rPr>
              <a:t>Stillbirths: rates, risk factors, and acceleration towards 2030. </a:t>
            </a:r>
            <a:r>
              <a:rPr lang="en-US" sz="1800" i="1" dirty="0">
                <a:effectLst/>
                <a:latin typeface="Calibri" panose="020F0502020204030204" pitchFamily="34" charset="0"/>
                <a:ea typeface="Calibri" panose="020F0502020204030204" pitchFamily="34" charset="0"/>
                <a:cs typeface="Calibri" panose="020F0502020204030204" pitchFamily="34" charset="0"/>
              </a:rPr>
              <a:t>Lancet</a:t>
            </a:r>
            <a:r>
              <a:rPr lang="en-US" sz="1800" dirty="0">
                <a:effectLst/>
                <a:latin typeface="Calibri" panose="020F0502020204030204" pitchFamily="34" charset="0"/>
                <a:ea typeface="Calibri" panose="020F0502020204030204" pitchFamily="34" charset="0"/>
                <a:cs typeface="Calibri" panose="020F0502020204030204" pitchFamily="34" charset="0"/>
              </a:rPr>
              <a:t>. 2016;387(10018):587-603. doi:10.1016/S0140-6736(15)00837-5</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indent="-342900">
              <a:spcBef>
                <a:spcPts val="0"/>
              </a:spcBef>
              <a:spcAft>
                <a:spcPts val="0"/>
              </a:spcAft>
              <a:buAutoNum type="arabicPeriod"/>
            </a:pPr>
            <a:r>
              <a:rPr lang="en-US" sz="1800" dirty="0" err="1">
                <a:effectLst/>
                <a:latin typeface="Calibri" panose="020F0502020204030204" pitchFamily="34" charset="0"/>
                <a:ea typeface="Calibri" panose="020F0502020204030204" pitchFamily="34" charset="0"/>
                <a:cs typeface="Calibri" panose="020F0502020204030204" pitchFamily="34" charset="0"/>
              </a:rPr>
              <a:t>Blencowe</a:t>
            </a:r>
            <a:r>
              <a:rPr lang="en-US" sz="1800" dirty="0">
                <a:effectLst/>
                <a:latin typeface="Calibri" panose="020F0502020204030204" pitchFamily="34" charset="0"/>
                <a:ea typeface="Calibri" panose="020F0502020204030204" pitchFamily="34" charset="0"/>
                <a:cs typeface="Calibri" panose="020F0502020204030204" pitchFamily="34" charset="0"/>
              </a:rPr>
              <a:t> H, Cousens S, </a:t>
            </a:r>
            <a:r>
              <a:rPr lang="en-US" sz="1800" dirty="0" err="1">
                <a:effectLst/>
                <a:latin typeface="Calibri" panose="020F0502020204030204" pitchFamily="34" charset="0"/>
                <a:ea typeface="Calibri" panose="020F0502020204030204" pitchFamily="34" charset="0"/>
                <a:cs typeface="Calibri" panose="020F0502020204030204" pitchFamily="34" charset="0"/>
              </a:rPr>
              <a:t>Jassir</a:t>
            </a:r>
            <a:r>
              <a:rPr lang="en-US" sz="1800" dirty="0">
                <a:effectLst/>
                <a:latin typeface="Calibri" panose="020F0502020204030204" pitchFamily="34" charset="0"/>
                <a:ea typeface="Calibri" panose="020F0502020204030204" pitchFamily="34" charset="0"/>
                <a:cs typeface="Calibri" panose="020F0502020204030204" pitchFamily="34" charset="0"/>
              </a:rPr>
              <a:t> FB, et al. National, regional, and worldwide estimates of stillbirth rates in 2015, with trends from 2000: a systematic analysis. </a:t>
            </a:r>
            <a:r>
              <a:rPr lang="en-US" sz="1800" i="1" dirty="0">
                <a:effectLst/>
                <a:latin typeface="Calibri" panose="020F0502020204030204" pitchFamily="34" charset="0"/>
                <a:ea typeface="Calibri" panose="020F0502020204030204" pitchFamily="34" charset="0"/>
                <a:cs typeface="Calibri" panose="020F0502020204030204" pitchFamily="34" charset="0"/>
              </a:rPr>
              <a:t>Lancet Glob Heal</a:t>
            </a:r>
            <a:r>
              <a:rPr lang="en-US" sz="1800" dirty="0">
                <a:effectLst/>
                <a:latin typeface="Calibri" panose="020F0502020204030204" pitchFamily="34" charset="0"/>
                <a:ea typeface="Calibri" panose="020F0502020204030204" pitchFamily="34" charset="0"/>
                <a:cs typeface="Calibri" panose="020F0502020204030204" pitchFamily="34" charset="0"/>
              </a:rPr>
              <a:t>. 2016;4(2):e98-e108. doi:10.1016/S2214-109X(15)00275-2</a:t>
            </a:r>
          </a:p>
          <a:p>
            <a:pPr marL="342900" marR="0" indent="-342900">
              <a:spcBef>
                <a:spcPts val="0"/>
              </a:spcBef>
              <a:spcAft>
                <a:spcPts val="0"/>
              </a:spcAft>
              <a:buAutoNum type="arabicPeriod"/>
            </a:pPr>
            <a:r>
              <a:rPr lang="en-US" sz="1800" dirty="0">
                <a:effectLst/>
                <a:latin typeface="Calibri" panose="020F0502020204030204" pitchFamily="34" charset="0"/>
                <a:ea typeface="Calibri" panose="020F0502020204030204" pitchFamily="34" charset="0"/>
                <a:cs typeface="Calibri" panose="020F0502020204030204" pitchFamily="34" charset="0"/>
              </a:rPr>
              <a:t>Ministry of Health, Republic of Liberia. DHIS 2. Published online 2022.</a:t>
            </a:r>
          </a:p>
          <a:p>
            <a:pPr marL="342900" indent="-342900">
              <a:spcBef>
                <a:spcPts val="0"/>
              </a:spcBef>
              <a:buAutoNum type="arabicPeriod"/>
            </a:pPr>
            <a:r>
              <a:rPr lang="en-US" sz="1800" dirty="0">
                <a:latin typeface="Calibri" panose="020F0502020204030204" pitchFamily="34" charset="0"/>
                <a:ea typeface="Calibri" panose="020F0502020204030204" pitchFamily="34" charset="0"/>
                <a:cs typeface="Times New Roman" panose="02020603050405020304" pitchFamily="18" charset="0"/>
              </a:rPr>
              <a:t>ICM. (2021b). International day of the midwives: advocacy toolkit and resource pack. </a:t>
            </a:r>
            <a:r>
              <a:rPr lang="en-US" sz="1800" dirty="0">
                <a:latin typeface="Calibri" panose="020F0502020204030204" pitchFamily="34" charset="0"/>
                <a:ea typeface="Calibri" panose="020F0502020204030204" pitchFamily="34" charset="0"/>
                <a:cs typeface="Times New Roman" panose="02020603050405020304" pitchFamily="18" charset="0"/>
                <a:hlinkClick r:id="rId6"/>
              </a:rPr>
              <a:t>https://www.internationalmidwives.org/assets/files/event-files/2021/04/11009-idm-toolkit-1.pdf</a:t>
            </a:r>
            <a:r>
              <a:rPr lang="en-US" sz="1800" dirty="0">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848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229b75e279d_0_0"/>
          <p:cNvSpPr txBox="1">
            <a:spLocks noGrp="1"/>
          </p:cNvSpPr>
          <p:nvPr>
            <p:ph type="body" idx="1"/>
          </p:nvPr>
        </p:nvSpPr>
        <p:spPr>
          <a:xfrm>
            <a:off x="418641" y="1947043"/>
            <a:ext cx="10935300" cy="3796800"/>
          </a:xfrm>
          <a:prstGeom prst="rect">
            <a:avLst/>
          </a:prstGeom>
          <a:noFill/>
          <a:ln>
            <a:noFill/>
          </a:ln>
        </p:spPr>
        <p:txBody>
          <a:bodyPr spcFirstLastPara="1" wrap="square" lIns="0" tIns="45700" rIns="91425" bIns="45700" anchor="t" anchorCtr="0">
            <a:normAutofit/>
          </a:bodyPr>
          <a:lstStyle/>
          <a:p>
            <a:pPr marL="228600" lvl="0" indent="-228600" algn="l" rtl="0">
              <a:lnSpc>
                <a:spcPct val="120000"/>
              </a:lnSpc>
              <a:spcBef>
                <a:spcPts val="1000"/>
              </a:spcBef>
              <a:spcAft>
                <a:spcPts val="0"/>
              </a:spcAft>
              <a:buClr>
                <a:schemeClr val="accent1"/>
              </a:buClr>
              <a:buSzPts val="2640"/>
              <a:buChar char="•"/>
            </a:pPr>
            <a:r>
              <a:rPr lang="en-US" sz="2600" dirty="0"/>
              <a:t>We confirm we have no conflicts of interest to disclose. </a:t>
            </a:r>
            <a:endParaRPr sz="2600" dirty="0"/>
          </a:p>
          <a:p>
            <a:pPr marL="228600" lvl="0" indent="-60960" algn="l" rtl="0">
              <a:lnSpc>
                <a:spcPct val="120000"/>
              </a:lnSpc>
              <a:spcBef>
                <a:spcPts val="1000"/>
              </a:spcBef>
              <a:spcAft>
                <a:spcPts val="0"/>
              </a:spcAft>
              <a:buClr>
                <a:schemeClr val="accent1"/>
              </a:buClr>
              <a:buSzPts val="2640"/>
              <a:buNone/>
            </a:pPr>
            <a:endParaRPr dirty="0"/>
          </a:p>
        </p:txBody>
      </p:sp>
      <p:sp>
        <p:nvSpPr>
          <p:cNvPr id="104" name="Google Shape;104;g229b75e279d_0_0"/>
          <p:cNvSpPr txBox="1">
            <a:spLocks noGrp="1"/>
          </p:cNvSpPr>
          <p:nvPr>
            <p:ph type="title"/>
          </p:nvPr>
        </p:nvSpPr>
        <p:spPr>
          <a:xfrm>
            <a:off x="418641" y="296886"/>
            <a:ext cx="10935300" cy="966300"/>
          </a:xfrm>
          <a:prstGeom prst="rect">
            <a:avLst/>
          </a:prstGeom>
          <a:noFill/>
          <a:ln>
            <a:noFill/>
          </a:ln>
        </p:spPr>
        <p:txBody>
          <a:bodyPr spcFirstLastPara="1" wrap="square" lIns="0" tIns="45700" rIns="91425" bIns="45700" anchor="ctr" anchorCtr="0">
            <a:noAutofit/>
          </a:bodyPr>
          <a:lstStyle/>
          <a:p>
            <a:pPr marL="0" lvl="0" indent="0" algn="l" rtl="0">
              <a:lnSpc>
                <a:spcPct val="75000"/>
              </a:lnSpc>
              <a:spcBef>
                <a:spcPts val="0"/>
              </a:spcBef>
              <a:spcAft>
                <a:spcPts val="0"/>
              </a:spcAft>
              <a:buClr>
                <a:schemeClr val="dk1"/>
              </a:buClr>
              <a:buSzPts val="4400"/>
              <a:buFont typeface="Calibri"/>
              <a:buNone/>
            </a:pPr>
            <a:r>
              <a:rPr lang="en-CA" dirty="0"/>
              <a:t>Conflict of interest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body" idx="1"/>
          </p:nvPr>
        </p:nvSpPr>
        <p:spPr>
          <a:xfrm>
            <a:off x="391217" y="1738483"/>
            <a:ext cx="10962583" cy="3381034"/>
          </a:xfrm>
          <a:prstGeom prst="rect">
            <a:avLst/>
          </a:prstGeom>
          <a:noFill/>
          <a:ln>
            <a:noFill/>
          </a:ln>
        </p:spPr>
        <p:txBody>
          <a:bodyPr spcFirstLastPara="1" wrap="square" lIns="0" tIns="45700" rIns="91425" bIns="45700" anchor="t" anchorCtr="0">
            <a:normAutofit/>
          </a:bodyPr>
          <a:lstStyle/>
          <a:p>
            <a:pPr marL="228600" lvl="0" indent="-228600" algn="l" rtl="0">
              <a:lnSpc>
                <a:spcPct val="120000"/>
              </a:lnSpc>
              <a:spcBef>
                <a:spcPts val="0"/>
              </a:spcBef>
              <a:spcAft>
                <a:spcPts val="0"/>
              </a:spcAft>
              <a:buClr>
                <a:schemeClr val="accent1"/>
              </a:buClr>
              <a:buSzPts val="2640"/>
              <a:buChar char="•"/>
            </a:pPr>
            <a:r>
              <a:rPr lang="en-US" sz="3000" dirty="0">
                <a:effectLst/>
                <a:latin typeface="Calibri" panose="020F0502020204030204" pitchFamily="34" charset="0"/>
                <a:ea typeface="Calibri" panose="020F0502020204030204" pitchFamily="34" charset="0"/>
              </a:rPr>
              <a:t>Of the 2.6 million stillbirths globally, 98% occur in low- and middle-income countries</a:t>
            </a:r>
          </a:p>
          <a:p>
            <a:pPr marL="228600" lvl="0" indent="-228600" algn="l" rtl="0">
              <a:lnSpc>
                <a:spcPct val="120000"/>
              </a:lnSpc>
              <a:spcBef>
                <a:spcPts val="0"/>
              </a:spcBef>
              <a:spcAft>
                <a:spcPts val="0"/>
              </a:spcAft>
              <a:buClr>
                <a:schemeClr val="accent1"/>
              </a:buClr>
              <a:buSzPts val="2640"/>
              <a:buChar char="•"/>
            </a:pPr>
            <a:r>
              <a:rPr lang="en-US" sz="3000" dirty="0">
                <a:effectLst/>
                <a:latin typeface="Calibri" panose="020F0502020204030204" pitchFamily="34" charset="0"/>
                <a:ea typeface="Calibri" panose="020F0502020204030204" pitchFamily="34" charset="0"/>
              </a:rPr>
              <a:t>Liberia is among countries with some of the highest stillbirth rates</a:t>
            </a:r>
            <a:endParaRPr lang="en-US" sz="3000" baseline="30000" dirty="0">
              <a:effectLst/>
              <a:latin typeface="Calibri" panose="020F0502020204030204" pitchFamily="34" charset="0"/>
              <a:ea typeface="Calibri" panose="020F0502020204030204" pitchFamily="34" charset="0"/>
            </a:endParaRPr>
          </a:p>
          <a:p>
            <a:pPr marL="228600" lvl="0" indent="-228600" algn="l" rtl="0">
              <a:lnSpc>
                <a:spcPct val="120000"/>
              </a:lnSpc>
              <a:spcBef>
                <a:spcPts val="0"/>
              </a:spcBef>
              <a:spcAft>
                <a:spcPts val="0"/>
              </a:spcAft>
              <a:buClr>
                <a:schemeClr val="accent1"/>
              </a:buClr>
              <a:buSzPts val="2640"/>
              <a:buChar char="•"/>
            </a:pPr>
            <a:r>
              <a:rPr lang="en-US" sz="3000" dirty="0">
                <a:effectLst/>
                <a:latin typeface="Calibri" panose="020F0502020204030204" pitchFamily="34" charset="0"/>
                <a:ea typeface="Calibri" panose="020F0502020204030204" pitchFamily="34" charset="0"/>
              </a:rPr>
              <a:t>Fresh stillbirths (FSBs) make up nearly 50% of all stillbirths </a:t>
            </a:r>
          </a:p>
          <a:p>
            <a:pPr marL="228600" lvl="0" indent="-228600" algn="l" rtl="0">
              <a:lnSpc>
                <a:spcPct val="120000"/>
              </a:lnSpc>
              <a:spcBef>
                <a:spcPts val="0"/>
              </a:spcBef>
              <a:spcAft>
                <a:spcPts val="0"/>
              </a:spcAft>
              <a:buClr>
                <a:schemeClr val="accent1"/>
              </a:buClr>
              <a:buSzPts val="2640"/>
              <a:buChar char="•"/>
            </a:pPr>
            <a:r>
              <a:rPr lang="en-US" sz="3000" dirty="0">
                <a:effectLst/>
                <a:latin typeface="Calibri" panose="020F0502020204030204" pitchFamily="34" charset="0"/>
                <a:ea typeface="Calibri" panose="020F0502020204030204" pitchFamily="34" charset="0"/>
              </a:rPr>
              <a:t>Majority of FSBs are preventable</a:t>
            </a:r>
            <a:endParaRPr lang="en-US" sz="3000" dirty="0">
              <a:latin typeface="Calibri" panose="020F0502020204030204" pitchFamily="34" charset="0"/>
            </a:endParaRPr>
          </a:p>
        </p:txBody>
      </p:sp>
      <p:sp>
        <p:nvSpPr>
          <p:cNvPr id="110" name="Google Shape;110;p4"/>
          <p:cNvSpPr txBox="1">
            <a:spLocks noGrp="1"/>
          </p:cNvSpPr>
          <p:nvPr>
            <p:ph type="title"/>
          </p:nvPr>
        </p:nvSpPr>
        <p:spPr>
          <a:xfrm>
            <a:off x="418641" y="296886"/>
            <a:ext cx="10935159" cy="966369"/>
          </a:xfrm>
          <a:prstGeom prst="rect">
            <a:avLst/>
          </a:prstGeom>
          <a:noFill/>
          <a:ln>
            <a:noFill/>
          </a:ln>
        </p:spPr>
        <p:txBody>
          <a:bodyPr spcFirstLastPara="1" wrap="square" lIns="0" tIns="45700" rIns="91425" bIns="45700" anchor="ctr" anchorCtr="0">
            <a:noAutofit/>
          </a:bodyPr>
          <a:lstStyle/>
          <a:p>
            <a:pPr marL="0" lvl="0" indent="0" algn="l" rtl="0">
              <a:lnSpc>
                <a:spcPct val="75000"/>
              </a:lnSpc>
              <a:spcBef>
                <a:spcPts val="0"/>
              </a:spcBef>
              <a:spcAft>
                <a:spcPts val="0"/>
              </a:spcAft>
              <a:buClr>
                <a:schemeClr val="dk1"/>
              </a:buClr>
              <a:buSzPts val="4400"/>
              <a:buFont typeface="Calibri"/>
              <a:buNone/>
            </a:pPr>
            <a:r>
              <a:rPr lang="en-CA" dirty="0"/>
              <a:t>Global stillbirth rates </a:t>
            </a:r>
            <a:endParaRPr dirty="0"/>
          </a:p>
        </p:txBody>
      </p:sp>
      <p:pic>
        <p:nvPicPr>
          <p:cNvPr id="3" name="Picture 2">
            <a:extLst>
              <a:ext uri="{FF2B5EF4-FFF2-40B4-BE49-F238E27FC236}">
                <a16:creationId xmlns:a16="http://schemas.microsoft.com/office/drawing/2014/main" id="{FB88BEDE-0F6F-6ED5-74B8-CF13692B1A53}"/>
              </a:ext>
            </a:extLst>
          </p:cNvPr>
          <p:cNvPicPr>
            <a:picLocks noChangeAspect="1"/>
          </p:cNvPicPr>
          <p:nvPr/>
        </p:nvPicPr>
        <p:blipFill>
          <a:blip r:embed="rId3"/>
          <a:stretch>
            <a:fillRect/>
          </a:stretch>
        </p:blipFill>
        <p:spPr>
          <a:xfrm>
            <a:off x="5705007" y="4039985"/>
            <a:ext cx="6486994" cy="28198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ECF03A-BE05-A881-893C-468A6320CCE1}"/>
              </a:ext>
            </a:extLst>
          </p:cNvPr>
          <p:cNvSpPr>
            <a:spLocks noGrp="1"/>
          </p:cNvSpPr>
          <p:nvPr>
            <p:ph type="body" idx="1"/>
          </p:nvPr>
        </p:nvSpPr>
        <p:spPr>
          <a:xfrm>
            <a:off x="418640" y="1867343"/>
            <a:ext cx="10935159" cy="3796880"/>
          </a:xfrm>
        </p:spPr>
        <p:txBody>
          <a:bodyPr>
            <a:noAutofit/>
          </a:bodyPr>
          <a:lstStyle/>
          <a:p>
            <a:r>
              <a:rPr lang="en-US" sz="3000" dirty="0">
                <a:effectLst/>
                <a:latin typeface="Calibri" panose="020F0502020204030204" pitchFamily="34" charset="0"/>
                <a:ea typeface="Calibri" panose="020F0502020204030204" pitchFamily="34" charset="0"/>
              </a:rPr>
              <a:t>In 2019, J.J. </a:t>
            </a:r>
            <a:r>
              <a:rPr lang="en-US" sz="3000" dirty="0" err="1">
                <a:effectLst/>
                <a:latin typeface="Calibri" panose="020F0502020204030204" pitchFamily="34" charset="0"/>
                <a:ea typeface="Calibri" panose="020F0502020204030204" pitchFamily="34" charset="0"/>
              </a:rPr>
              <a:t>Dossen</a:t>
            </a:r>
            <a:r>
              <a:rPr lang="en-US" sz="3000" dirty="0">
                <a:effectLst/>
                <a:latin typeface="Calibri" panose="020F0502020204030204" pitchFamily="34" charset="0"/>
                <a:ea typeface="Calibri" panose="020F0502020204030204" pitchFamily="34" charset="0"/>
              </a:rPr>
              <a:t> Memorial Hospital (JJD) in Liberia reported 46 FSB per 1000 births</a:t>
            </a:r>
          </a:p>
          <a:p>
            <a:pPr lvl="1"/>
            <a:r>
              <a:rPr lang="en-US" sz="2800" dirty="0">
                <a:effectLst/>
                <a:latin typeface="Calibri" panose="020F0502020204030204" pitchFamily="34" charset="0"/>
                <a:ea typeface="Calibri" panose="020F0502020204030204" pitchFamily="34" charset="0"/>
              </a:rPr>
              <a:t>Target rate: 12/1000 births or less by 2030</a:t>
            </a:r>
          </a:p>
          <a:p>
            <a:r>
              <a:rPr lang="en-US" sz="3000" dirty="0">
                <a:effectLst/>
                <a:latin typeface="Calibri" panose="020F0502020204030204" pitchFamily="34" charset="0"/>
                <a:ea typeface="Calibri" panose="020F0502020204030204" pitchFamily="34" charset="0"/>
              </a:rPr>
              <a:t>Nurses and midwives led a quality improvement (QI) project aimed to reduce FSB rates by 56.5% </a:t>
            </a:r>
            <a:endParaRPr lang="en-US" sz="3000" dirty="0">
              <a:latin typeface="Calibri" panose="020F0502020204030204" pitchFamily="34" charset="0"/>
              <a:ea typeface="Calibri" panose="020F0502020204030204" pitchFamily="34" charset="0"/>
            </a:endParaRPr>
          </a:p>
          <a:p>
            <a:pPr lvl="1"/>
            <a:r>
              <a:rPr lang="en-US" sz="2800" dirty="0">
                <a:effectLst/>
                <a:latin typeface="Calibri" panose="020F0502020204030204" pitchFamily="34" charset="0"/>
                <a:ea typeface="Calibri" panose="020F0502020204030204" pitchFamily="34" charset="0"/>
              </a:rPr>
              <a:t>Goal: 46/1000 births in 2019 to 20/1000 births in 2021</a:t>
            </a:r>
            <a:endParaRPr lang="en-US" sz="2800" dirty="0"/>
          </a:p>
        </p:txBody>
      </p:sp>
      <p:sp>
        <p:nvSpPr>
          <p:cNvPr id="3" name="Title 2">
            <a:extLst>
              <a:ext uri="{FF2B5EF4-FFF2-40B4-BE49-F238E27FC236}">
                <a16:creationId xmlns:a16="http://schemas.microsoft.com/office/drawing/2014/main" id="{BA74A49D-FFA4-06CA-02D8-C05AED32BEBB}"/>
              </a:ext>
            </a:extLst>
          </p:cNvPr>
          <p:cNvSpPr>
            <a:spLocks noGrp="1"/>
          </p:cNvSpPr>
          <p:nvPr>
            <p:ph type="title"/>
          </p:nvPr>
        </p:nvSpPr>
        <p:spPr>
          <a:xfrm>
            <a:off x="418641" y="266092"/>
            <a:ext cx="10935159" cy="966369"/>
          </a:xfrm>
        </p:spPr>
        <p:txBody>
          <a:bodyPr/>
          <a:lstStyle/>
          <a:p>
            <a:r>
              <a:rPr lang="en-US" dirty="0"/>
              <a:t>FSBs in southeastern Liberia</a:t>
            </a:r>
          </a:p>
        </p:txBody>
      </p:sp>
    </p:spTree>
    <p:extLst>
      <p:ext uri="{BB962C8B-B14F-4D97-AF65-F5344CB8AC3E}">
        <p14:creationId xmlns:p14="http://schemas.microsoft.com/office/powerpoint/2010/main" val="3453195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ECF03A-BE05-A881-893C-468A6320CCE1}"/>
              </a:ext>
            </a:extLst>
          </p:cNvPr>
          <p:cNvSpPr>
            <a:spLocks noGrp="1"/>
          </p:cNvSpPr>
          <p:nvPr>
            <p:ph type="body" idx="1"/>
          </p:nvPr>
        </p:nvSpPr>
        <p:spPr>
          <a:xfrm>
            <a:off x="418640" y="1548581"/>
            <a:ext cx="11409566" cy="4645742"/>
          </a:xfrm>
        </p:spPr>
        <p:txBody>
          <a:bodyPr>
            <a:normAutofit fontScale="92500"/>
          </a:bodyPr>
          <a:lstStyle/>
          <a:p>
            <a:r>
              <a:rPr lang="en-US" sz="3100" dirty="0">
                <a:latin typeface="Calibri" panose="020F0502020204030204" pitchFamily="34" charset="0"/>
                <a:ea typeface="Calibri" panose="020F0502020204030204" pitchFamily="34" charset="0"/>
                <a:cs typeface="Calibri" panose="020F0502020204030204" pitchFamily="34" charset="0"/>
              </a:rPr>
              <a:t>B</a:t>
            </a:r>
            <a:r>
              <a:rPr lang="en-US" sz="3100" dirty="0">
                <a:effectLst/>
                <a:latin typeface="Calibri" panose="020F0502020204030204" pitchFamily="34" charset="0"/>
                <a:ea typeface="Calibri" panose="020F0502020204030204" pitchFamily="34" charset="0"/>
                <a:cs typeface="Calibri" panose="020F0502020204030204" pitchFamily="34" charset="0"/>
              </a:rPr>
              <a:t>aseline survey of midwifery practices was conducted in 2019 </a:t>
            </a:r>
          </a:p>
          <a:p>
            <a:r>
              <a:rPr lang="en-US" sz="3100" dirty="0">
                <a:latin typeface="Calibri" panose="020F0502020204030204" pitchFamily="34" charset="0"/>
                <a:ea typeface="Calibri" panose="020F0502020204030204" pitchFamily="34" charset="0"/>
                <a:cs typeface="Calibri" panose="020F0502020204030204" pitchFamily="34" charset="0"/>
              </a:rPr>
              <a:t>F</a:t>
            </a:r>
            <a:r>
              <a:rPr lang="en-US" sz="3100" dirty="0">
                <a:effectLst/>
                <a:latin typeface="Calibri" panose="020F0502020204030204" pitchFamily="34" charset="0"/>
                <a:ea typeface="Calibri" panose="020F0502020204030204" pitchFamily="34" charset="0"/>
                <a:cs typeface="Calibri" panose="020F0502020204030204" pitchFamily="34" charset="0"/>
              </a:rPr>
              <a:t>ishbone analysis was used to identify key causes of FSB</a:t>
            </a:r>
          </a:p>
          <a:p>
            <a:r>
              <a:rPr lang="en-US" sz="3100" dirty="0">
                <a:effectLst/>
                <a:latin typeface="Calibri" panose="020F0502020204030204" pitchFamily="34" charset="0"/>
                <a:ea typeface="Calibri" panose="020F0502020204030204" pitchFamily="34" charset="0"/>
                <a:cs typeface="Calibri" panose="020F0502020204030204" pitchFamily="34" charset="0"/>
              </a:rPr>
              <a:t>The first Plan-Do-Study-Act (PDSA) cycle ran between January 2020 to December 2021</a:t>
            </a:r>
          </a:p>
          <a:p>
            <a:r>
              <a:rPr lang="en-US" sz="3100" dirty="0">
                <a:effectLst/>
                <a:latin typeface="Calibri" panose="020F0502020204030204" pitchFamily="34" charset="0"/>
                <a:ea typeface="Calibri" panose="020F0502020204030204" pitchFamily="34" charset="0"/>
                <a:cs typeface="Calibri" panose="020F0502020204030204" pitchFamily="34" charset="0"/>
              </a:rPr>
              <a:t>Direct observation and chart reviews were used to collect post-intervention data</a:t>
            </a:r>
          </a:p>
          <a:p>
            <a:r>
              <a:rPr lang="en-US" sz="3100" dirty="0">
                <a:effectLst/>
                <a:latin typeface="Calibri" panose="020F0502020204030204" pitchFamily="34" charset="0"/>
                <a:ea typeface="Calibri" panose="020F0502020204030204" pitchFamily="34" charset="0"/>
                <a:cs typeface="Calibri" panose="020F0502020204030204" pitchFamily="34" charset="0"/>
              </a:rPr>
              <a:t>Stillbirth audits were done for all cases to identify contributing factors</a:t>
            </a:r>
            <a:endParaRPr lang="en-US" sz="3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BA74A49D-FFA4-06CA-02D8-C05AED32BEBB}"/>
              </a:ext>
            </a:extLst>
          </p:cNvPr>
          <p:cNvSpPr>
            <a:spLocks noGrp="1"/>
          </p:cNvSpPr>
          <p:nvPr>
            <p:ph type="title"/>
          </p:nvPr>
        </p:nvSpPr>
        <p:spPr>
          <a:xfrm>
            <a:off x="418641" y="266092"/>
            <a:ext cx="10935159" cy="966369"/>
          </a:xfrm>
        </p:spPr>
        <p:txBody>
          <a:bodyPr/>
          <a:lstStyle/>
          <a:p>
            <a:r>
              <a:rPr lang="en-US" dirty="0"/>
              <a:t>Methods</a:t>
            </a:r>
          </a:p>
        </p:txBody>
      </p:sp>
    </p:spTree>
    <p:extLst>
      <p:ext uri="{BB962C8B-B14F-4D97-AF65-F5344CB8AC3E}">
        <p14:creationId xmlns:p14="http://schemas.microsoft.com/office/powerpoint/2010/main" val="4161986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ECF03A-BE05-A881-893C-468A6320CCE1}"/>
              </a:ext>
            </a:extLst>
          </p:cNvPr>
          <p:cNvSpPr>
            <a:spLocks noGrp="1"/>
          </p:cNvSpPr>
          <p:nvPr>
            <p:ph type="body" idx="1"/>
          </p:nvPr>
        </p:nvSpPr>
        <p:spPr>
          <a:xfrm>
            <a:off x="418641" y="1456502"/>
            <a:ext cx="11344993" cy="4820729"/>
          </a:xfrm>
        </p:spPr>
        <p:txBody>
          <a:bodyPr>
            <a:noAutofit/>
          </a:bodyPr>
          <a:lstStyle/>
          <a:p>
            <a:pPr>
              <a:lnSpc>
                <a:spcPct val="100000"/>
              </a:lnSpc>
            </a:pPr>
            <a:r>
              <a:rPr lang="en-US" sz="2800" dirty="0">
                <a:effectLst/>
                <a:latin typeface="Calibri" panose="020F0502020204030204" pitchFamily="34" charset="0"/>
                <a:ea typeface="Calibri" panose="020F0502020204030204" pitchFamily="34" charset="0"/>
                <a:cs typeface="Calibri" panose="020F0502020204030204" pitchFamily="34" charset="0"/>
              </a:rPr>
              <a:t>The baseline survey found main causes of FSB: </a:t>
            </a:r>
          </a:p>
          <a:p>
            <a:pPr lvl="1">
              <a:lnSpc>
                <a:spcPct val="100000"/>
              </a:lnSpc>
            </a:pPr>
            <a:r>
              <a:rPr lang="en-US" sz="2800" dirty="0">
                <a:effectLst/>
                <a:latin typeface="Calibri" panose="020F0502020204030204" pitchFamily="34" charset="0"/>
                <a:ea typeface="Calibri" panose="020F0502020204030204" pitchFamily="34" charset="0"/>
                <a:cs typeface="Calibri" panose="020F0502020204030204" pitchFamily="34" charset="0"/>
              </a:rPr>
              <a:t>Poor shift handover</a:t>
            </a:r>
          </a:p>
          <a:p>
            <a:pPr lvl="1">
              <a:lnSpc>
                <a:spcPct val="100000"/>
              </a:lnSpc>
            </a:pPr>
            <a:r>
              <a:rPr lang="en-US" sz="2800" dirty="0">
                <a:latin typeface="Calibri" panose="020F0502020204030204" pitchFamily="34" charset="0"/>
                <a:ea typeface="Calibri" panose="020F0502020204030204" pitchFamily="34" charset="0"/>
                <a:cs typeface="Calibri" panose="020F0502020204030204" pitchFamily="34" charset="0"/>
              </a:rPr>
              <a:t>D</a:t>
            </a:r>
            <a:r>
              <a:rPr lang="en-US" sz="2800" dirty="0">
                <a:effectLst/>
                <a:latin typeface="Calibri" panose="020F0502020204030204" pitchFamily="34" charset="0"/>
                <a:ea typeface="Calibri" panose="020F0502020204030204" pitchFamily="34" charset="0"/>
                <a:cs typeface="Calibri" panose="020F0502020204030204" pitchFamily="34" charset="0"/>
              </a:rPr>
              <a:t>elays in partograph documentation</a:t>
            </a:r>
            <a:endParaRPr lang="en-US" sz="2800" dirty="0">
              <a:latin typeface="Calibri" panose="020F0502020204030204" pitchFamily="34" charset="0"/>
              <a:ea typeface="Calibri" panose="020F0502020204030204" pitchFamily="34" charset="0"/>
              <a:cs typeface="Calibri" panose="020F0502020204030204" pitchFamily="34" charset="0"/>
            </a:endParaRPr>
          </a:p>
          <a:p>
            <a:pPr lvl="1">
              <a:lnSpc>
                <a:spcPct val="100000"/>
              </a:lnSpc>
            </a:pPr>
            <a:r>
              <a:rPr lang="en-US" sz="2800" dirty="0">
                <a:latin typeface="Calibri" panose="020F0502020204030204" pitchFamily="34" charset="0"/>
                <a:ea typeface="Calibri" panose="020F0502020204030204" pitchFamily="34" charset="0"/>
                <a:cs typeface="Calibri" panose="020F0502020204030204" pitchFamily="34" charset="0"/>
              </a:rPr>
              <a:t>Ch</a:t>
            </a:r>
            <a:r>
              <a:rPr lang="en-US" sz="2800" dirty="0">
                <a:effectLst/>
                <a:latin typeface="Calibri" panose="020F0502020204030204" pitchFamily="34" charset="0"/>
                <a:ea typeface="Calibri" panose="020F0502020204030204" pitchFamily="34" charset="0"/>
                <a:cs typeface="Calibri" panose="020F0502020204030204" pitchFamily="34" charset="0"/>
              </a:rPr>
              <a:t>allenges calling physicians during emergencies</a:t>
            </a:r>
            <a:endParaRPr lang="en-US" sz="2800" dirty="0">
              <a:latin typeface="Calibri" panose="020F0502020204030204" pitchFamily="34" charset="0"/>
              <a:ea typeface="Calibri" panose="020F0502020204030204" pitchFamily="34" charset="0"/>
              <a:cs typeface="Calibri" panose="020F0502020204030204" pitchFamily="34" charset="0"/>
            </a:endParaRPr>
          </a:p>
          <a:p>
            <a:pPr>
              <a:lnSpc>
                <a:spcPct val="100000"/>
              </a:lnSpc>
            </a:pPr>
            <a:r>
              <a:rPr lang="en-US" sz="2800" dirty="0">
                <a:effectLst/>
                <a:latin typeface="Calibri" panose="020F0502020204030204" pitchFamily="34" charset="0"/>
                <a:ea typeface="Calibri" panose="020F0502020204030204" pitchFamily="34" charset="0"/>
                <a:cs typeface="Calibri" panose="020F0502020204030204" pitchFamily="34" charset="0"/>
              </a:rPr>
              <a:t>Pre-intervention: </a:t>
            </a:r>
          </a:p>
          <a:p>
            <a:pPr lvl="1">
              <a:lnSpc>
                <a:spcPct val="100000"/>
              </a:lnSpc>
            </a:pPr>
            <a:r>
              <a:rPr lang="en-US" sz="2800" dirty="0">
                <a:latin typeface="Calibri" panose="020F0502020204030204" pitchFamily="34" charset="0"/>
                <a:ea typeface="Calibri" panose="020F0502020204030204" pitchFamily="34" charset="0"/>
                <a:cs typeface="Calibri" panose="020F0502020204030204" pitchFamily="34" charset="0"/>
              </a:rPr>
              <a:t>B</a:t>
            </a:r>
            <a:r>
              <a:rPr lang="en-US" sz="2800" dirty="0">
                <a:effectLst/>
                <a:latin typeface="Calibri" panose="020F0502020204030204" pitchFamily="34" charset="0"/>
                <a:ea typeface="Calibri" panose="020F0502020204030204" pitchFamily="34" charset="0"/>
                <a:cs typeface="Calibri" panose="020F0502020204030204" pitchFamily="34" charset="0"/>
              </a:rPr>
              <a:t>edside handover of fetal heart tones during midwife shift turnover was 0% </a:t>
            </a:r>
          </a:p>
          <a:p>
            <a:pPr lvl="1">
              <a:lnSpc>
                <a:spcPct val="100000"/>
              </a:lnSpc>
            </a:pPr>
            <a:r>
              <a:rPr lang="en-US" sz="2800" dirty="0">
                <a:latin typeface="Calibri" panose="020F0502020204030204" pitchFamily="34" charset="0"/>
                <a:ea typeface="Calibri" panose="020F0502020204030204" pitchFamily="34" charset="0"/>
                <a:cs typeface="Calibri" panose="020F0502020204030204" pitchFamily="34" charset="0"/>
              </a:rPr>
              <a:t>T</a:t>
            </a:r>
            <a:r>
              <a:rPr lang="en-US" sz="2800" dirty="0">
                <a:effectLst/>
                <a:latin typeface="Calibri" panose="020F0502020204030204" pitchFamily="34" charset="0"/>
                <a:ea typeface="Calibri" panose="020F0502020204030204" pitchFamily="34" charset="0"/>
                <a:cs typeface="Calibri" panose="020F0502020204030204" pitchFamily="34" charset="0"/>
              </a:rPr>
              <a:t>imely and consistent use of partograph was 75%</a:t>
            </a:r>
          </a:p>
          <a:p>
            <a:pPr lvl="1">
              <a:lnSpc>
                <a:spcPct val="100000"/>
              </a:lnSpc>
            </a:pPr>
            <a:r>
              <a:rPr lang="en-US" sz="2800" dirty="0">
                <a:effectLst/>
                <a:latin typeface="Calibri" panose="020F0502020204030204" pitchFamily="34" charset="0"/>
                <a:ea typeface="Calibri" panose="020F0502020204030204" pitchFamily="34" charset="0"/>
                <a:cs typeface="Calibri" panose="020F0502020204030204" pitchFamily="34" charset="0"/>
              </a:rPr>
              <a:t>Average physician emergency response time was 30 minutes</a:t>
            </a:r>
          </a:p>
        </p:txBody>
      </p:sp>
      <p:sp>
        <p:nvSpPr>
          <p:cNvPr id="3" name="Title 2">
            <a:extLst>
              <a:ext uri="{FF2B5EF4-FFF2-40B4-BE49-F238E27FC236}">
                <a16:creationId xmlns:a16="http://schemas.microsoft.com/office/drawing/2014/main" id="{BA74A49D-FFA4-06CA-02D8-C05AED32BEBB}"/>
              </a:ext>
            </a:extLst>
          </p:cNvPr>
          <p:cNvSpPr>
            <a:spLocks noGrp="1"/>
          </p:cNvSpPr>
          <p:nvPr>
            <p:ph type="title"/>
          </p:nvPr>
        </p:nvSpPr>
        <p:spPr>
          <a:xfrm>
            <a:off x="418641" y="266092"/>
            <a:ext cx="10935159" cy="966369"/>
          </a:xfrm>
        </p:spPr>
        <p:txBody>
          <a:bodyPr/>
          <a:lstStyle/>
          <a:p>
            <a:r>
              <a:rPr lang="en-US" dirty="0"/>
              <a:t>Causes of high FSB rates at JJD</a:t>
            </a:r>
          </a:p>
        </p:txBody>
      </p:sp>
    </p:spTree>
    <p:extLst>
      <p:ext uri="{BB962C8B-B14F-4D97-AF65-F5344CB8AC3E}">
        <p14:creationId xmlns:p14="http://schemas.microsoft.com/office/powerpoint/2010/main" val="725803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ECF03A-BE05-A881-893C-468A6320CCE1}"/>
              </a:ext>
            </a:extLst>
          </p:cNvPr>
          <p:cNvSpPr>
            <a:spLocks noGrp="1"/>
          </p:cNvSpPr>
          <p:nvPr>
            <p:ph type="body" idx="1"/>
          </p:nvPr>
        </p:nvSpPr>
        <p:spPr>
          <a:xfrm>
            <a:off x="111211" y="1447693"/>
            <a:ext cx="7068065" cy="4645742"/>
          </a:xfrm>
        </p:spPr>
        <p:txBody>
          <a:bodyPr>
            <a:normAutofit fontScale="92500" lnSpcReduction="20000"/>
          </a:bodyPr>
          <a:lstStyle/>
          <a:p>
            <a:r>
              <a:rPr lang="en-US" sz="3100" dirty="0">
                <a:effectLst/>
                <a:latin typeface="Calibri" panose="020F0502020204030204" pitchFamily="34" charset="0"/>
                <a:ea typeface="Calibri" panose="020F0502020204030204" pitchFamily="34" charset="0"/>
                <a:cs typeface="Calibri" panose="020F0502020204030204" pitchFamily="34" charset="0"/>
              </a:rPr>
              <a:t>Intervention:</a:t>
            </a:r>
          </a:p>
          <a:p>
            <a:pPr lvl="1"/>
            <a:r>
              <a:rPr lang="en-US" sz="3100" dirty="0">
                <a:latin typeface="Calibri" panose="020F0502020204030204" pitchFamily="34" charset="0"/>
                <a:ea typeface="Calibri" panose="020F0502020204030204" pitchFamily="34" charset="0"/>
                <a:cs typeface="Calibri" panose="020F0502020204030204" pitchFamily="34" charset="0"/>
              </a:rPr>
              <a:t>B</a:t>
            </a:r>
            <a:r>
              <a:rPr lang="en-US" sz="3100" dirty="0">
                <a:effectLst/>
                <a:latin typeface="Calibri" panose="020F0502020204030204" pitchFamily="34" charset="0"/>
                <a:ea typeface="Calibri" panose="020F0502020204030204" pitchFamily="34" charset="0"/>
                <a:cs typeface="Calibri" panose="020F0502020204030204" pitchFamily="34" charset="0"/>
              </a:rPr>
              <a:t>asic Emergency Obstetric and Newborn Care (</a:t>
            </a:r>
            <a:r>
              <a:rPr lang="en-US" sz="3100" dirty="0" err="1">
                <a:effectLst/>
                <a:latin typeface="Calibri" panose="020F0502020204030204" pitchFamily="34" charset="0"/>
                <a:ea typeface="Calibri" panose="020F0502020204030204" pitchFamily="34" charset="0"/>
                <a:cs typeface="Calibri" panose="020F0502020204030204" pitchFamily="34" charset="0"/>
              </a:rPr>
              <a:t>bEmONC</a:t>
            </a:r>
            <a:r>
              <a:rPr lang="en-US" sz="3100" dirty="0">
                <a:effectLst/>
                <a:latin typeface="Calibri" panose="020F0502020204030204" pitchFamily="34" charset="0"/>
                <a:ea typeface="Calibri" panose="020F0502020204030204" pitchFamily="34" charset="0"/>
                <a:cs typeface="Calibri" panose="020F0502020204030204" pitchFamily="34" charset="0"/>
              </a:rPr>
              <a:t>) training</a:t>
            </a:r>
            <a:endParaRPr lang="en-US" sz="3100" dirty="0">
              <a:latin typeface="Calibri" panose="020F0502020204030204" pitchFamily="34" charset="0"/>
              <a:ea typeface="Calibri" panose="020F0502020204030204" pitchFamily="34" charset="0"/>
              <a:cs typeface="Calibri" panose="020F0502020204030204" pitchFamily="34" charset="0"/>
            </a:endParaRPr>
          </a:p>
          <a:p>
            <a:pPr lvl="1"/>
            <a:r>
              <a:rPr lang="en-US" sz="3100" dirty="0">
                <a:latin typeface="Calibri" panose="020F0502020204030204" pitchFamily="34" charset="0"/>
                <a:ea typeface="Calibri" panose="020F0502020204030204" pitchFamily="34" charset="0"/>
                <a:cs typeface="Calibri" panose="020F0502020204030204" pitchFamily="34" charset="0"/>
              </a:rPr>
              <a:t>Longitudinal </a:t>
            </a:r>
            <a:r>
              <a:rPr lang="en-US" sz="3100" dirty="0">
                <a:effectLst/>
                <a:latin typeface="Calibri" panose="020F0502020204030204" pitchFamily="34" charset="0"/>
                <a:ea typeface="Calibri" panose="020F0502020204030204" pitchFamily="34" charset="0"/>
                <a:cs typeface="Calibri" panose="020F0502020204030204" pitchFamily="34" charset="0"/>
              </a:rPr>
              <a:t>clinical mentorship</a:t>
            </a:r>
          </a:p>
          <a:p>
            <a:pPr lvl="1"/>
            <a:r>
              <a:rPr lang="en-US" sz="3100" dirty="0">
                <a:effectLst/>
                <a:latin typeface="Calibri" panose="020F0502020204030204" pitchFamily="34" charset="0"/>
                <a:ea typeface="Calibri" panose="020F0502020204030204" pitchFamily="34" charset="0"/>
                <a:cs typeface="Calibri" panose="020F0502020204030204" pitchFamily="34" charset="0"/>
              </a:rPr>
              <a:t>Update admission, labor management, and shift handover policies </a:t>
            </a:r>
          </a:p>
          <a:p>
            <a:pPr lvl="1"/>
            <a:r>
              <a:rPr lang="en-US" sz="3100" dirty="0">
                <a:latin typeface="Calibri" panose="020F0502020204030204" pitchFamily="34" charset="0"/>
                <a:ea typeface="Calibri" panose="020F0502020204030204" pitchFamily="34" charset="0"/>
                <a:cs typeface="Calibri" panose="020F0502020204030204" pitchFamily="34" charset="0"/>
              </a:rPr>
              <a:t>Reinforced  team work &amp; communication between the physician and the midwives</a:t>
            </a:r>
            <a:endParaRPr lang="en-US" sz="3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BA74A49D-FFA4-06CA-02D8-C05AED32BEBB}"/>
              </a:ext>
            </a:extLst>
          </p:cNvPr>
          <p:cNvSpPr>
            <a:spLocks noGrp="1"/>
          </p:cNvSpPr>
          <p:nvPr>
            <p:ph type="title"/>
          </p:nvPr>
        </p:nvSpPr>
        <p:spPr>
          <a:xfrm>
            <a:off x="418641" y="266092"/>
            <a:ext cx="10935159" cy="966369"/>
          </a:xfrm>
        </p:spPr>
        <p:txBody>
          <a:bodyPr/>
          <a:lstStyle/>
          <a:p>
            <a:r>
              <a:rPr lang="en-US" dirty="0"/>
              <a:t>The intervention</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0803"/>
          <a:stretch/>
        </p:blipFill>
        <p:spPr>
          <a:xfrm>
            <a:off x="7055707" y="1465133"/>
            <a:ext cx="4990097" cy="5269299"/>
          </a:xfrm>
          <a:prstGeom prst="roundRect">
            <a:avLst/>
          </a:prstGeom>
        </p:spPr>
      </p:pic>
    </p:spTree>
    <p:extLst>
      <p:ext uri="{BB962C8B-B14F-4D97-AF65-F5344CB8AC3E}">
        <p14:creationId xmlns:p14="http://schemas.microsoft.com/office/powerpoint/2010/main" val="4244980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ECF03A-BE05-A881-893C-468A6320CCE1}"/>
              </a:ext>
            </a:extLst>
          </p:cNvPr>
          <p:cNvSpPr>
            <a:spLocks noGrp="1"/>
          </p:cNvSpPr>
          <p:nvPr>
            <p:ph type="body" idx="1"/>
          </p:nvPr>
        </p:nvSpPr>
        <p:spPr>
          <a:xfrm>
            <a:off x="715204" y="1936796"/>
            <a:ext cx="10739509" cy="5415474"/>
          </a:xfrm>
        </p:spPr>
        <p:txBody>
          <a:bodyPr>
            <a:normAutofit/>
          </a:bodyPr>
          <a:lstStyle/>
          <a:p>
            <a:r>
              <a:rPr lang="en-US" sz="2600" dirty="0">
                <a:effectLst/>
                <a:latin typeface="Calibri" panose="020F0502020204030204" pitchFamily="34" charset="0"/>
                <a:ea typeface="Calibri" panose="020F0502020204030204" pitchFamily="34" charset="0"/>
                <a:cs typeface="Calibri" panose="020F0502020204030204" pitchFamily="34" charset="0"/>
              </a:rPr>
              <a:t>FSB dropped by 60.9% to 18/1000 births in 2021 compared to 46/1000 births in 2019</a:t>
            </a:r>
          </a:p>
          <a:p>
            <a:pPr lvl="1"/>
            <a:r>
              <a:rPr lang="en-US" sz="2600" dirty="0">
                <a:effectLst/>
                <a:latin typeface="Calibri" panose="020F0502020204030204" pitchFamily="34" charset="0"/>
                <a:ea typeface="Calibri" panose="020F0502020204030204" pitchFamily="34" charset="0"/>
                <a:cs typeface="Calibri" panose="020F0502020204030204" pitchFamily="34" charset="0"/>
              </a:rPr>
              <a:t>Timely partograph use increased to 100%</a:t>
            </a:r>
          </a:p>
          <a:p>
            <a:pPr lvl="1"/>
            <a:r>
              <a:rPr lang="en-US" sz="2600" dirty="0">
                <a:latin typeface="Calibri" panose="020F0502020204030204" pitchFamily="34" charset="0"/>
                <a:ea typeface="Calibri" panose="020F0502020204030204" pitchFamily="34" charset="0"/>
                <a:cs typeface="Calibri" panose="020F0502020204030204" pitchFamily="34" charset="0"/>
              </a:rPr>
              <a:t>F</a:t>
            </a:r>
            <a:r>
              <a:rPr lang="en-US" sz="2600" dirty="0">
                <a:effectLst/>
                <a:latin typeface="Calibri" panose="020F0502020204030204" pitchFamily="34" charset="0"/>
                <a:ea typeface="Calibri" panose="020F0502020204030204" pitchFamily="34" charset="0"/>
                <a:cs typeface="Calibri" panose="020F0502020204030204" pitchFamily="34" charset="0"/>
              </a:rPr>
              <a:t>etal heart tone assessment during shift turnover improved by 92%</a:t>
            </a:r>
          </a:p>
          <a:p>
            <a:pPr lvl="1"/>
            <a:r>
              <a:rPr lang="en-US" sz="2600" dirty="0">
                <a:latin typeface="Calibri" panose="020F0502020204030204" pitchFamily="34" charset="0"/>
                <a:ea typeface="Calibri" panose="020F0502020204030204" pitchFamily="34" charset="0"/>
                <a:cs typeface="Calibri" panose="020F0502020204030204" pitchFamily="34" charset="0"/>
              </a:rPr>
              <a:t>A</a:t>
            </a:r>
            <a:r>
              <a:rPr lang="en-US" sz="2600" dirty="0">
                <a:effectLst/>
                <a:latin typeface="Calibri" panose="020F0502020204030204" pitchFamily="34" charset="0"/>
                <a:ea typeface="Calibri" panose="020F0502020204030204" pitchFamily="34" charset="0"/>
                <a:cs typeface="Calibri" panose="020F0502020204030204" pitchFamily="34" charset="0"/>
              </a:rPr>
              <a:t>verage physician </a:t>
            </a:r>
            <a:r>
              <a:rPr lang="en-US" sz="2600" dirty="0">
                <a:latin typeface="Calibri" panose="020F0502020204030204" pitchFamily="34" charset="0"/>
                <a:ea typeface="Calibri" panose="020F0502020204030204" pitchFamily="34" charset="0"/>
                <a:cs typeface="Calibri" panose="020F0502020204030204" pitchFamily="34" charset="0"/>
              </a:rPr>
              <a:t>emergency response time</a:t>
            </a:r>
            <a:r>
              <a:rPr lang="en-US" sz="2600" dirty="0">
                <a:effectLst/>
                <a:latin typeface="Calibri" panose="020F0502020204030204" pitchFamily="34" charset="0"/>
                <a:ea typeface="Calibri" panose="020F0502020204030204" pitchFamily="34" charset="0"/>
                <a:cs typeface="Calibri" panose="020F0502020204030204" pitchFamily="34" charset="0"/>
              </a:rPr>
              <a:t> dropped to 10 minutes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BA74A49D-FFA4-06CA-02D8-C05AED32BEBB}"/>
              </a:ext>
            </a:extLst>
          </p:cNvPr>
          <p:cNvSpPr>
            <a:spLocks noGrp="1"/>
          </p:cNvSpPr>
          <p:nvPr>
            <p:ph type="title"/>
          </p:nvPr>
        </p:nvSpPr>
        <p:spPr>
          <a:xfrm>
            <a:off x="418641" y="266092"/>
            <a:ext cx="9071475" cy="966369"/>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Post-QI intervention </a:t>
            </a:r>
            <a:r>
              <a:rPr lang="en-US" dirty="0"/>
              <a:t>Results</a:t>
            </a:r>
          </a:p>
        </p:txBody>
      </p:sp>
    </p:spTree>
    <p:extLst>
      <p:ext uri="{BB962C8B-B14F-4D97-AF65-F5344CB8AC3E}">
        <p14:creationId xmlns:p14="http://schemas.microsoft.com/office/powerpoint/2010/main" val="2410387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74A49D-FFA4-06CA-02D8-C05AED32BEBB}"/>
              </a:ext>
            </a:extLst>
          </p:cNvPr>
          <p:cNvSpPr>
            <a:spLocks noGrp="1"/>
          </p:cNvSpPr>
          <p:nvPr>
            <p:ph type="title"/>
          </p:nvPr>
        </p:nvSpPr>
        <p:spPr>
          <a:xfrm>
            <a:off x="418641" y="266092"/>
            <a:ext cx="9071475" cy="966369"/>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Post-QI intervention </a:t>
            </a:r>
            <a:r>
              <a:rPr lang="en-US" dirty="0"/>
              <a:t>Results</a:t>
            </a:r>
          </a:p>
        </p:txBody>
      </p:sp>
      <p:graphicFrame>
        <p:nvGraphicFramePr>
          <p:cNvPr id="5" name="Chart 4"/>
          <p:cNvGraphicFramePr>
            <a:graphicFrameLocks/>
          </p:cNvGraphicFramePr>
          <p:nvPr>
            <p:extLst>
              <p:ext uri="{D42A27DB-BD31-4B8C-83A1-F6EECF244321}">
                <p14:modId xmlns:p14="http://schemas.microsoft.com/office/powerpoint/2010/main" val="1605900517"/>
              </p:ext>
            </p:extLst>
          </p:nvPr>
        </p:nvGraphicFramePr>
        <p:xfrm>
          <a:off x="926757" y="1470454"/>
          <a:ext cx="11096367" cy="5226907"/>
        </p:xfrm>
        <a:graphic>
          <a:graphicData uri="http://schemas.openxmlformats.org/drawingml/2006/chart">
            <c:chart xmlns:c="http://schemas.openxmlformats.org/drawingml/2006/chart" xmlns:r="http://schemas.openxmlformats.org/officeDocument/2006/relationships" r:id="rId3"/>
          </a:graphicData>
        </a:graphic>
      </p:graphicFrame>
      <p:sp>
        <p:nvSpPr>
          <p:cNvPr id="7" name="Right Arrow 6"/>
          <p:cNvSpPr/>
          <p:nvPr/>
        </p:nvSpPr>
        <p:spPr>
          <a:xfrm>
            <a:off x="4572000" y="2533135"/>
            <a:ext cx="6672649" cy="481914"/>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Longitudinal mentorship</a:t>
            </a:r>
          </a:p>
        </p:txBody>
      </p:sp>
    </p:spTree>
    <p:extLst>
      <p:ext uri="{BB962C8B-B14F-4D97-AF65-F5344CB8AC3E}">
        <p14:creationId xmlns:p14="http://schemas.microsoft.com/office/powerpoint/2010/main" val="2762537077"/>
      </p:ext>
    </p:extLst>
  </p:cSld>
  <p:clrMapOvr>
    <a:masterClrMapping/>
  </p:clrMapOvr>
</p:sld>
</file>

<file path=ppt/theme/theme1.xml><?xml version="1.0" encoding="utf-8"?>
<a:theme xmlns:a="http://schemas.openxmlformats.org/drawingml/2006/main" name="Office Theme">
  <a:themeElements>
    <a:clrScheme name="IMNHC">
      <a:dk1>
        <a:srgbClr val="000000"/>
      </a:dk1>
      <a:lt1>
        <a:srgbClr val="FFFFFF"/>
      </a:lt1>
      <a:dk2>
        <a:srgbClr val="615F9F"/>
      </a:dk2>
      <a:lt2>
        <a:srgbClr val="EFEEE8"/>
      </a:lt2>
      <a:accent1>
        <a:srgbClr val="FF5100"/>
      </a:accent1>
      <a:accent2>
        <a:srgbClr val="D31B5D"/>
      </a:accent2>
      <a:accent3>
        <a:srgbClr val="FFD600"/>
      </a:accent3>
      <a:accent4>
        <a:srgbClr val="0082CA"/>
      </a:accent4>
      <a:accent5>
        <a:srgbClr val="00A887"/>
      </a:accent5>
      <a:accent6>
        <a:srgbClr val="D82E92"/>
      </a:accent6>
      <a:hlink>
        <a:srgbClr val="0082CA"/>
      </a:hlink>
      <a:folHlink>
        <a:srgbClr val="615F9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0D31FEAD800D459702B87671992E46" ma:contentTypeVersion="15" ma:contentTypeDescription="Create a new document." ma:contentTypeScope="" ma:versionID="8f316db1520f5f2465b6a076ea654366">
  <xsd:schema xmlns:xsd="http://www.w3.org/2001/XMLSchema" xmlns:xs="http://www.w3.org/2001/XMLSchema" xmlns:p="http://schemas.microsoft.com/office/2006/metadata/properties" xmlns:ns3="fc1ec38a-0dfd-408c-a189-ea5a78a22a9e" xmlns:ns4="e93d66e8-2eac-40d6-b7b2-8fed951746aa" targetNamespace="http://schemas.microsoft.com/office/2006/metadata/properties" ma:root="true" ma:fieldsID="059247746a287dc6f28064e4dd730716" ns3:_="" ns4:_="">
    <xsd:import namespace="fc1ec38a-0dfd-408c-a189-ea5a78a22a9e"/>
    <xsd:import namespace="e93d66e8-2eac-40d6-b7b2-8fed951746a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1ec38a-0dfd-408c-a189-ea5a78a22a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3d66e8-2eac-40d6-b7b2-8fed951746a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fc1ec38a-0dfd-408c-a189-ea5a78a22a9e" xsi:nil="true"/>
  </documentManagement>
</p:properties>
</file>

<file path=customXml/itemProps1.xml><?xml version="1.0" encoding="utf-8"?>
<ds:datastoreItem xmlns:ds="http://schemas.openxmlformats.org/officeDocument/2006/customXml" ds:itemID="{94A3E377-5A8C-40A5-A2D4-4F60815E55C0}">
  <ds:schemaRefs>
    <ds:schemaRef ds:uri="http://schemas.microsoft.com/sharepoint/v3/contenttype/forms"/>
  </ds:schemaRefs>
</ds:datastoreItem>
</file>

<file path=customXml/itemProps2.xml><?xml version="1.0" encoding="utf-8"?>
<ds:datastoreItem xmlns:ds="http://schemas.openxmlformats.org/officeDocument/2006/customXml" ds:itemID="{15D5D0A0-FBD9-4BF1-A09D-8B4F3EB8C2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1ec38a-0dfd-408c-a189-ea5a78a22a9e"/>
    <ds:schemaRef ds:uri="e93d66e8-2eac-40d6-b7b2-8fed951746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24D46D-EE6C-42DB-843B-3D8134D515F5}">
  <ds:schemaRefs>
    <ds:schemaRef ds:uri="http://purl.org/dc/terms/"/>
    <ds:schemaRef ds:uri="http://purl.org/dc/dcmitype/"/>
    <ds:schemaRef ds:uri="http://schemas.microsoft.com/office/2006/documentManagement/types"/>
    <ds:schemaRef ds:uri="fc1ec38a-0dfd-408c-a189-ea5a78a22a9e"/>
    <ds:schemaRef ds:uri="e93d66e8-2eac-40d6-b7b2-8fed951746aa"/>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2418</TotalTime>
  <Words>1328</Words>
  <Application>Microsoft Macintosh PowerPoint</Application>
  <PresentationFormat>Widescreen</PresentationFormat>
  <Paragraphs>102</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 Light</vt:lpstr>
      <vt:lpstr>Arial</vt:lpstr>
      <vt:lpstr>Calibri</vt:lpstr>
      <vt:lpstr>Noto Sans</vt:lpstr>
      <vt:lpstr>Office Theme</vt:lpstr>
      <vt:lpstr>Reducing intrapartum stillbirths among pregnant women in southeastern Liberia  A nursing and midwifery-led quality improvement initiative   Presented by: Daniel Maweu &amp; Garmai Forkpah</vt:lpstr>
      <vt:lpstr>Conflict of interest</vt:lpstr>
      <vt:lpstr>Global stillbirth rates </vt:lpstr>
      <vt:lpstr>FSBs in southeastern Liberia</vt:lpstr>
      <vt:lpstr>Methods</vt:lpstr>
      <vt:lpstr>Causes of high FSB rates at JJD</vt:lpstr>
      <vt:lpstr>The intervention</vt:lpstr>
      <vt:lpstr>Post-QI intervention Results</vt:lpstr>
      <vt:lpstr>Post-QI intervention Results</vt:lpstr>
      <vt:lpstr>Lessons learnt</vt:lpstr>
      <vt:lpstr>Conclusion</vt:lpstr>
      <vt:lpstr>Increasing midwifery led interventions by 95% would avert 65% of still births (ICM, 2021)</vt:lpstr>
      <vt:lpstr>PowerPoint Presentation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This is the title of your new presentation.</dc:title>
  <dc:creator>Celia Chung</dc:creator>
  <cp:lastModifiedBy>Rouse, Miranda</cp:lastModifiedBy>
  <cp:revision>47</cp:revision>
  <dcterms:created xsi:type="dcterms:W3CDTF">2023-02-14T19:12:08Z</dcterms:created>
  <dcterms:modified xsi:type="dcterms:W3CDTF">2023-06-21T23:25:06Z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0x010100EA0D31FEAD800D459702B87671992E46</vt:lpwstr>
  </property>
</Properties>
</file>