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42479913" cy="30240288"/>
  <p:notesSz cx="6858000" cy="9144000"/>
  <p:defaultTextStyle>
    <a:defPPr lvl="0">
      <a:defRPr lang="en-US"/>
    </a:defPPr>
    <a:lvl1pPr marL="0" lvl="0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1pPr>
    <a:lvl2pPr marL="1745270" lvl="1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2pPr>
    <a:lvl3pPr marL="3490539" lvl="2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3pPr>
    <a:lvl4pPr marL="5235809" lvl="3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4pPr>
    <a:lvl5pPr marL="6981078" lvl="4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5pPr>
    <a:lvl6pPr marL="8726348" lvl="5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6pPr>
    <a:lvl7pPr marL="10471617" lvl="6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7pPr>
    <a:lvl8pPr marL="12216887" lvl="7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8pPr>
    <a:lvl9pPr marL="13962156" lvl="8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06E1CBA-980A-90CA-3AD2-FD592693AF27}" name="Rouse, Miranda" initials="MR" userId="S::miranda.rouse@ucsf.edu::b75dae03-1e02-46a7-a3fd-327d31b0bb5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3"/>
    <p:restoredTop sz="94612"/>
  </p:normalViewPr>
  <p:slideViewPr>
    <p:cSldViewPr snapToGrid="0">
      <p:cViewPr varScale="1">
        <p:scale>
          <a:sx n="23" d="100"/>
          <a:sy n="23" d="100"/>
        </p:scale>
        <p:origin x="2280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528D9-B3A4-1349-B6A6-5B7160343729}" type="datetimeFigureOut">
              <a:rPr lang="en-US" smtClean="0"/>
              <a:t>11/4/24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62063" y="1143000"/>
            <a:ext cx="4333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DC02D-36E1-A248-BB99-255D06BBE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08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490539" rtl="0" eaLnBrk="1" latinLnBrk="0" hangingPunct="1">
      <a:defRPr sz="4581" kern="1200">
        <a:solidFill>
          <a:schemeClr val="tx1"/>
        </a:solidFill>
        <a:latin typeface="+mn-lt"/>
        <a:ea typeface="+mn-ea"/>
        <a:cs typeface="+mn-cs"/>
      </a:defRPr>
    </a:lvl1pPr>
    <a:lvl2pPr marL="1745270" algn="l" defTabSz="3490539" rtl="0" eaLnBrk="1" latinLnBrk="0" hangingPunct="1">
      <a:defRPr sz="4581" kern="1200">
        <a:solidFill>
          <a:schemeClr val="tx1"/>
        </a:solidFill>
        <a:latin typeface="+mn-lt"/>
        <a:ea typeface="+mn-ea"/>
        <a:cs typeface="+mn-cs"/>
      </a:defRPr>
    </a:lvl2pPr>
    <a:lvl3pPr marL="3490539" algn="l" defTabSz="3490539" rtl="0" eaLnBrk="1" latinLnBrk="0" hangingPunct="1">
      <a:defRPr sz="4581" kern="1200">
        <a:solidFill>
          <a:schemeClr val="tx1"/>
        </a:solidFill>
        <a:latin typeface="+mn-lt"/>
        <a:ea typeface="+mn-ea"/>
        <a:cs typeface="+mn-cs"/>
      </a:defRPr>
    </a:lvl3pPr>
    <a:lvl4pPr marL="5235809" algn="l" defTabSz="3490539" rtl="0" eaLnBrk="1" latinLnBrk="0" hangingPunct="1">
      <a:defRPr sz="4581" kern="1200">
        <a:solidFill>
          <a:schemeClr val="tx1"/>
        </a:solidFill>
        <a:latin typeface="+mn-lt"/>
        <a:ea typeface="+mn-ea"/>
        <a:cs typeface="+mn-cs"/>
      </a:defRPr>
    </a:lvl4pPr>
    <a:lvl5pPr marL="6981078" algn="l" defTabSz="3490539" rtl="0" eaLnBrk="1" latinLnBrk="0" hangingPunct="1">
      <a:defRPr sz="4581" kern="1200">
        <a:solidFill>
          <a:schemeClr val="tx1"/>
        </a:solidFill>
        <a:latin typeface="+mn-lt"/>
        <a:ea typeface="+mn-ea"/>
        <a:cs typeface="+mn-cs"/>
      </a:defRPr>
    </a:lvl5pPr>
    <a:lvl6pPr marL="8726348" algn="l" defTabSz="3490539" rtl="0" eaLnBrk="1" latinLnBrk="0" hangingPunct="1">
      <a:defRPr sz="4581" kern="1200">
        <a:solidFill>
          <a:schemeClr val="tx1"/>
        </a:solidFill>
        <a:latin typeface="+mn-lt"/>
        <a:ea typeface="+mn-ea"/>
        <a:cs typeface="+mn-cs"/>
      </a:defRPr>
    </a:lvl6pPr>
    <a:lvl7pPr marL="10471617" algn="l" defTabSz="3490539" rtl="0" eaLnBrk="1" latinLnBrk="0" hangingPunct="1">
      <a:defRPr sz="4581" kern="1200">
        <a:solidFill>
          <a:schemeClr val="tx1"/>
        </a:solidFill>
        <a:latin typeface="+mn-lt"/>
        <a:ea typeface="+mn-ea"/>
        <a:cs typeface="+mn-cs"/>
      </a:defRPr>
    </a:lvl7pPr>
    <a:lvl8pPr marL="12216887" algn="l" defTabSz="3490539" rtl="0" eaLnBrk="1" latinLnBrk="0" hangingPunct="1">
      <a:defRPr sz="4581" kern="1200">
        <a:solidFill>
          <a:schemeClr val="tx1"/>
        </a:solidFill>
        <a:latin typeface="+mn-lt"/>
        <a:ea typeface="+mn-ea"/>
        <a:cs typeface="+mn-cs"/>
      </a:defRPr>
    </a:lvl8pPr>
    <a:lvl9pPr marL="13962156" algn="l" defTabSz="3490539" rtl="0" eaLnBrk="1" latinLnBrk="0" hangingPunct="1">
      <a:defRPr sz="458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62063" y="1143000"/>
            <a:ext cx="43338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DDC02D-36E1-A248-BB99-255D06BBE6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52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5994" y="4949049"/>
            <a:ext cx="36107926" cy="10528100"/>
          </a:xfrm>
        </p:spPr>
        <p:txBody>
          <a:bodyPr anchor="b"/>
          <a:lstStyle>
            <a:lvl1pPr algn="ctr">
              <a:defRPr sz="2645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09989" y="15883154"/>
            <a:ext cx="31859935" cy="7301067"/>
          </a:xfrm>
        </p:spPr>
        <p:txBody>
          <a:bodyPr/>
          <a:lstStyle>
            <a:lvl1pPr marL="0" indent="0" algn="ctr">
              <a:buNone/>
              <a:defRPr sz="10583"/>
            </a:lvl1pPr>
            <a:lvl2pPr marL="2016023" indent="0" algn="ctr">
              <a:buNone/>
              <a:defRPr sz="8819"/>
            </a:lvl2pPr>
            <a:lvl3pPr marL="4032047" indent="0" algn="ctr">
              <a:buNone/>
              <a:defRPr sz="7937"/>
            </a:lvl3pPr>
            <a:lvl4pPr marL="6048070" indent="0" algn="ctr">
              <a:buNone/>
              <a:defRPr sz="7055"/>
            </a:lvl4pPr>
            <a:lvl5pPr marL="8064094" indent="0" algn="ctr">
              <a:buNone/>
              <a:defRPr sz="7055"/>
            </a:lvl5pPr>
            <a:lvl6pPr marL="10080117" indent="0" algn="ctr">
              <a:buNone/>
              <a:defRPr sz="7055"/>
            </a:lvl6pPr>
            <a:lvl7pPr marL="12096140" indent="0" algn="ctr">
              <a:buNone/>
              <a:defRPr sz="7055"/>
            </a:lvl7pPr>
            <a:lvl8pPr marL="14112164" indent="0" algn="ctr">
              <a:buNone/>
              <a:defRPr sz="7055"/>
            </a:lvl8pPr>
            <a:lvl9pPr marL="16128187" indent="0" algn="ctr">
              <a:buNone/>
              <a:defRPr sz="705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AAAF-C299-754D-AA94-EBB7AD214BF4}" type="datetimeFigureOut">
              <a:rPr lang="en-US" smtClean="0"/>
              <a:t>11/4/24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6EA3-0564-814D-B58F-4F5AF021D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7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AAAF-C299-754D-AA94-EBB7AD214BF4}" type="datetimeFigureOut">
              <a:rPr lang="en-US" smtClean="0"/>
              <a:t>11/4/24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6EA3-0564-814D-B58F-4F5AF021D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6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399690" y="1610015"/>
            <a:ext cx="9159731" cy="256272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20496" y="1610015"/>
            <a:ext cx="26948195" cy="2562724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AAAF-C299-754D-AA94-EBB7AD214BF4}" type="datetimeFigureOut">
              <a:rPr lang="en-US" smtClean="0"/>
              <a:t>11/4/24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6EA3-0564-814D-B58F-4F5AF021D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70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AAAF-C299-754D-AA94-EBB7AD214BF4}" type="datetimeFigureOut">
              <a:rPr lang="en-US" smtClean="0"/>
              <a:t>11/4/24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6EA3-0564-814D-B58F-4F5AF021D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8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8371" y="7539080"/>
            <a:ext cx="36638925" cy="12579118"/>
          </a:xfrm>
        </p:spPr>
        <p:txBody>
          <a:bodyPr anchor="b"/>
          <a:lstStyle>
            <a:lvl1pPr>
              <a:defRPr sz="2645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8371" y="20237201"/>
            <a:ext cx="36638925" cy="6615061"/>
          </a:xfrm>
        </p:spPr>
        <p:txBody>
          <a:bodyPr/>
          <a:lstStyle>
            <a:lvl1pPr marL="0" indent="0">
              <a:buNone/>
              <a:defRPr sz="10583">
                <a:solidFill>
                  <a:schemeClr val="tx1"/>
                </a:solidFill>
              </a:defRPr>
            </a:lvl1pPr>
            <a:lvl2pPr marL="2016023" indent="0">
              <a:buNone/>
              <a:defRPr sz="8819">
                <a:solidFill>
                  <a:schemeClr val="tx1">
                    <a:tint val="75000"/>
                  </a:schemeClr>
                </a:solidFill>
              </a:defRPr>
            </a:lvl2pPr>
            <a:lvl3pPr marL="4032047" indent="0">
              <a:buNone/>
              <a:defRPr sz="7937">
                <a:solidFill>
                  <a:schemeClr val="tx1">
                    <a:tint val="75000"/>
                  </a:schemeClr>
                </a:solidFill>
              </a:defRPr>
            </a:lvl3pPr>
            <a:lvl4pPr marL="6048070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4pPr>
            <a:lvl5pPr marL="8064094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5pPr>
            <a:lvl6pPr marL="10080117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6pPr>
            <a:lvl7pPr marL="12096140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7pPr>
            <a:lvl8pPr marL="14112164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8pPr>
            <a:lvl9pPr marL="16128187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AAAF-C299-754D-AA94-EBB7AD214BF4}" type="datetimeFigureOut">
              <a:rPr lang="en-US" smtClean="0"/>
              <a:t>11/4/24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6EA3-0564-814D-B58F-4F5AF021D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68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20494" y="8050077"/>
            <a:ext cx="18053963" cy="191871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505456" y="8050077"/>
            <a:ext cx="18053963" cy="191871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AAAF-C299-754D-AA94-EBB7AD214BF4}" type="datetimeFigureOut">
              <a:rPr lang="en-US" smtClean="0"/>
              <a:t>11/4/24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6EA3-0564-814D-B58F-4F5AF021D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84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27" y="1610022"/>
            <a:ext cx="36638925" cy="58450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6031" y="7413073"/>
            <a:ext cx="17970992" cy="3633032"/>
          </a:xfrm>
        </p:spPr>
        <p:txBody>
          <a:bodyPr anchor="b"/>
          <a:lstStyle>
            <a:lvl1pPr marL="0" indent="0">
              <a:buNone/>
              <a:defRPr sz="10583" b="1"/>
            </a:lvl1pPr>
            <a:lvl2pPr marL="2016023" indent="0">
              <a:buNone/>
              <a:defRPr sz="8819" b="1"/>
            </a:lvl2pPr>
            <a:lvl3pPr marL="4032047" indent="0">
              <a:buNone/>
              <a:defRPr sz="7937" b="1"/>
            </a:lvl3pPr>
            <a:lvl4pPr marL="6048070" indent="0">
              <a:buNone/>
              <a:defRPr sz="7055" b="1"/>
            </a:lvl4pPr>
            <a:lvl5pPr marL="8064094" indent="0">
              <a:buNone/>
              <a:defRPr sz="7055" b="1"/>
            </a:lvl5pPr>
            <a:lvl6pPr marL="10080117" indent="0">
              <a:buNone/>
              <a:defRPr sz="7055" b="1"/>
            </a:lvl6pPr>
            <a:lvl7pPr marL="12096140" indent="0">
              <a:buNone/>
              <a:defRPr sz="7055" b="1"/>
            </a:lvl7pPr>
            <a:lvl8pPr marL="14112164" indent="0">
              <a:buNone/>
              <a:defRPr sz="7055" b="1"/>
            </a:lvl8pPr>
            <a:lvl9pPr marL="16128187" indent="0">
              <a:buNone/>
              <a:defRPr sz="705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6031" y="11046105"/>
            <a:ext cx="17970992" cy="162471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505458" y="7413073"/>
            <a:ext cx="18059496" cy="3633032"/>
          </a:xfrm>
        </p:spPr>
        <p:txBody>
          <a:bodyPr anchor="b"/>
          <a:lstStyle>
            <a:lvl1pPr marL="0" indent="0">
              <a:buNone/>
              <a:defRPr sz="10583" b="1"/>
            </a:lvl1pPr>
            <a:lvl2pPr marL="2016023" indent="0">
              <a:buNone/>
              <a:defRPr sz="8819" b="1"/>
            </a:lvl2pPr>
            <a:lvl3pPr marL="4032047" indent="0">
              <a:buNone/>
              <a:defRPr sz="7937" b="1"/>
            </a:lvl3pPr>
            <a:lvl4pPr marL="6048070" indent="0">
              <a:buNone/>
              <a:defRPr sz="7055" b="1"/>
            </a:lvl4pPr>
            <a:lvl5pPr marL="8064094" indent="0">
              <a:buNone/>
              <a:defRPr sz="7055" b="1"/>
            </a:lvl5pPr>
            <a:lvl6pPr marL="10080117" indent="0">
              <a:buNone/>
              <a:defRPr sz="7055" b="1"/>
            </a:lvl6pPr>
            <a:lvl7pPr marL="12096140" indent="0">
              <a:buNone/>
              <a:defRPr sz="7055" b="1"/>
            </a:lvl7pPr>
            <a:lvl8pPr marL="14112164" indent="0">
              <a:buNone/>
              <a:defRPr sz="7055" b="1"/>
            </a:lvl8pPr>
            <a:lvl9pPr marL="16128187" indent="0">
              <a:buNone/>
              <a:defRPr sz="705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505458" y="11046105"/>
            <a:ext cx="18059496" cy="162471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AAAF-C299-754D-AA94-EBB7AD214BF4}" type="datetimeFigureOut">
              <a:rPr lang="en-US" smtClean="0"/>
              <a:t>11/4/24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6EA3-0564-814D-B58F-4F5AF021D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1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AAAF-C299-754D-AA94-EBB7AD214BF4}" type="datetimeFigureOut">
              <a:rPr lang="en-US" smtClean="0"/>
              <a:t>11/4/24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6EA3-0564-814D-B58F-4F5AF021D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3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AAAF-C299-754D-AA94-EBB7AD214BF4}" type="datetimeFigureOut">
              <a:rPr lang="en-US" smtClean="0"/>
              <a:t>11/4/24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6EA3-0564-814D-B58F-4F5AF021D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56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27" y="2016019"/>
            <a:ext cx="13700878" cy="7056067"/>
          </a:xfrm>
        </p:spPr>
        <p:txBody>
          <a:bodyPr anchor="b"/>
          <a:lstStyle>
            <a:lvl1pPr>
              <a:defRPr sz="141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59496" y="4354048"/>
            <a:ext cx="21505456" cy="21490205"/>
          </a:xfrm>
        </p:spPr>
        <p:txBody>
          <a:bodyPr/>
          <a:lstStyle>
            <a:lvl1pPr>
              <a:defRPr sz="14110"/>
            </a:lvl1pPr>
            <a:lvl2pPr>
              <a:defRPr sz="12347"/>
            </a:lvl2pPr>
            <a:lvl3pPr>
              <a:defRPr sz="10583"/>
            </a:lvl3pPr>
            <a:lvl4pPr>
              <a:defRPr sz="8819"/>
            </a:lvl4pPr>
            <a:lvl5pPr>
              <a:defRPr sz="8819"/>
            </a:lvl5pPr>
            <a:lvl6pPr>
              <a:defRPr sz="8819"/>
            </a:lvl6pPr>
            <a:lvl7pPr>
              <a:defRPr sz="8819"/>
            </a:lvl7pPr>
            <a:lvl8pPr>
              <a:defRPr sz="8819"/>
            </a:lvl8pPr>
            <a:lvl9pPr>
              <a:defRPr sz="881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26027" y="9072087"/>
            <a:ext cx="13700878" cy="16807162"/>
          </a:xfrm>
        </p:spPr>
        <p:txBody>
          <a:bodyPr/>
          <a:lstStyle>
            <a:lvl1pPr marL="0" indent="0">
              <a:buNone/>
              <a:defRPr sz="7055"/>
            </a:lvl1pPr>
            <a:lvl2pPr marL="2016023" indent="0">
              <a:buNone/>
              <a:defRPr sz="6173"/>
            </a:lvl2pPr>
            <a:lvl3pPr marL="4032047" indent="0">
              <a:buNone/>
              <a:defRPr sz="5291"/>
            </a:lvl3pPr>
            <a:lvl4pPr marL="6048070" indent="0">
              <a:buNone/>
              <a:defRPr sz="4410"/>
            </a:lvl4pPr>
            <a:lvl5pPr marL="8064094" indent="0">
              <a:buNone/>
              <a:defRPr sz="4410"/>
            </a:lvl5pPr>
            <a:lvl6pPr marL="10080117" indent="0">
              <a:buNone/>
              <a:defRPr sz="4410"/>
            </a:lvl6pPr>
            <a:lvl7pPr marL="12096140" indent="0">
              <a:buNone/>
              <a:defRPr sz="4410"/>
            </a:lvl7pPr>
            <a:lvl8pPr marL="14112164" indent="0">
              <a:buNone/>
              <a:defRPr sz="4410"/>
            </a:lvl8pPr>
            <a:lvl9pPr marL="16128187" indent="0">
              <a:buNone/>
              <a:defRPr sz="44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AAAF-C299-754D-AA94-EBB7AD214BF4}" type="datetimeFigureOut">
              <a:rPr lang="en-US" smtClean="0"/>
              <a:t>11/4/24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6EA3-0564-814D-B58F-4F5AF021D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81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27" y="2016019"/>
            <a:ext cx="13700878" cy="7056067"/>
          </a:xfrm>
        </p:spPr>
        <p:txBody>
          <a:bodyPr anchor="b"/>
          <a:lstStyle>
            <a:lvl1pPr>
              <a:defRPr sz="141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059496" y="4354048"/>
            <a:ext cx="21505456" cy="21490205"/>
          </a:xfrm>
        </p:spPr>
        <p:txBody>
          <a:bodyPr anchor="t"/>
          <a:lstStyle>
            <a:lvl1pPr marL="0" indent="0">
              <a:buNone/>
              <a:defRPr sz="14110"/>
            </a:lvl1pPr>
            <a:lvl2pPr marL="2016023" indent="0">
              <a:buNone/>
              <a:defRPr sz="12347"/>
            </a:lvl2pPr>
            <a:lvl3pPr marL="4032047" indent="0">
              <a:buNone/>
              <a:defRPr sz="10583"/>
            </a:lvl3pPr>
            <a:lvl4pPr marL="6048070" indent="0">
              <a:buNone/>
              <a:defRPr sz="8819"/>
            </a:lvl4pPr>
            <a:lvl5pPr marL="8064094" indent="0">
              <a:buNone/>
              <a:defRPr sz="8819"/>
            </a:lvl5pPr>
            <a:lvl6pPr marL="10080117" indent="0">
              <a:buNone/>
              <a:defRPr sz="8819"/>
            </a:lvl6pPr>
            <a:lvl7pPr marL="12096140" indent="0">
              <a:buNone/>
              <a:defRPr sz="8819"/>
            </a:lvl7pPr>
            <a:lvl8pPr marL="14112164" indent="0">
              <a:buNone/>
              <a:defRPr sz="8819"/>
            </a:lvl8pPr>
            <a:lvl9pPr marL="16128187" indent="0">
              <a:buNone/>
              <a:defRPr sz="881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26027" y="9072087"/>
            <a:ext cx="13700878" cy="16807162"/>
          </a:xfrm>
        </p:spPr>
        <p:txBody>
          <a:bodyPr/>
          <a:lstStyle>
            <a:lvl1pPr marL="0" indent="0">
              <a:buNone/>
              <a:defRPr sz="7055"/>
            </a:lvl1pPr>
            <a:lvl2pPr marL="2016023" indent="0">
              <a:buNone/>
              <a:defRPr sz="6173"/>
            </a:lvl2pPr>
            <a:lvl3pPr marL="4032047" indent="0">
              <a:buNone/>
              <a:defRPr sz="5291"/>
            </a:lvl3pPr>
            <a:lvl4pPr marL="6048070" indent="0">
              <a:buNone/>
              <a:defRPr sz="4410"/>
            </a:lvl4pPr>
            <a:lvl5pPr marL="8064094" indent="0">
              <a:buNone/>
              <a:defRPr sz="4410"/>
            </a:lvl5pPr>
            <a:lvl6pPr marL="10080117" indent="0">
              <a:buNone/>
              <a:defRPr sz="4410"/>
            </a:lvl6pPr>
            <a:lvl7pPr marL="12096140" indent="0">
              <a:buNone/>
              <a:defRPr sz="4410"/>
            </a:lvl7pPr>
            <a:lvl8pPr marL="14112164" indent="0">
              <a:buNone/>
              <a:defRPr sz="4410"/>
            </a:lvl8pPr>
            <a:lvl9pPr marL="16128187" indent="0">
              <a:buNone/>
              <a:defRPr sz="44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AAAF-C299-754D-AA94-EBB7AD214BF4}" type="datetimeFigureOut">
              <a:rPr lang="en-US" smtClean="0"/>
              <a:t>11/4/24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6EA3-0564-814D-B58F-4F5AF021D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788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20494" y="1610022"/>
            <a:ext cx="36638925" cy="5845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94" y="8050077"/>
            <a:ext cx="36638925" cy="1918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20494" y="28028274"/>
            <a:ext cx="9557980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BAAAF-C299-754D-AA94-EBB7AD214BF4}" type="datetimeFigureOut">
              <a:rPr lang="en-US" smtClean="0"/>
              <a:t>11/4/24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071471" y="28028274"/>
            <a:ext cx="14336971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001439" y="28028274"/>
            <a:ext cx="9557980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86EA3-0564-814D-B58F-4F5AF021D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4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32047" rtl="0" eaLnBrk="1" latinLnBrk="0" hangingPunct="1">
        <a:lnSpc>
          <a:spcPct val="90000"/>
        </a:lnSpc>
        <a:spcBef>
          <a:spcPct val="0"/>
        </a:spcBef>
        <a:buNone/>
        <a:defRPr sz="194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8012" indent="-1008012" algn="l" defTabSz="4032047" rtl="0" eaLnBrk="1" latinLnBrk="0" hangingPunct="1">
        <a:lnSpc>
          <a:spcPct val="90000"/>
        </a:lnSpc>
        <a:spcBef>
          <a:spcPts val="4410"/>
        </a:spcBef>
        <a:buFont typeface="Arial" panose="020B0604020202020204" pitchFamily="34" charset="0"/>
        <a:buChar char="•"/>
        <a:defRPr sz="12347" kern="1200">
          <a:solidFill>
            <a:schemeClr val="tx1"/>
          </a:solidFill>
          <a:latin typeface="+mn-lt"/>
          <a:ea typeface="+mn-ea"/>
          <a:cs typeface="+mn-cs"/>
        </a:defRPr>
      </a:lvl1pPr>
      <a:lvl2pPr marL="3024035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10583" kern="1200">
          <a:solidFill>
            <a:schemeClr val="tx1"/>
          </a:solidFill>
          <a:latin typeface="+mn-lt"/>
          <a:ea typeface="+mn-ea"/>
          <a:cs typeface="+mn-cs"/>
        </a:defRPr>
      </a:lvl2pPr>
      <a:lvl3pPr marL="5040059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3pPr>
      <a:lvl4pPr marL="7056082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4pPr>
      <a:lvl5pPr marL="9072105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5pPr>
      <a:lvl6pPr marL="11088129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6pPr>
      <a:lvl7pPr marL="13104152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7pPr>
      <a:lvl8pPr marL="15120176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8pPr>
      <a:lvl9pPr marL="17136199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1pPr>
      <a:lvl2pPr marL="2016023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4032047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3pPr>
      <a:lvl4pPr marL="6048070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4pPr>
      <a:lvl5pPr marL="8064094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5pPr>
      <a:lvl6pPr marL="10080117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6pPr>
      <a:lvl7pPr marL="12096140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7pPr>
      <a:lvl8pPr marL="14112164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8pPr>
      <a:lvl9pPr marL="16128187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ounded Rectangle 46"/>
          <p:cNvSpPr/>
          <p:nvPr/>
        </p:nvSpPr>
        <p:spPr>
          <a:xfrm>
            <a:off x="1484075" y="6031381"/>
            <a:ext cx="12229646" cy="954000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206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608950" y="7005868"/>
            <a:ext cx="9477976" cy="650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777387" y="7779662"/>
            <a:ext cx="117236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2113" indent="-392113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Critical need to strengthen the global nursing and midwifery workforce, especially in Malawi, where they primarily provide obstetric and neonatal care.</a:t>
            </a:r>
          </a:p>
          <a:p>
            <a:pPr marL="392113" indent="-392113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 2017, an intensive training program with year long bedside mentorship was implemented for nurses and midwives in Neno district, Malawi.</a:t>
            </a:r>
          </a:p>
          <a:p>
            <a:pPr marL="392113" indent="-392113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Project aimed for sustainability with a staged handover to local ownership after three years of intervention.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997373" y="6118870"/>
            <a:ext cx="9477976" cy="848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08950" y="12541263"/>
            <a:ext cx="9477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Study objective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08950" y="13291837"/>
            <a:ext cx="100737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To assess sustained improvement in obstetric and neonatal complication reporting practices 31 months post-project completion.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28600954" y="6286500"/>
            <a:ext cx="12289695" cy="4751036"/>
          </a:xfrm>
          <a:prstGeom prst="roundRect">
            <a:avLst/>
          </a:prstGeom>
          <a:noFill/>
          <a:ln w="1016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0092113" y="6425515"/>
            <a:ext cx="9723960" cy="917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9156538" y="7218101"/>
            <a:ext cx="113736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Lack of differences suggest practices were sustained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Accurate reporting and subsequent care suggests providers have an improved ability to recognize complications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Long-term mentorship is pivotal for skill retention after trainings 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1085794" y="15862676"/>
            <a:ext cx="12566339" cy="11344467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859910" y="15808667"/>
            <a:ext cx="9477976" cy="8790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469570" y="16504385"/>
            <a:ext cx="12244151" cy="997196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/>
              <a:t>Design:</a:t>
            </a:r>
          </a:p>
          <a:p>
            <a:r>
              <a:rPr lang="en-US" sz="3600" dirty="0"/>
              <a:t>This was a secondary data analysis of Malawi District Health Information Software 2 (DHIS2) data.</a:t>
            </a:r>
          </a:p>
          <a:p>
            <a:endParaRPr lang="en-US" sz="1800" dirty="0"/>
          </a:p>
          <a:p>
            <a:r>
              <a:rPr lang="en-US" sz="4000" b="1" dirty="0"/>
              <a:t>Study Periods:</a:t>
            </a:r>
            <a:endParaRPr lang="en-US" sz="4000" dirty="0"/>
          </a:p>
          <a:p>
            <a:r>
              <a:rPr lang="en-US" sz="3600" i="1" dirty="0"/>
              <a:t>Pre-completion:</a:t>
            </a:r>
            <a:r>
              <a:rPr lang="en-US" sz="3600" dirty="0"/>
              <a:t> January 2019 – September 2020</a:t>
            </a:r>
          </a:p>
          <a:p>
            <a:r>
              <a:rPr lang="en-US" sz="3600" i="1" dirty="0"/>
              <a:t>Post-completion:</a:t>
            </a:r>
            <a:r>
              <a:rPr lang="en-US" sz="3600" dirty="0"/>
              <a:t> October 2020 – May 2023</a:t>
            </a:r>
          </a:p>
          <a:p>
            <a:endParaRPr lang="en-US" sz="1800" dirty="0"/>
          </a:p>
          <a:p>
            <a:r>
              <a:rPr lang="en-US" sz="4000" b="1" dirty="0"/>
              <a:t>Analysis:</a:t>
            </a:r>
          </a:p>
          <a:p>
            <a:r>
              <a:rPr lang="en-US" sz="3600" dirty="0"/>
              <a:t>Bivariate analyses explored differences between pre- and post-project periods. </a:t>
            </a:r>
          </a:p>
          <a:p>
            <a:r>
              <a:rPr lang="en-US" sz="3600" dirty="0"/>
              <a:t>Multivariate linear regression to control for facility factors.</a:t>
            </a:r>
          </a:p>
          <a:p>
            <a:endParaRPr lang="en-US" sz="1800" dirty="0"/>
          </a:p>
          <a:p>
            <a:r>
              <a:rPr lang="en-US" sz="3600" b="1" dirty="0"/>
              <a:t>Study variables</a:t>
            </a:r>
          </a:p>
          <a:p>
            <a:pPr marL="293688" indent="-293688">
              <a:buFont typeface="Arial" panose="020B0604020202020204" pitchFamily="34" charset="0"/>
              <a:buChar char="•"/>
            </a:pPr>
            <a:r>
              <a:rPr lang="en-US" sz="3600" dirty="0"/>
              <a:t>Maternal complications &amp; associated emergency obstetric care </a:t>
            </a:r>
          </a:p>
          <a:p>
            <a:pPr marL="293688" indent="-293688">
              <a:buFont typeface="Arial" panose="020B0604020202020204" pitchFamily="34" charset="0"/>
              <a:buChar char="•"/>
            </a:pPr>
            <a:r>
              <a:rPr lang="en-US" sz="3600" dirty="0"/>
              <a:t>Neonatal complications &amp; associated emergency neonatal care </a:t>
            </a:r>
          </a:p>
          <a:p>
            <a:pPr marL="293688" indent="-293688">
              <a:buFont typeface="Arial" panose="020B0604020202020204" pitchFamily="34" charset="0"/>
              <a:buChar char="•"/>
            </a:pPr>
            <a:r>
              <a:rPr lang="en-US" sz="3600" dirty="0"/>
              <a:t>Location and mode of delivery</a:t>
            </a:r>
          </a:p>
          <a:p>
            <a:pPr marL="293688" indent="-293688">
              <a:buFont typeface="Arial" panose="020B0604020202020204" pitchFamily="34" charset="0"/>
              <a:buChar char="•"/>
            </a:pPr>
            <a:r>
              <a:rPr lang="en-US" sz="3600" dirty="0"/>
              <a:t>Neonatal survival</a:t>
            </a:r>
          </a:p>
          <a:p>
            <a:pPr marL="293688" indent="-293688">
              <a:buFont typeface="Arial" panose="020B0604020202020204" pitchFamily="34" charset="0"/>
              <a:buChar char="•"/>
            </a:pPr>
            <a:r>
              <a:rPr lang="en-US" sz="3600" dirty="0"/>
              <a:t>Referrals to tertiary care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28842091" y="11487119"/>
            <a:ext cx="12119098" cy="4613476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9281660" y="11543325"/>
            <a:ext cx="113406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Recommendations for sustainability </a:t>
            </a:r>
            <a:endParaRPr lang="en-GB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8960840" y="12505784"/>
            <a:ext cx="116059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2288" indent="-522288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Transparent partnerships with predetermined handover timelines are key to long-term sustainability</a:t>
            </a:r>
          </a:p>
          <a:p>
            <a:pPr marL="522288" indent="-522288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Clinical mentorship after trainings is important for skill retention</a:t>
            </a:r>
          </a:p>
          <a:p>
            <a:pPr marL="522288" indent="-522288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Center nurses and midwives for maternal and neonatal health 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28801804" y="21622457"/>
            <a:ext cx="12088845" cy="2761749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9987369" y="21710675"/>
            <a:ext cx="9477976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latin typeface="Arial" panose="020B0604020202020204" pitchFamily="34" charset="0"/>
                <a:cs typeface="Arial" panose="020B0604020202020204" pitchFamily="34" charset="0"/>
              </a:rPr>
              <a:t>Acknowledgement 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9193129" y="22576526"/>
            <a:ext cx="114291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University of California San Francisco - Global Action in Nursing, Partners In Health/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Abwenzi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Pa za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Umoyo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Malawi Ministry of Health, and Neno DHO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 Box 4"/>
          <p:cNvSpPr txBox="1">
            <a:spLocks noChangeArrowheads="1"/>
          </p:cNvSpPr>
          <p:nvPr/>
        </p:nvSpPr>
        <p:spPr bwMode="auto">
          <a:xfrm>
            <a:off x="8832231" y="3209414"/>
            <a:ext cx="23835602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51972" tIns="351972" rIns="351972" bIns="351972"/>
          <a:lstStyle/>
          <a:p>
            <a:pPr algn="ctr" defTabSz="893763" eaLnBrk="1" hangingPunct="1"/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4458744" y="238735"/>
            <a:ext cx="32924515" cy="2160000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mentorship is critical for knowledge retention: A secondary data analysis of maternal and neonatal complications in </a:t>
            </a:r>
            <a:r>
              <a:rPr lang="en-US" sz="6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Neno</a:t>
            </a:r>
            <a:r>
              <a:rPr lang="en-US" sz="6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district, Malawi</a:t>
            </a:r>
            <a:endParaRPr lang="en-GB" sz="6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9603851" y="4300086"/>
            <a:ext cx="23256000" cy="1440000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indent="-742950" algn="ctr">
              <a:buFont typeface="+mj-lt"/>
              <a:buAutoNum type="arabicPeriod"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University of California San Francisco - Global Action in Nursing</a:t>
            </a:r>
          </a:p>
          <a:p>
            <a:pPr marL="742950" indent="-742950" algn="ctr">
              <a:buFont typeface="+mj-lt"/>
              <a:buAutoNum type="arabicPeriod"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Partners In Health/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Abwenzi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Pa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Umoyo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28753804" y="16503710"/>
            <a:ext cx="12179147" cy="4725804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9281659" y="16571503"/>
            <a:ext cx="112851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9040481" y="17287315"/>
            <a:ext cx="118501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2288" indent="-522288">
              <a:buFont typeface="+mj-lt"/>
              <a:buAutoNum type="arabicPeriod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Jester R. Global shortage of nurses. </a:t>
            </a:r>
            <a:r>
              <a:rPr lang="en-GB" sz="36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 J </a:t>
            </a:r>
            <a:r>
              <a:rPr lang="en-GB" sz="3600" dirty="0" err="1">
                <a:latin typeface="Arial" panose="020B0604020202020204" pitchFamily="34" charset="0"/>
                <a:cs typeface="Arial" panose="020B0604020202020204" pitchFamily="34" charset="0"/>
              </a:rPr>
              <a:t>Orthop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 Trauma </a:t>
            </a:r>
            <a:r>
              <a:rPr lang="en-GB" sz="3600" dirty="0" err="1">
                <a:latin typeface="Arial" panose="020B0604020202020204" pitchFamily="34" charset="0"/>
                <a:cs typeface="Arial" panose="020B0604020202020204" pitchFamily="34" charset="0"/>
              </a:rPr>
              <a:t>Nurs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. 2023;49:101018. doi:10.1016/j.ijotn.2023.101018</a:t>
            </a:r>
          </a:p>
          <a:p>
            <a:pPr marL="522288" indent="-522288">
              <a:buFont typeface="+mj-lt"/>
              <a:buAutoNum type="arabicPeriod"/>
            </a:pPr>
            <a:r>
              <a:rPr lang="en-GB" sz="3600" dirty="0" err="1">
                <a:latin typeface="Arial" panose="020B0604020202020204" pitchFamily="34" charset="0"/>
                <a:cs typeface="Arial" panose="020B0604020202020204" pitchFamily="34" charset="0"/>
              </a:rPr>
              <a:t>Openshaw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 M, </a:t>
            </a:r>
            <a:r>
              <a:rPr lang="en-GB" sz="3600" dirty="0" err="1">
                <a:latin typeface="Arial" panose="020B0604020202020204" pitchFamily="34" charset="0"/>
                <a:cs typeface="Arial" panose="020B0604020202020204" pitchFamily="34" charset="0"/>
              </a:rPr>
              <a:t>Kachimanga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 C, Mphande I, et al. The Global Action in Nursing (GAIN) project in rural Malawi. </a:t>
            </a:r>
            <a:r>
              <a:rPr lang="en-GB" sz="36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 J </a:t>
            </a:r>
            <a:r>
              <a:rPr lang="en-GB" sz="3600" dirty="0" err="1">
                <a:latin typeface="Arial" panose="020B0604020202020204" pitchFamily="34" charset="0"/>
                <a:cs typeface="Arial" panose="020B0604020202020204" pitchFamily="34" charset="0"/>
              </a:rPr>
              <a:t>Afr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latin typeface="Arial" panose="020B0604020202020204" pitchFamily="34" charset="0"/>
                <a:cs typeface="Arial" panose="020B0604020202020204" pitchFamily="34" charset="0"/>
              </a:rPr>
              <a:t>Nurs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 Sci. 2023;19:100615. doi:10.1016/j.ijans.2023.100615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8189308" y="2619225"/>
            <a:ext cx="26085086" cy="1440000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Miranda Rouse</a:t>
            </a:r>
            <a:r>
              <a:rPr lang="en-US" sz="4000" baseline="30000" dirty="0"/>
              <a:t>1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, Ashley Mitchell</a:t>
            </a:r>
            <a:r>
              <a:rPr lang="en-US" sz="4000" baseline="30000" dirty="0"/>
              <a:t>1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, Alden Blair</a:t>
            </a:r>
            <a:r>
              <a:rPr lang="en-US" sz="4000" baseline="30000" dirty="0"/>
              <a:t>1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, Kimberly </a:t>
            </a:r>
            <a:r>
              <a:rPr lang="en-GB" sz="4000" dirty="0" err="1">
                <a:latin typeface="Arial" panose="020B0604020202020204" pitchFamily="34" charset="0"/>
                <a:cs typeface="Arial" panose="020B0604020202020204" pitchFamily="34" charset="0"/>
              </a:rPr>
              <a:t>Baltzell</a:t>
            </a:r>
            <a:r>
              <a:rPr lang="en-US" sz="4000" baseline="30000" dirty="0"/>
              <a:t>1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000" dirty="0" err="1">
                <a:latin typeface="Arial" panose="020B0604020202020204" pitchFamily="34" charset="0"/>
                <a:cs typeface="Arial" panose="020B0604020202020204" pitchFamily="34" charset="0"/>
              </a:rPr>
              <a:t>Sitalire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dirty="0" err="1">
                <a:latin typeface="Arial" panose="020B0604020202020204" pitchFamily="34" charset="0"/>
                <a:cs typeface="Arial" panose="020B0604020202020204" pitchFamily="34" charset="0"/>
              </a:rPr>
              <a:t>Kapira</a:t>
            </a:r>
            <a:r>
              <a:rPr lang="en-US" sz="4000" baseline="30000" dirty="0"/>
              <a:t>2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000" dirty="0" err="1">
                <a:latin typeface="Arial" panose="020B0604020202020204" pitchFamily="34" charset="0"/>
                <a:cs typeface="Arial" panose="020B0604020202020204" pitchFamily="34" charset="0"/>
              </a:rPr>
              <a:t>Mphatso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dirty="0" err="1">
                <a:latin typeface="Arial" panose="020B0604020202020204" pitchFamily="34" charset="0"/>
                <a:cs typeface="Arial" panose="020B0604020202020204" pitchFamily="34" charset="0"/>
              </a:rPr>
              <a:t>Sayeda</a:t>
            </a:r>
            <a:r>
              <a:rPr lang="en-US" sz="4000" baseline="30000" dirty="0"/>
              <a:t>2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, Isaac </a:t>
            </a:r>
            <a:r>
              <a:rPr lang="en-GB" sz="4000" dirty="0" err="1">
                <a:latin typeface="Arial" panose="020B0604020202020204" pitchFamily="34" charset="0"/>
                <a:cs typeface="Arial" panose="020B0604020202020204" pitchFamily="34" charset="0"/>
              </a:rPr>
              <a:t>Mphande</a:t>
            </a:r>
            <a:r>
              <a:rPr lang="en-US" sz="4000" baseline="30000" dirty="0"/>
              <a:t>2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Daniel </a:t>
            </a:r>
            <a:r>
              <a:rPr lang="en-GB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Maweu</a:t>
            </a:r>
            <a:r>
              <a:rPr lang="en-US" sz="4000" baseline="30000" dirty="0"/>
              <a:t>2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14427892" y="7193360"/>
            <a:ext cx="14238712" cy="5359714"/>
            <a:chOff x="508917" y="2312196"/>
            <a:chExt cx="7094544" cy="1747144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A7D61F56-D1D9-9A4F-9D23-01A6FAA96AB7}"/>
                </a:ext>
              </a:extLst>
            </p:cNvPr>
            <p:cNvSpPr/>
            <p:nvPr/>
          </p:nvSpPr>
          <p:spPr>
            <a:xfrm>
              <a:off x="705040" y="3404222"/>
              <a:ext cx="581629" cy="182880"/>
            </a:xfrm>
            <a:prstGeom prst="rect">
              <a:avLst/>
            </a:prstGeom>
            <a:solidFill>
              <a:srgbClr val="35A3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E8BE1DD8-5DDA-2843-905C-7DE6DABC6C9A}"/>
                </a:ext>
              </a:extLst>
            </p:cNvPr>
            <p:cNvSpPr/>
            <p:nvPr/>
          </p:nvSpPr>
          <p:spPr>
            <a:xfrm>
              <a:off x="697623" y="3619282"/>
              <a:ext cx="5800725" cy="182880"/>
            </a:xfrm>
            <a:prstGeom prst="rect">
              <a:avLst/>
            </a:prstGeom>
            <a:solidFill>
              <a:srgbClr val="FF7E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9B2C5C9-A1BE-7C45-B42E-F803B1F2A414}"/>
                </a:ext>
              </a:extLst>
            </p:cNvPr>
            <p:cNvSpPr txBox="1"/>
            <p:nvPr/>
          </p:nvSpPr>
          <p:spPr>
            <a:xfrm>
              <a:off x="508917" y="2771823"/>
              <a:ext cx="1876425" cy="431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bEmONC</a:t>
              </a:r>
            </a:p>
            <a:p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training</a:t>
              </a:r>
              <a:endParaRPr lang="en-US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832E399-62B0-5442-8BE3-ED0023CA80CF}"/>
                </a:ext>
              </a:extLst>
            </p:cNvPr>
            <p:cNvSpPr txBox="1"/>
            <p:nvPr/>
          </p:nvSpPr>
          <p:spPr>
            <a:xfrm>
              <a:off x="1254221" y="3802162"/>
              <a:ext cx="5211680" cy="230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1-year long mentorship </a:t>
              </a:r>
              <a:endParaRPr lang="en-US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973C42E8-C08B-E047-9AAC-60131423FE55}"/>
                </a:ext>
              </a:extLst>
            </p:cNvPr>
            <p:cNvSpPr/>
            <p:nvPr/>
          </p:nvSpPr>
          <p:spPr>
            <a:xfrm>
              <a:off x="6179546" y="3408324"/>
              <a:ext cx="298131" cy="18288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722AE43E-C22C-894D-AC63-182C2B203A05}"/>
                </a:ext>
              </a:extLst>
            </p:cNvPr>
            <p:cNvSpPr txBox="1"/>
            <p:nvPr/>
          </p:nvSpPr>
          <p:spPr>
            <a:xfrm>
              <a:off x="2577379" y="2312196"/>
              <a:ext cx="2513041" cy="1033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Participant follow-up &amp; Refresher course</a:t>
              </a:r>
            </a:p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(Six-months into mentorship)</a:t>
              </a:r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5B493259-C19D-E048-BF3D-CC306202F10C}"/>
                </a:ext>
              </a:extLst>
            </p:cNvPr>
            <p:cNvCxnSpPr>
              <a:cxnSpLocks/>
            </p:cNvCxnSpPr>
            <p:nvPr/>
          </p:nvCxnSpPr>
          <p:spPr>
            <a:xfrm>
              <a:off x="3723539" y="3359600"/>
              <a:ext cx="0" cy="25717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99A130DD-EB65-6C45-8879-2E4971408281}"/>
                </a:ext>
              </a:extLst>
            </p:cNvPr>
            <p:cNvCxnSpPr>
              <a:cxnSpLocks/>
            </p:cNvCxnSpPr>
            <p:nvPr/>
          </p:nvCxnSpPr>
          <p:spPr>
            <a:xfrm>
              <a:off x="705416" y="3361670"/>
              <a:ext cx="0" cy="25717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EB2C6268-2F4F-B746-8059-D8574B5E0A0D}"/>
                </a:ext>
              </a:extLst>
            </p:cNvPr>
            <p:cNvCxnSpPr>
              <a:cxnSpLocks/>
            </p:cNvCxnSpPr>
            <p:nvPr/>
          </p:nvCxnSpPr>
          <p:spPr>
            <a:xfrm>
              <a:off x="1286668" y="3361670"/>
              <a:ext cx="0" cy="25717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50F1081C-169C-0248-AB57-66AE46BAB01B}"/>
                </a:ext>
              </a:extLst>
            </p:cNvPr>
            <p:cNvSpPr/>
            <p:nvPr/>
          </p:nvSpPr>
          <p:spPr>
            <a:xfrm>
              <a:off x="3726735" y="3403093"/>
              <a:ext cx="301386" cy="182880"/>
            </a:xfrm>
            <a:prstGeom prst="rect">
              <a:avLst/>
            </a:prstGeom>
            <a:solidFill>
              <a:srgbClr val="B58C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9A9E5C5B-6000-B246-8830-041CA23B9682}"/>
                </a:ext>
              </a:extLst>
            </p:cNvPr>
            <p:cNvCxnSpPr>
              <a:cxnSpLocks/>
            </p:cNvCxnSpPr>
            <p:nvPr/>
          </p:nvCxnSpPr>
          <p:spPr>
            <a:xfrm>
              <a:off x="4024867" y="3359600"/>
              <a:ext cx="0" cy="25717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5B493259-C19D-E048-BF3D-CC306202F10C}"/>
                </a:ext>
              </a:extLst>
            </p:cNvPr>
            <p:cNvCxnSpPr>
              <a:cxnSpLocks/>
            </p:cNvCxnSpPr>
            <p:nvPr/>
          </p:nvCxnSpPr>
          <p:spPr>
            <a:xfrm>
              <a:off x="6179546" y="3363653"/>
              <a:ext cx="0" cy="25717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9A9E5C5B-6000-B246-8830-041CA23B9682}"/>
                </a:ext>
              </a:extLst>
            </p:cNvPr>
            <p:cNvCxnSpPr>
              <a:cxnSpLocks/>
            </p:cNvCxnSpPr>
            <p:nvPr/>
          </p:nvCxnSpPr>
          <p:spPr>
            <a:xfrm>
              <a:off x="6477735" y="3363653"/>
              <a:ext cx="0" cy="25717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EB2C6268-2F4F-B746-8059-D8574B5E0A0D}"/>
                </a:ext>
              </a:extLst>
            </p:cNvPr>
            <p:cNvCxnSpPr>
              <a:cxnSpLocks/>
            </p:cNvCxnSpPr>
            <p:nvPr/>
          </p:nvCxnSpPr>
          <p:spPr>
            <a:xfrm>
              <a:off x="1286668" y="3802162"/>
              <a:ext cx="0" cy="25717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EB2C6268-2F4F-B746-8059-D8574B5E0A0D}"/>
                </a:ext>
              </a:extLst>
            </p:cNvPr>
            <p:cNvCxnSpPr>
              <a:cxnSpLocks/>
            </p:cNvCxnSpPr>
            <p:nvPr/>
          </p:nvCxnSpPr>
          <p:spPr>
            <a:xfrm>
              <a:off x="6496435" y="3800092"/>
              <a:ext cx="0" cy="25717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722AE43E-C22C-894D-AC63-182C2B203A05}"/>
                </a:ext>
              </a:extLst>
            </p:cNvPr>
            <p:cNvSpPr txBox="1"/>
            <p:nvPr/>
          </p:nvSpPr>
          <p:spPr>
            <a:xfrm>
              <a:off x="5090420" y="2479320"/>
              <a:ext cx="2513041" cy="8327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Participant follow-up </a:t>
              </a:r>
            </a:p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(12-months into mentorship)</a:t>
              </a:r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16553453" y="6216800"/>
            <a:ext cx="9477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latin typeface="Arial" panose="020B0604020202020204" pitchFamily="34" charset="0"/>
                <a:cs typeface="Arial" panose="020B0604020202020204" pitchFamily="34" charset="0"/>
              </a:rPr>
              <a:t>Mentorship Program Design</a:t>
            </a:r>
          </a:p>
        </p:txBody>
      </p:sp>
      <p:graphicFrame>
        <p:nvGraphicFramePr>
          <p:cNvPr id="95" name="Content Placeholder 7">
            <a:extLst>
              <a:ext uri="{FF2B5EF4-FFF2-40B4-BE49-F238E27FC236}">
                <a16:creationId xmlns:a16="http://schemas.microsoft.com/office/drawing/2014/main" id="{01B0AF8D-50F8-A765-2BB5-FF44D816D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491807"/>
              </p:ext>
            </p:extLst>
          </p:nvPr>
        </p:nvGraphicFramePr>
        <p:xfrm>
          <a:off x="13960611" y="17945250"/>
          <a:ext cx="14499338" cy="9262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2058">
                  <a:extLst>
                    <a:ext uri="{9D8B030D-6E8A-4147-A177-3AD203B41FA5}">
                      <a16:colId xmlns:a16="http://schemas.microsoft.com/office/drawing/2014/main" val="3870278003"/>
                    </a:ext>
                  </a:extLst>
                </a:gridCol>
                <a:gridCol w="2738763">
                  <a:extLst>
                    <a:ext uri="{9D8B030D-6E8A-4147-A177-3AD203B41FA5}">
                      <a16:colId xmlns:a16="http://schemas.microsoft.com/office/drawing/2014/main" val="2759824980"/>
                    </a:ext>
                  </a:extLst>
                </a:gridCol>
                <a:gridCol w="2738763">
                  <a:extLst>
                    <a:ext uri="{9D8B030D-6E8A-4147-A177-3AD203B41FA5}">
                      <a16:colId xmlns:a16="http://schemas.microsoft.com/office/drawing/2014/main" val="642301382"/>
                    </a:ext>
                  </a:extLst>
                </a:gridCol>
                <a:gridCol w="2255452">
                  <a:extLst>
                    <a:ext uri="{9D8B030D-6E8A-4147-A177-3AD203B41FA5}">
                      <a16:colId xmlns:a16="http://schemas.microsoft.com/office/drawing/2014/main" val="3761974899"/>
                    </a:ext>
                  </a:extLst>
                </a:gridCol>
                <a:gridCol w="1924302">
                  <a:extLst>
                    <a:ext uri="{9D8B030D-6E8A-4147-A177-3AD203B41FA5}">
                      <a16:colId xmlns:a16="http://schemas.microsoft.com/office/drawing/2014/main" val="1597698259"/>
                    </a:ext>
                  </a:extLst>
                </a:gridCol>
              </a:tblGrid>
              <a:tr h="194100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Statistically significant differences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Pre-handover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(Total months=209)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 % [Min, Max]</a:t>
                      </a:r>
                      <a:endParaRPr lang="en-US" sz="24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Post-handover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(Total months=316)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 % [Min, Max]</a:t>
                      </a:r>
                      <a:endParaRPr lang="en-US" sz="24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Unadjusted p-value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711" marR="6171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Adjusted p-value*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711" marR="61711" marT="0" marB="0" anchor="b"/>
                </a:tc>
                <a:extLst>
                  <a:ext uri="{0D108BD9-81ED-4DB2-BD59-A6C34878D82A}">
                    <a16:rowId xmlns:a16="http://schemas.microsoft.com/office/drawing/2014/main" val="551910627"/>
                  </a:ext>
                </a:extLst>
              </a:tr>
              <a:tr h="58309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Maternal complications</a:t>
                      </a:r>
                      <a:endParaRPr lang="en-US" sz="3200" b="1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6444478"/>
                  </a:ext>
                </a:extLst>
              </a:tr>
              <a:tr h="6667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Antepartum hemorrhage</a:t>
                      </a:r>
                      <a:endParaRPr lang="en-US" sz="3200" b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711" marR="61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[0, 20.0]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711" marR="61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[0, 20.0]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711" marR="61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0.005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711" marR="6171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0.004</a:t>
                      </a:r>
                      <a:r>
                        <a:rPr lang="en-US" sz="3200" b="1" kern="1200" baseline="300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endParaRPr lang="en-US" sz="32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1711" marR="61711" marT="0" marB="0" anchor="ctr"/>
                </a:tc>
                <a:extLst>
                  <a:ext uri="{0D108BD9-81ED-4DB2-BD59-A6C34878D82A}">
                    <a16:rowId xmlns:a16="http://schemas.microsoft.com/office/drawing/2014/main" val="1729573503"/>
                  </a:ext>
                </a:extLst>
              </a:tr>
              <a:tr h="6667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Maternal sepsis</a:t>
                      </a:r>
                      <a:endParaRPr lang="en-US" sz="3200" b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711" marR="61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[0, 20.0]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711" marR="61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[0, 8.33]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711" marR="61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0.031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711" marR="61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0.015</a:t>
                      </a:r>
                      <a:r>
                        <a:rPr kumimoji="0" lang="en-US" sz="32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711" marR="61711" marT="0" marB="0" anchor="ctr"/>
                </a:tc>
                <a:extLst>
                  <a:ext uri="{0D108BD9-81ED-4DB2-BD59-A6C34878D82A}">
                    <a16:rowId xmlns:a16="http://schemas.microsoft.com/office/drawing/2014/main" val="864929689"/>
                  </a:ext>
                </a:extLst>
              </a:tr>
              <a:tr h="58309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Associated emergency obstetric care</a:t>
                      </a:r>
                      <a:endParaRPr lang="en-US" sz="3200" b="1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0358712"/>
                  </a:ext>
                </a:extLst>
              </a:tr>
              <a:tr h="6667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Manual removal of placenta</a:t>
                      </a:r>
                      <a:endParaRPr lang="en-US" sz="3200" b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[0, 11.1]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[0, 7.69]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711" marR="6171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0.001</a:t>
                      </a:r>
                      <a:r>
                        <a:rPr kumimoji="0" lang="en-US" sz="32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711" marR="61711" marT="0" marB="0" anchor="ctr"/>
                </a:tc>
                <a:extLst>
                  <a:ext uri="{0D108BD9-81ED-4DB2-BD59-A6C34878D82A}">
                    <a16:rowId xmlns:a16="http://schemas.microsoft.com/office/drawing/2014/main" val="2690356976"/>
                  </a:ext>
                </a:extLst>
              </a:tr>
              <a:tr h="58309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Neonatal complications </a:t>
                      </a:r>
                      <a:endParaRPr lang="en-US" sz="3200" b="1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2918302"/>
                  </a:ext>
                </a:extLst>
              </a:tr>
              <a:tr h="6667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Prematurity</a:t>
                      </a:r>
                      <a:endParaRPr lang="en-US" sz="3200" b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2.38 [0, 50.0]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2.68 [0, 66.7]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0.184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0.040</a:t>
                      </a:r>
                      <a:r>
                        <a:rPr kumimoji="0" lang="en-US" sz="32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52051880"/>
                  </a:ext>
                </a:extLst>
              </a:tr>
              <a:tr h="6667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Neonatal sepsis</a:t>
                      </a:r>
                      <a:endParaRPr lang="en-US" sz="3200" b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[0, 19.4]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[0, 20.0]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0.012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0.050</a:t>
                      </a:r>
                      <a:r>
                        <a:rPr kumimoji="0" lang="en-US" sz="32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6675940"/>
                  </a:ext>
                </a:extLst>
              </a:tr>
              <a:tr h="58309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Associated emergency neonatal care</a:t>
                      </a:r>
                      <a:endParaRPr lang="en-US" sz="3200" b="1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7323505"/>
                  </a:ext>
                </a:extLst>
              </a:tr>
              <a:tr h="6667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Neonatal antibiotics </a:t>
                      </a:r>
                      <a:endParaRPr lang="en-US" sz="3200" b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[0, 79.8]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[0, 20.0]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0.074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0.019</a:t>
                      </a:r>
                      <a:r>
                        <a:rPr kumimoji="0" lang="en-US" sz="32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endParaRPr lang="en-US" sz="32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55690518"/>
                  </a:ext>
                </a:extLst>
              </a:tr>
            </a:tbl>
          </a:graphicData>
        </a:graphic>
      </p:graphicFrame>
      <p:sp>
        <p:nvSpPr>
          <p:cNvPr id="96" name="Rounded Rectangle 95"/>
          <p:cNvSpPr/>
          <p:nvPr/>
        </p:nvSpPr>
        <p:spPr>
          <a:xfrm>
            <a:off x="14625946" y="12807037"/>
            <a:ext cx="13675496" cy="4804420"/>
          </a:xfrm>
          <a:prstGeom prst="roundRect">
            <a:avLst/>
          </a:prstGeom>
          <a:noFill/>
          <a:ln w="1016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6430554" y="12946052"/>
            <a:ext cx="9723960" cy="917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4996776" y="13849148"/>
            <a:ext cx="1310094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525 monthly reports across 10 facilities</a:t>
            </a:r>
          </a:p>
          <a:p>
            <a:pPr marL="522288" indent="-522288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209 pre-handover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23,259 births: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9,313 pre- &amp; 13,946 post-handover</a:t>
            </a:r>
          </a:p>
          <a:p>
            <a:pPr marL="522288" indent="-522288">
              <a:buFont typeface="Arial" panose="020B0604020202020204" pitchFamily="34" charset="0"/>
              <a:buChar char="•"/>
            </a:pPr>
            <a:endParaRPr lang="en-US" sz="1200" dirty="0">
              <a:ea typeface="Calibri" panose="020F0502020204030204" pitchFamily="34" charset="0"/>
            </a:endParaRPr>
          </a:p>
          <a:p>
            <a:pPr marL="522288" indent="-522288">
              <a:buFont typeface="Arial" panose="020B0604020202020204" pitchFamily="34" charset="0"/>
              <a:buChar char="•"/>
            </a:pPr>
            <a:r>
              <a:rPr lang="en-US" sz="3600" dirty="0">
                <a:ea typeface="Calibri" panose="020F0502020204030204" pitchFamily="34" charset="0"/>
              </a:rPr>
              <a:t>Few significant differences between pre- and post-project periods.</a:t>
            </a:r>
          </a:p>
          <a:p>
            <a:pPr marL="522288" indent="-522288">
              <a:buFont typeface="Arial" panose="020B0604020202020204" pitchFamily="34" charset="0"/>
              <a:buChar char="•"/>
            </a:pPr>
            <a:r>
              <a:rPr lang="en-US" sz="3600" dirty="0">
                <a:ea typeface="Calibri" panose="020F0502020204030204" pitchFamily="34" charset="0"/>
              </a:rPr>
              <a:t>Improvements linked to enhanced identification and management of complications.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21190696" y="14392003"/>
            <a:ext cx="5854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316 post-handover </a:t>
            </a:r>
          </a:p>
        </p:txBody>
      </p:sp>
      <p:pic>
        <p:nvPicPr>
          <p:cNvPr id="100" name="Picture 99" descr="A qr code with a blue circle&#10;&#10;Description automatically generated">
            <a:extLst>
              <a:ext uri="{FF2B5EF4-FFF2-40B4-BE49-F238E27FC236}">
                <a16:creationId xmlns:a16="http://schemas.microsoft.com/office/drawing/2014/main" id="{BD783387-92BD-0FA7-D8E0-C052218960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7524" y="24753104"/>
            <a:ext cx="3408886" cy="344648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914" y="27891026"/>
            <a:ext cx="4140328" cy="191841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132" y="27175175"/>
            <a:ext cx="7075517" cy="3182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284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</TotalTime>
  <Words>619</Words>
  <Application>Microsoft Macintosh PowerPoint</Application>
  <PresentationFormat>Custom</PresentationFormat>
  <Paragraphs>103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Rouse, Miranda</cp:lastModifiedBy>
  <cp:revision>32</cp:revision>
  <dcterms:modified xsi:type="dcterms:W3CDTF">2024-11-04T23:17:09Z</dcterms:modified>
</cp:coreProperties>
</file>